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89" r:id="rId3"/>
    <p:sldId id="284" r:id="rId4"/>
    <p:sldId id="288" r:id="rId5"/>
    <p:sldId id="285" r:id="rId6"/>
    <p:sldId id="278" r:id="rId7"/>
    <p:sldId id="297" r:id="rId8"/>
    <p:sldId id="286" r:id="rId9"/>
    <p:sldId id="296" r:id="rId10"/>
    <p:sldId id="287" r:id="rId11"/>
    <p:sldId id="291" r:id="rId12"/>
    <p:sldId id="290" r:id="rId13"/>
    <p:sldId id="292" r:id="rId14"/>
    <p:sldId id="301" r:id="rId15"/>
    <p:sldId id="300" r:id="rId16"/>
    <p:sldId id="293" r:id="rId17"/>
    <p:sldId id="294" r:id="rId18"/>
    <p:sldId id="279" r:id="rId19"/>
    <p:sldId id="302" r:id="rId20"/>
    <p:sldId id="30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002E1-B479-4D99-9576-1472B559C3C3}" v="129" dt="2019-05-15T18:12:06.47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94" autoAdjust="0"/>
  </p:normalViewPr>
  <p:slideViewPr>
    <p:cSldViewPr snapToGrid="0">
      <p:cViewPr varScale="1">
        <p:scale>
          <a:sx n="65" d="100"/>
          <a:sy n="65" d="100"/>
        </p:scale>
        <p:origin x="66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Ackerman Montross" userId="4342a56d-ab08-4c31-a3f3-3dc67ba9b9c1" providerId="ADAL" clId="{255002E1-B479-4D99-9576-1472B559C3C3}"/>
    <pc:docChg chg="custSel addSld modSld">
      <pc:chgData name="Julie Ackerman Montross" userId="4342a56d-ab08-4c31-a3f3-3dc67ba9b9c1" providerId="ADAL" clId="{255002E1-B479-4D99-9576-1472B559C3C3}" dt="2019-05-15T18:12:06.476" v="126" actId="1076"/>
      <pc:docMkLst>
        <pc:docMk/>
      </pc:docMkLst>
      <pc:sldChg chg="addSp delSp modSp add">
        <pc:chgData name="Julie Ackerman Montross" userId="4342a56d-ab08-4c31-a3f3-3dc67ba9b9c1" providerId="ADAL" clId="{255002E1-B479-4D99-9576-1472B559C3C3}" dt="2019-05-15T18:12:06.476" v="126" actId="1076"/>
        <pc:sldMkLst>
          <pc:docMk/>
          <pc:sldMk cId="1429921099" sldId="302"/>
        </pc:sldMkLst>
        <pc:spChg chg="mod">
          <ac:chgData name="Julie Ackerman Montross" userId="4342a56d-ab08-4c31-a3f3-3dc67ba9b9c1" providerId="ADAL" clId="{255002E1-B479-4D99-9576-1472B559C3C3}" dt="2019-05-15T18:10:15.334" v="64"/>
          <ac:spMkLst>
            <pc:docMk/>
            <pc:sldMk cId="1429921099" sldId="302"/>
            <ac:spMk id="2" creationId="{F6933FC5-F90D-4B92-ABC9-F4A8083180B6}"/>
          </ac:spMkLst>
        </pc:spChg>
        <pc:spChg chg="del">
          <ac:chgData name="Julie Ackerman Montross" userId="4342a56d-ab08-4c31-a3f3-3dc67ba9b9c1" providerId="ADAL" clId="{255002E1-B479-4D99-9576-1472B559C3C3}" dt="2019-05-15T18:10:07.506" v="63" actId="478"/>
          <ac:spMkLst>
            <pc:docMk/>
            <pc:sldMk cId="1429921099" sldId="302"/>
            <ac:spMk id="3" creationId="{C0F99B09-46C7-4C13-A700-B883C01765FE}"/>
          </ac:spMkLst>
        </pc:spChg>
        <pc:spChg chg="del">
          <ac:chgData name="Julie Ackerman Montross" userId="4342a56d-ab08-4c31-a3f3-3dc67ba9b9c1" providerId="ADAL" clId="{255002E1-B479-4D99-9576-1472B559C3C3}" dt="2019-05-15T18:08:59.553" v="56" actId="931"/>
          <ac:spMkLst>
            <pc:docMk/>
            <pc:sldMk cId="1429921099" sldId="302"/>
            <ac:spMk id="4" creationId="{AA1B95E9-3D38-439D-B398-E718A53A2285}"/>
          </ac:spMkLst>
        </pc:spChg>
        <pc:spChg chg="del">
          <ac:chgData name="Julie Ackerman Montross" userId="4342a56d-ab08-4c31-a3f3-3dc67ba9b9c1" providerId="ADAL" clId="{255002E1-B479-4D99-9576-1472B559C3C3}" dt="2019-05-15T18:11:50.477" v="103" actId="478"/>
          <ac:spMkLst>
            <pc:docMk/>
            <pc:sldMk cId="1429921099" sldId="302"/>
            <ac:spMk id="5" creationId="{F3FCDD03-76A7-44A4-8112-B1F7361839E6}"/>
          </ac:spMkLst>
        </pc:spChg>
        <pc:spChg chg="del">
          <ac:chgData name="Julie Ackerman Montross" userId="4342a56d-ab08-4c31-a3f3-3dc67ba9b9c1" providerId="ADAL" clId="{255002E1-B479-4D99-9576-1472B559C3C3}" dt="2019-05-15T18:11:52.119" v="104" actId="478"/>
          <ac:spMkLst>
            <pc:docMk/>
            <pc:sldMk cId="1429921099" sldId="302"/>
            <ac:spMk id="6" creationId="{4886FA41-A67C-4C30-8B9C-F5340956E498}"/>
          </ac:spMkLst>
        </pc:spChg>
        <pc:picChg chg="add mod">
          <ac:chgData name="Julie Ackerman Montross" userId="4342a56d-ab08-4c31-a3f3-3dc67ba9b9c1" providerId="ADAL" clId="{255002E1-B479-4D99-9576-1472B559C3C3}" dt="2019-05-15T18:12:06.476" v="126" actId="1076"/>
          <ac:picMkLst>
            <pc:docMk/>
            <pc:sldMk cId="1429921099" sldId="302"/>
            <ac:picMk id="11" creationId="{7244EAEF-8A08-4ABB-B3A5-9DC599355A34}"/>
          </ac:picMkLst>
        </pc:picChg>
      </pc:sldChg>
      <pc:sldChg chg="addSp delSp modSp add">
        <pc:chgData name="Julie Ackerman Montross" userId="4342a56d-ab08-4c31-a3f3-3dc67ba9b9c1" providerId="ADAL" clId="{255002E1-B479-4D99-9576-1472B559C3C3}" dt="2019-05-15T18:11:31.543" v="102" actId="255"/>
        <pc:sldMkLst>
          <pc:docMk/>
          <pc:sldMk cId="4009112516" sldId="303"/>
        </pc:sldMkLst>
        <pc:spChg chg="mod">
          <ac:chgData name="Julie Ackerman Montross" userId="4342a56d-ab08-4c31-a3f3-3dc67ba9b9c1" providerId="ADAL" clId="{255002E1-B479-4D99-9576-1472B559C3C3}" dt="2019-05-15T18:11:31.543" v="102" actId="255"/>
          <ac:spMkLst>
            <pc:docMk/>
            <pc:sldMk cId="4009112516" sldId="303"/>
            <ac:spMk id="2" creationId="{F6933FC5-F90D-4B92-ABC9-F4A8083180B6}"/>
          </ac:spMkLst>
        </pc:spChg>
        <pc:spChg chg="del">
          <ac:chgData name="Julie Ackerman Montross" userId="4342a56d-ab08-4c31-a3f3-3dc67ba9b9c1" providerId="ADAL" clId="{255002E1-B479-4D99-9576-1472B559C3C3}" dt="2019-05-15T18:11:10.815" v="91" actId="478"/>
          <ac:spMkLst>
            <pc:docMk/>
            <pc:sldMk cId="4009112516" sldId="303"/>
            <ac:spMk id="3" creationId="{C0F99B09-46C7-4C13-A700-B883C01765FE}"/>
          </ac:spMkLst>
        </pc:spChg>
        <pc:spChg chg="del">
          <ac:chgData name="Julie Ackerman Montross" userId="4342a56d-ab08-4c31-a3f3-3dc67ba9b9c1" providerId="ADAL" clId="{255002E1-B479-4D99-9576-1472B559C3C3}" dt="2019-05-15T18:11:15.167" v="93" actId="478"/>
          <ac:spMkLst>
            <pc:docMk/>
            <pc:sldMk cId="4009112516" sldId="303"/>
            <ac:spMk id="5" creationId="{F3FCDD03-76A7-44A4-8112-B1F7361839E6}"/>
          </ac:spMkLst>
        </pc:spChg>
        <pc:spChg chg="del">
          <ac:chgData name="Julie Ackerman Montross" userId="4342a56d-ab08-4c31-a3f3-3dc67ba9b9c1" providerId="ADAL" clId="{255002E1-B479-4D99-9576-1472B559C3C3}" dt="2019-05-15T18:11:16.333" v="94" actId="478"/>
          <ac:spMkLst>
            <pc:docMk/>
            <pc:sldMk cId="4009112516" sldId="303"/>
            <ac:spMk id="6" creationId="{4886FA41-A67C-4C30-8B9C-F5340956E498}"/>
          </ac:spMkLst>
        </pc:spChg>
        <pc:spChg chg="add del mod">
          <ac:chgData name="Julie Ackerman Montross" userId="4342a56d-ab08-4c31-a3f3-3dc67ba9b9c1" providerId="ADAL" clId="{255002E1-B479-4D99-9576-1472B559C3C3}" dt="2019-05-15T18:11:12.944" v="92" actId="478"/>
          <ac:spMkLst>
            <pc:docMk/>
            <pc:sldMk cId="4009112516" sldId="303"/>
            <ac:spMk id="10" creationId="{B679A718-E1AF-4D08-8AC9-987E2BFC2635}"/>
          </ac:spMkLst>
        </pc:spChg>
        <pc:picChg chg="del">
          <ac:chgData name="Julie Ackerman Montross" userId="4342a56d-ab08-4c31-a3f3-3dc67ba9b9c1" providerId="ADAL" clId="{255002E1-B479-4D99-9576-1472B559C3C3}" dt="2019-05-15T18:10:21.560" v="66" actId="478"/>
          <ac:picMkLst>
            <pc:docMk/>
            <pc:sldMk cId="4009112516" sldId="303"/>
            <ac:picMk id="11" creationId="{7244EAEF-8A08-4ABB-B3A5-9DC599355A3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5/15/2019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5/15/2019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50544"/>
            <a:ext cx="4667354" cy="5316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72" y="3475577"/>
            <a:ext cx="4592072" cy="184676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2" y="5359400"/>
            <a:ext cx="4592072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15" y="2537650"/>
            <a:ext cx="2500172" cy="1666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544188-D067-4F58-9872-0F79AF614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05" y="2538906"/>
            <a:ext cx="2496404" cy="166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5EFA63-DD80-40EA-9FD0-1123A8FE98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28" y="2537485"/>
            <a:ext cx="2500665" cy="1667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1E2C54-8160-40E1-91C4-483AFFB4B8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6" y="1498600"/>
            <a:ext cx="3567483" cy="15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E90-549F-4FBC-A015-CD9031710F72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A4E835-FAD7-42FE-84B4-57798A4CD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AD68-56C7-4D31-B0FD-9CCEDEF9D6A0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CF102-EF74-4DB3-A918-789DC4657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F9F-E7F2-49DE-A0A1-739E8015A1DF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96237-7420-4C63-B637-31143B702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8128-9A32-4EC8-9740-F57F03DADF3D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0F4BC-C62F-4742-9ACF-8DC8970CC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28BC-86F6-4D37-89AA-24F88BDE7022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ED50F-892E-4DB8-BDA4-43BD61357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0432-B93F-4CBE-A246-91757735A1D0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54245-577C-4021-AC55-75451C46C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7E06-C253-4960-844D-13B1D1FB4F07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3ADAB-CEE9-43C1-90DD-2F74A546A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5EB44C-39F5-421B-A156-F94CB807A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4" y="2595453"/>
            <a:ext cx="2500172" cy="1666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160EF6-F12D-44EA-B5BC-1DFB08688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11" y="2596709"/>
            <a:ext cx="2496404" cy="1664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28D5C-D573-4C75-A4F0-D759A125B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15" y="2595288"/>
            <a:ext cx="2500665" cy="16671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B9A5AC-9573-440C-806C-2520B743DC59}"/>
              </a:ext>
            </a:extLst>
          </p:cNvPr>
          <p:cNvSpPr/>
          <p:nvPr userDrawn="1"/>
        </p:nvSpPr>
        <p:spPr>
          <a:xfrm>
            <a:off x="2483758" y="1050544"/>
            <a:ext cx="4667354" cy="5316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A2D31-29F3-4459-A420-30320B42CC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93" y="1554356"/>
            <a:ext cx="3567483" cy="152892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620ACCE-ADAA-47E2-A8D0-A0B97466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210" y="3203713"/>
            <a:ext cx="4592072" cy="184676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2480C50-51C7-453A-9B4B-C5A54D1C4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210" y="5079616"/>
            <a:ext cx="4592072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2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5EB44C-39F5-421B-A156-F94CB807A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4" y="2595453"/>
            <a:ext cx="2500172" cy="1666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160EF6-F12D-44EA-B5BC-1DFB08688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88" y="2596709"/>
            <a:ext cx="2496404" cy="1664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28D5C-D573-4C75-A4F0-D759A125B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15" y="2595288"/>
            <a:ext cx="2500665" cy="16671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B9A5AC-9573-440C-806C-2520B743DC59}"/>
              </a:ext>
            </a:extLst>
          </p:cNvPr>
          <p:cNvSpPr/>
          <p:nvPr userDrawn="1"/>
        </p:nvSpPr>
        <p:spPr>
          <a:xfrm>
            <a:off x="4980161" y="1044811"/>
            <a:ext cx="4667354" cy="5316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A2D31-29F3-4459-A420-30320B42CC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97" y="1501984"/>
            <a:ext cx="3567483" cy="152892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620ACCE-ADAA-47E2-A8D0-A0B97466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802" y="3030905"/>
            <a:ext cx="4592072" cy="184676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2480C50-51C7-453A-9B4B-C5A54D1C4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802" y="4969939"/>
            <a:ext cx="4592072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1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5EB44C-39F5-421B-A156-F94CB807A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" y="2595453"/>
            <a:ext cx="2500172" cy="1666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160EF6-F12D-44EA-B5BC-1DFB08688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11" y="2596709"/>
            <a:ext cx="2496404" cy="1664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28D5C-D573-4C75-A4F0-D759A125B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22" y="2595288"/>
            <a:ext cx="2500665" cy="16671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B9A5AC-9573-440C-806C-2520B743DC59}"/>
              </a:ext>
            </a:extLst>
          </p:cNvPr>
          <p:cNvSpPr/>
          <p:nvPr userDrawn="1"/>
        </p:nvSpPr>
        <p:spPr>
          <a:xfrm>
            <a:off x="7513495" y="1117451"/>
            <a:ext cx="4667354" cy="5316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A2D31-29F3-4459-A420-30320B42CC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81" y="1566593"/>
            <a:ext cx="3567483" cy="152892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620ACCE-ADAA-47E2-A8D0-A0B97466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1136" y="3095514"/>
            <a:ext cx="4592072" cy="184676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2480C50-51C7-453A-9B4B-C5A54D1C4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324" y="5021758"/>
            <a:ext cx="4592072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3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151-D429-490F-8B6F-CB9E6F3BB76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CCD59-F824-4A14-A373-27D671FAD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3" y="5910469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8837" y="3145188"/>
            <a:ext cx="4034648" cy="2800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84" y="3429000"/>
            <a:ext cx="3805832" cy="1398442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59" y="5451564"/>
            <a:ext cx="3805832" cy="4495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" y="3175470"/>
            <a:ext cx="4108578" cy="2739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84" y="3173132"/>
            <a:ext cx="4115584" cy="2743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DA04C-725E-46FA-A199-985F32B3EB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80" y="6334214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00983" y="3245004"/>
            <a:ext cx="3961350" cy="27003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84" y="3429000"/>
            <a:ext cx="3805832" cy="1398442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59" y="5451564"/>
            <a:ext cx="3805832" cy="4495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" y="3274725"/>
            <a:ext cx="3961350" cy="264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84" y="3277022"/>
            <a:ext cx="3961350" cy="264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E2F40-9732-4382-9912-4B0D1B0E2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80" y="6334215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00983" y="3245004"/>
            <a:ext cx="3961350" cy="27003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84" y="3429000"/>
            <a:ext cx="3805832" cy="1398442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59" y="5451564"/>
            <a:ext cx="3805832" cy="44952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" y="3274725"/>
            <a:ext cx="3961350" cy="264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57" y="3279271"/>
            <a:ext cx="3954604" cy="2636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01242-D79C-44D2-9EB2-04A0FBC906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80" y="6334215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8E2-4F7E-4DE7-B482-3803F447F935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698A2-9FAC-4D04-8EC1-F616AAC4A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55" y="5909830"/>
            <a:ext cx="705220" cy="7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FDD023-A7E9-45C6-8E49-199213A6C580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6" r:id="rId4"/>
    <p:sldLayoutId id="2147483650" r:id="rId5"/>
    <p:sldLayoutId id="2147483651" r:id="rId6"/>
    <p:sldLayoutId id="2147483663" r:id="rId7"/>
    <p:sldLayoutId id="2147483664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cswe.org/Events-Meetings/2019-APM/Exhibit-Sponsors/cswe_2019APM_Prospectus_Final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cswe.org/Events-Meetings/2019-APM/Exhibit-Sponsors/Exhibitors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vent.com/events/2019-apm-exhibit-sponsor-ad-reservation/event-summary-3f8e1dbe7b8c444799fb0db606cec03e.aspx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manco.com/store/user/my-dashboard.jsp;jsessionid=qJ2BKW6bwHWC7f6VvaoEo6DJ.node3" TargetMode="External"/><Relationship Id="rId2" Type="http://schemas.openxmlformats.org/officeDocument/2006/relationships/hyperlink" Target="https://cswe.org/CSWE/media/APM2019/CSWE-2019-ExhibitorServicesKit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72" y="3069629"/>
            <a:ext cx="4592072" cy="1846766"/>
          </a:xfrm>
        </p:spPr>
        <p:txBody>
          <a:bodyPr>
            <a:normAutofit fontScale="90000"/>
          </a:bodyPr>
          <a:lstStyle/>
          <a:p>
            <a:r>
              <a:rPr lang="en-US" dirty="0"/>
              <a:t>CSWE’s </a:t>
            </a:r>
            <a:br>
              <a:rPr lang="en-US" dirty="0"/>
            </a:br>
            <a:r>
              <a:rPr lang="en-US" dirty="0"/>
              <a:t>Exhibitor University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648A83-CF13-4E41-8DC4-457A79004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Recorded Tuesday, May 14,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EC5EB-0EB0-4F1F-8F6A-69BBB60B7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37" y="4207185"/>
            <a:ext cx="756457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On-site timeline and </a:t>
            </a:r>
            <a:r>
              <a:rPr lang="fr-FR" dirty="0" err="1"/>
              <a:t>activities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Set-up hours October 24, 10am until 3pm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Exhibit floor access during set-up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Opening reception - exhibitor early-access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Exhibit Floor Hours </a:t>
            </a:r>
          </a:p>
          <a:p>
            <a:pPr marL="0" indent="0">
              <a:buNone/>
            </a:pPr>
            <a:r>
              <a:rPr lang="en-US" dirty="0"/>
              <a:t>5.     Tear down</a:t>
            </a:r>
          </a:p>
          <a:p>
            <a:pPr marL="694944" lvl="3" indent="0">
              <a:buNone/>
            </a:pPr>
            <a:r>
              <a:rPr lang="en-US" sz="2200" dirty="0"/>
              <a:t>	October 27, not earlier than 12 Noon ($500 penalty for striking booth early)</a:t>
            </a:r>
          </a:p>
          <a:p>
            <a:pPr marL="0" indent="0">
              <a:buNone/>
            </a:pPr>
            <a:endParaRPr lang="en-US" sz="2800" dirty="0"/>
          </a:p>
          <a:p>
            <a:pPr marL="923544" lvl="2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15E3-D832-46F0-AD18-AE1B82A40BEB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5AA06F-0BF7-4C74-93D4-7EE117E1A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Etiquette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8C418-4255-45C5-B3D7-848F8E04F6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0CCCD-16BA-42BF-B06B-11170FA254B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fld id="{8CBC4151-D429-490F-8B6F-CB9E6F3BB76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1D12F-A1E9-4661-AD87-FD698A37F9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44F0B6-7F61-47A9-AACE-1DAA1EB80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4" y="4249465"/>
            <a:ext cx="756457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814D9C-5DC0-4B4C-89F4-BC1930B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Opportunities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998488-90F2-4F76-959A-2620E8B4C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Prospectus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5A1C9-3C2F-46FC-9BB1-8115A8BD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422E5-8448-40E9-B7C8-67E53A69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151-D429-490F-8B6F-CB9E6F3BB76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17803-C758-43F9-96EA-32A70343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EB080761-6CC8-4D00-8E5F-09DC49167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04" y="2035105"/>
            <a:ext cx="2611450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C9148-AED4-4435-8E5A-CD0AED1C6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45" y="2080825"/>
            <a:ext cx="433984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44383-600C-4E1A-942C-3FFDEF35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A505F-089A-4B2F-9D20-3752E765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151-D429-490F-8B6F-CB9E6F3BB76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9A7C-EFAF-43BC-ADC5-FCA3CF5D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18D3F3E-8088-4CD6-9391-E9340AB3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47608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Marketing Opportunities 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D37ECF9-A13F-408D-AF18-5FD3ED158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5" y="752168"/>
            <a:ext cx="11379200" cy="5120640"/>
          </a:xfrm>
        </p:spPr>
      </p:pic>
    </p:spTree>
    <p:extLst>
      <p:ext uri="{BB962C8B-B14F-4D97-AF65-F5344CB8AC3E}">
        <p14:creationId xmlns:p14="http://schemas.microsoft.com/office/powerpoint/2010/main" val="21980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44383-600C-4E1A-942C-3FFDEF35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A505F-089A-4B2F-9D20-3752E765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151-D429-490F-8B6F-CB9E6F3BB76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9A7C-EFAF-43BC-ADC5-FCA3CF5D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18D3F3E-8088-4CD6-9391-E9340AB3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47608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Marketing Opportunities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283E54-99D9-4B14-BE85-AF64A5D15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15" y="951154"/>
            <a:ext cx="8337181" cy="5669280"/>
          </a:xfrm>
        </p:spPr>
      </p:pic>
    </p:spTree>
    <p:extLst>
      <p:ext uri="{BB962C8B-B14F-4D97-AF65-F5344CB8AC3E}">
        <p14:creationId xmlns:p14="http://schemas.microsoft.com/office/powerpoint/2010/main" val="14040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44383-600C-4E1A-942C-3FFDEF35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A505F-089A-4B2F-9D20-3752E765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151-D429-490F-8B6F-CB9E6F3BB76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9A7C-EFAF-43BC-ADC5-FCA3CF5D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18D3F3E-8088-4CD6-9391-E9340AB3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47608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Marketing Opportunities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91C759-FCB9-4AE7-9ADE-8912B3A90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4" y="763319"/>
            <a:ext cx="951055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0"/>
            <a:ext cx="9371949" cy="746606"/>
          </a:xfrm>
        </p:spPr>
        <p:txBody>
          <a:bodyPr/>
          <a:lstStyle/>
          <a:p>
            <a:pPr algn="ctr"/>
            <a:r>
              <a:rPr lang="fr-FR" dirty="0"/>
              <a:t>Key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746606"/>
            <a:ext cx="9371948" cy="5835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Malcolm Randall, </a:t>
            </a:r>
            <a:r>
              <a:rPr lang="en-US" sz="1800" dirty="0"/>
              <a:t>Communications &amp; Marketing Coordinator</a:t>
            </a:r>
          </a:p>
          <a:p>
            <a:pPr marL="0" indent="0">
              <a:buNone/>
            </a:pPr>
            <a:r>
              <a:rPr lang="en-US" sz="1800" dirty="0"/>
              <a:t>			mrandall@cswe.org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1800" b="1" dirty="0"/>
              <a:t> Ad sales  and artwork submissions</a:t>
            </a:r>
          </a:p>
          <a:p>
            <a:pPr marL="0" indent="0">
              <a:buNone/>
            </a:pPr>
            <a:r>
              <a:rPr lang="en-US" sz="1800" b="1" dirty="0"/>
              <a:t>			Booth descriptions </a:t>
            </a:r>
          </a:p>
          <a:p>
            <a:pPr marL="0" indent="0">
              <a:buNone/>
            </a:pPr>
            <a:r>
              <a:rPr lang="en-US" dirty="0"/>
              <a:t>	       </a:t>
            </a:r>
          </a:p>
          <a:p>
            <a:pPr marL="0" indent="0">
              <a:buNone/>
            </a:pPr>
            <a:r>
              <a:rPr lang="en-US" dirty="0"/>
              <a:t>	       	Allison Moon, </a:t>
            </a:r>
            <a:r>
              <a:rPr lang="en-US" sz="1800" dirty="0"/>
              <a:t>Communications &amp; Marketing Manager</a:t>
            </a:r>
          </a:p>
          <a:p>
            <a:pPr marL="0" indent="0">
              <a:buNone/>
            </a:pPr>
            <a:r>
              <a:rPr lang="en-US" sz="1800" dirty="0"/>
              <a:t>			amoon@cswe.org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b="1" dirty="0"/>
              <a:t>Sponsorship sales</a:t>
            </a:r>
          </a:p>
          <a:p>
            <a:pPr marL="0" indent="0">
              <a:buNone/>
            </a:pPr>
            <a:r>
              <a:rPr lang="en-US" sz="1800" b="1" dirty="0"/>
              <a:t>			</a:t>
            </a:r>
          </a:p>
          <a:p>
            <a:pPr marL="0" indent="0">
              <a:buNone/>
            </a:pPr>
            <a:r>
              <a:rPr lang="en-US" sz="500" dirty="0"/>
              <a:t>		</a:t>
            </a:r>
          </a:p>
          <a:p>
            <a:pPr marL="0" indent="0">
              <a:buNone/>
            </a:pPr>
            <a:r>
              <a:rPr lang="en-US" dirty="0"/>
              <a:t>		Julie Montross, </a:t>
            </a:r>
            <a:r>
              <a:rPr lang="en-US" sz="1800" dirty="0"/>
              <a:t>Vice President</a:t>
            </a:r>
            <a:r>
              <a:rPr lang="en-US" dirty="0"/>
              <a:t>, </a:t>
            </a:r>
            <a:r>
              <a:rPr lang="en-US" sz="1800" dirty="0"/>
              <a:t>Communications &amp; Marketing</a:t>
            </a:r>
          </a:p>
          <a:p>
            <a:pPr marL="0" indent="0">
              <a:buNone/>
            </a:pPr>
            <a:r>
              <a:rPr lang="en-US" sz="1800" dirty="0"/>
              <a:t>			jmontross@cswe.org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1800" b="1" dirty="0"/>
              <a:t>Exhibit sales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</a:t>
            </a:r>
          </a:p>
          <a:p>
            <a:pPr marL="0" indent="0">
              <a:buNone/>
            </a:pPr>
            <a:r>
              <a:rPr lang="en-US" sz="1800" b="1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15E3-D832-46F0-AD18-AE1B82A40BEB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6DA2E-71B7-420A-ACA6-7815043E8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72" y="2687773"/>
            <a:ext cx="118872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31724-50D1-4ABA-8EF4-0DE2243C2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72" y="4371457"/>
            <a:ext cx="1211512" cy="1280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84493-3C44-4265-9DB9-554408DEE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9" y="821209"/>
            <a:ext cx="11977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0"/>
            <a:ext cx="9371949" cy="746606"/>
          </a:xfrm>
        </p:spPr>
        <p:txBody>
          <a:bodyPr/>
          <a:lstStyle/>
          <a:p>
            <a:pPr algn="ctr"/>
            <a:r>
              <a:rPr lang="fr-FR" dirty="0"/>
              <a:t>Key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746606"/>
            <a:ext cx="9371948" cy="5835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	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			 Exhibitor Services</a:t>
            </a:r>
          </a:p>
          <a:p>
            <a:pPr marL="0" indent="0">
              <a:buNone/>
            </a:pPr>
            <a:r>
              <a:rPr lang="en-US" dirty="0"/>
              <a:t>			    	      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Audio/Visual/Electric </a:t>
            </a:r>
            <a:r>
              <a:rPr lang="en-US" sz="1800" b="1" dirty="0"/>
              <a:t>			</a:t>
            </a:r>
          </a:p>
          <a:p>
            <a:pPr marL="0" indent="0">
              <a:buNone/>
            </a:pPr>
            <a:r>
              <a:rPr lang="en-US" sz="500" dirty="0"/>
              <a:t>		</a:t>
            </a:r>
          </a:p>
          <a:p>
            <a:pPr marL="0" indent="0">
              <a:buNone/>
            </a:pPr>
            <a:r>
              <a:rPr lang="en-US" dirty="0"/>
              <a:t>		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</a:t>
            </a:r>
          </a:p>
          <a:p>
            <a:pPr marL="0" indent="0">
              <a:buNone/>
            </a:pPr>
            <a:r>
              <a:rPr lang="en-US" sz="1800" b="1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15E3-D832-46F0-AD18-AE1B82A40BEB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77A52-79F3-4CAD-A89D-7A14D9280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" y="3664259"/>
            <a:ext cx="259080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399E6D-5146-437F-BDD5-402FD7665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" y="746606"/>
            <a:ext cx="2804161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Deadlines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0025" y="1459653"/>
            <a:ext cx="7349988" cy="3811271"/>
          </a:xfrm>
        </p:spPr>
        <p:txBody>
          <a:bodyPr/>
          <a:lstStyle/>
          <a:p>
            <a:pPr mar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Booth description deadline: August 20 </a:t>
            </a:r>
          </a:p>
          <a:p>
            <a:pPr lvl="0" fontAlgn="base"/>
            <a:r>
              <a:rPr lang="en-US" dirty="0"/>
              <a:t>Final Program ad reservation deadline: August 13 </a:t>
            </a:r>
          </a:p>
          <a:p>
            <a:pPr lvl="0" fontAlgn="base"/>
            <a:r>
              <a:rPr lang="en-US" dirty="0"/>
              <a:t>Final Program ad artwork submission deadline: August 20 </a:t>
            </a:r>
          </a:p>
          <a:p>
            <a:pPr lvl="0" fontAlgn="base"/>
            <a:r>
              <a:rPr lang="en-US" dirty="0"/>
              <a:t>Sponsorship deadline: August 26 </a:t>
            </a:r>
          </a:p>
          <a:p>
            <a:pPr lvl="0" fontAlgn="base"/>
            <a:r>
              <a:rPr lang="en-US" dirty="0"/>
              <a:t>Discount deadline for Freeman: October 1 </a:t>
            </a:r>
          </a:p>
          <a:p>
            <a:pPr fontAlgn="base"/>
            <a:r>
              <a:rPr lang="en-US" dirty="0"/>
              <a:t>Freeman advanced freight deadline: October 18 </a:t>
            </a:r>
          </a:p>
          <a:p>
            <a:pPr marL="0" lvl="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3874-FEB8-42CB-9E26-B805BC091B81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3FC5-F90D-4B92-ABC9-F4A80831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Floorplan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244EAEF-8A08-4ABB-B3A5-9DC599355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89" y="867870"/>
            <a:ext cx="6981711" cy="539496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B89A3-C20E-47C1-9DD9-89441CE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743886-FA13-40D0-9699-AB9656CA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E90-549F-4FBC-A015-CD9031710F72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1D704C-345C-422D-94A0-BE7A580E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136" y="3095514"/>
            <a:ext cx="4592072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WELCOME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648A83-CF13-4E41-8DC4-457A79004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324" y="4438185"/>
            <a:ext cx="4592072" cy="19771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are recording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mute your microphone</a:t>
            </a:r>
          </a:p>
          <a:p>
            <a:r>
              <a:rPr lang="en-US" sz="2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Questions can be entered in chat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0349B-6091-4B6A-BE49-EDB4EBB49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1" y="4269006"/>
            <a:ext cx="756457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3FC5-F90D-4B92-ABC9-F4A80831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2644534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dirty="0"/>
              <a:t>Reserve Your Booth </a:t>
            </a:r>
            <a:r>
              <a:rPr lang="en-US" sz="4400" dirty="0">
                <a:hlinkClick r:id="rId2"/>
              </a:rPr>
              <a:t>Here</a:t>
            </a:r>
            <a:r>
              <a:rPr lang="en-US" sz="4400" dirty="0"/>
              <a:t>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B89A3-C20E-47C1-9DD9-89441CE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743886-FA13-40D0-9699-AB9656CA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1E90-549F-4FBC-A015-CD9031710F72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1D704C-345C-422D-94A0-BE7A580E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883" y="3429000"/>
            <a:ext cx="4592072" cy="946399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fld id="{B862F489-6E98-4CFD-A0BF-15973F141C92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5" y="-1"/>
            <a:ext cx="9371949" cy="945957"/>
          </a:xfrm>
        </p:spPr>
        <p:txBody>
          <a:bodyPr/>
          <a:lstStyle/>
          <a:p>
            <a:pPr algn="ctr"/>
            <a:r>
              <a:rPr lang="fr-FR" dirty="0"/>
              <a:t>CSWE Staff Introductions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5015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  	 Julie Montross, </a:t>
            </a:r>
            <a:r>
              <a:rPr lang="en-US" sz="1800" dirty="0"/>
              <a:t>Vice President, Communications &amp; Marketing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  </a:t>
            </a:r>
          </a:p>
          <a:p>
            <a:pPr marL="0" indent="0">
              <a:buNone/>
            </a:pPr>
            <a:r>
              <a:rPr lang="en-US" dirty="0"/>
              <a:t>	       	Allison Moon, </a:t>
            </a:r>
            <a:r>
              <a:rPr lang="en-US" sz="1800" dirty="0"/>
              <a:t>Communications &amp; Marketing Manager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Malcolm Randall, </a:t>
            </a:r>
            <a:r>
              <a:rPr lang="en-US" sz="1800" dirty="0"/>
              <a:t>Communications &amp; Marketing Coordinator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15E3-D832-46F0-AD18-AE1B82A40BEB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6DA2E-71B7-420A-ACA6-7815043E8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72" y="3171998"/>
            <a:ext cx="118872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31724-50D1-4ABA-8EF4-0DE2243C2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80" y="1728920"/>
            <a:ext cx="1211512" cy="1280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84493-3C44-4265-9DB9-554408DEE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9" y="4523636"/>
            <a:ext cx="11977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Freeman Staff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Brian Cate, </a:t>
            </a:r>
            <a:r>
              <a:rPr lang="en-US" sz="1800" dirty="0"/>
              <a:t>Director, Client Solutions, Freeman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15E3-D832-46F0-AD18-AE1B82A40BEB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287D7-D656-442D-8755-364AC606A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69" y="2057400"/>
            <a:ext cx="19478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72" y="2929981"/>
            <a:ext cx="4592072" cy="7359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7372" y="3665961"/>
            <a:ext cx="4592072" cy="269023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/>
              <a:t>Overview of APM</a:t>
            </a:r>
          </a:p>
          <a:p>
            <a:pPr marL="457200" indent="-457200">
              <a:buAutoNum type="arabicPeriod"/>
            </a:pPr>
            <a:r>
              <a:rPr lang="en-US" sz="2400" dirty="0"/>
              <a:t>Pre-APM activities</a:t>
            </a:r>
          </a:p>
          <a:p>
            <a:pPr marL="457200" indent="-457200">
              <a:buAutoNum type="arabicPeriod"/>
            </a:pPr>
            <a:r>
              <a:rPr lang="en-US" sz="2400" dirty="0"/>
              <a:t>On-site timeline and activities </a:t>
            </a:r>
          </a:p>
          <a:p>
            <a:pPr marL="457200" indent="-457200">
              <a:buAutoNum type="arabicPeriod"/>
            </a:pPr>
            <a:r>
              <a:rPr lang="en-US" sz="2400" dirty="0"/>
              <a:t>Etiquette </a:t>
            </a:r>
          </a:p>
          <a:p>
            <a:pPr marL="457200" indent="-457200">
              <a:buAutoNum type="arabicPeriod"/>
            </a:pPr>
            <a:r>
              <a:rPr lang="en-US" sz="2400" dirty="0"/>
              <a:t>Marketing opportunities</a:t>
            </a:r>
          </a:p>
          <a:p>
            <a:pPr marL="457200" indent="-457200">
              <a:buAutoNum type="arabicPeriod"/>
            </a:pPr>
            <a:r>
              <a:rPr lang="en-US" sz="2400" dirty="0"/>
              <a:t>Key contacts</a:t>
            </a:r>
          </a:p>
          <a:p>
            <a:pPr marL="457200" indent="-457200">
              <a:buAutoNum type="arabicPeriod"/>
            </a:pPr>
            <a:r>
              <a:rPr lang="en-US" sz="2400" dirty="0"/>
              <a:t>Important deadlines</a:t>
            </a:r>
          </a:p>
          <a:p>
            <a:pPr marL="457200" indent="-457200">
              <a:buAutoNum type="arabicPeriod"/>
            </a:pPr>
            <a:r>
              <a:rPr lang="en-US" sz="2400" dirty="0"/>
              <a:t>Questions?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fld id="{03AC15E3-D832-46F0-AD18-AE1B82A40BEB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88A2C-4371-4DAA-AE92-1ADDD6881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37" y="4205923"/>
            <a:ext cx="756457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Overview of APM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Denver, CO.</a:t>
            </a:r>
          </a:p>
          <a:p>
            <a:r>
              <a:rPr lang="en-US" dirty="0"/>
              <a:t>Sheraton Denver Downtown</a:t>
            </a:r>
          </a:p>
          <a:p>
            <a:r>
              <a:rPr lang="en-US" dirty="0"/>
              <a:t>October 24 through 27</a:t>
            </a:r>
          </a:p>
          <a:p>
            <a:r>
              <a:rPr lang="en-US" dirty="0"/>
              <a:t>130+ exhibitors</a:t>
            </a:r>
          </a:p>
          <a:p>
            <a:r>
              <a:rPr lang="en-US" dirty="0"/>
              <a:t>2600+ participants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FE05-B279-40BD-9672-FC093602F6CE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AF7E585-3CDA-4551-A649-7852268A02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28" y="685800"/>
            <a:ext cx="7930543" cy="54864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F27D9-9DA6-4B0E-9787-3CC9BF24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182B97-6919-40EC-8E2C-45942AA4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8E2-4F7E-4DE7-B482-3803F447F935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ECCE0C-07A4-4C59-BA83-8B68212C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Pre-APM </a:t>
            </a:r>
            <a:r>
              <a:rPr lang="fr-FR" dirty="0" err="1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Encourage all exhibit personnel to watch webinar</a:t>
            </a:r>
          </a:p>
          <a:p>
            <a:pPr marL="457200" indent="-457200">
              <a:buAutoNum type="arabicPeriod"/>
            </a:pPr>
            <a:r>
              <a:rPr lang="en-US" dirty="0"/>
              <a:t>Planning for personnel for set-up and teardown</a:t>
            </a:r>
          </a:p>
          <a:p>
            <a:pPr marL="457200" indent="-457200">
              <a:buAutoNum type="arabicPeriod"/>
            </a:pPr>
            <a:r>
              <a:rPr lang="en-US" dirty="0"/>
              <a:t>Comp passes</a:t>
            </a:r>
          </a:p>
          <a:p>
            <a:pPr marL="457200" indent="-457200">
              <a:buAutoNum type="arabicPeriod"/>
            </a:pPr>
            <a:r>
              <a:rPr lang="en-US" dirty="0"/>
              <a:t>Housing and registration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2"/>
              </a:rPr>
              <a:t>Exhibitor Service Kit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Freeman Online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Promotion </a:t>
            </a:r>
          </a:p>
          <a:p>
            <a:pPr marL="0" indent="0">
              <a:buNone/>
            </a:pPr>
            <a:r>
              <a:rPr lang="en-US" dirty="0"/>
              <a:t>	@</a:t>
            </a:r>
            <a:r>
              <a:rPr lang="en-US" dirty="0" err="1"/>
              <a:t>CSocialWorkEd</a:t>
            </a:r>
            <a:r>
              <a:rPr lang="en-US" dirty="0"/>
              <a:t>  #APM19 #</a:t>
            </a:r>
            <a:r>
              <a:rPr lang="en-US" dirty="0" err="1"/>
              <a:t>SocWorkEd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15E3-D832-46F0-AD18-AE1B82A40BEB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E50BCC-C005-42EF-AC56-D7F09E132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65" y="548640"/>
            <a:ext cx="7680960" cy="5760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597AF-D787-49D8-BD7A-3904AAC1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D85FD-D342-4978-BB85-450896CD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151-D429-490F-8B6F-CB9E6F3BB76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5A1A7-AA0F-4841-9253-A905498C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Council on Social Work Education                                                                                                                                                                                                                       www.cswe.org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1535</TotalTime>
  <Words>377</Words>
  <Application>Microsoft Office PowerPoint</Application>
  <PresentationFormat>Widescreen</PresentationFormat>
  <Paragraphs>171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Ecology 16x9</vt:lpstr>
      <vt:lpstr>CSWE’s  Exhibitor University</vt:lpstr>
      <vt:lpstr>WELCOME</vt:lpstr>
      <vt:lpstr>CSWE Staff Introductions </vt:lpstr>
      <vt:lpstr>Freeman Staff Introduction</vt:lpstr>
      <vt:lpstr>Agenda</vt:lpstr>
      <vt:lpstr>Overview of APM</vt:lpstr>
      <vt:lpstr>PowerPoint Presentation</vt:lpstr>
      <vt:lpstr>Pre-APM Activities</vt:lpstr>
      <vt:lpstr>PowerPoint Presentation</vt:lpstr>
      <vt:lpstr>On-site timeline and activities </vt:lpstr>
      <vt:lpstr>Etiquette</vt:lpstr>
      <vt:lpstr>Marketing Opportunities  </vt:lpstr>
      <vt:lpstr>Marketing Opportunities  </vt:lpstr>
      <vt:lpstr>Marketing Opportunities  </vt:lpstr>
      <vt:lpstr>Marketing Opportunities  </vt:lpstr>
      <vt:lpstr>Key Contacts</vt:lpstr>
      <vt:lpstr>Key Contacts</vt:lpstr>
      <vt:lpstr>Important Deadlines</vt:lpstr>
      <vt:lpstr>Floorplan  </vt:lpstr>
      <vt:lpstr>   Reserve Your Booth Here!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Julie Ackerman Montross</dc:creator>
  <cp:lastModifiedBy>Julie Ackerman Montross</cp:lastModifiedBy>
  <cp:revision>22</cp:revision>
  <dcterms:created xsi:type="dcterms:W3CDTF">2018-09-06T13:48:01Z</dcterms:created>
  <dcterms:modified xsi:type="dcterms:W3CDTF">2019-05-15T18:12:09Z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