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8"/>
  </p:notesMasterIdLst>
  <p:handoutMasterIdLst>
    <p:handoutMasterId r:id="rId9"/>
  </p:handoutMasterIdLst>
  <p:sldIdLst>
    <p:sldId id="258" r:id="rId3"/>
    <p:sldId id="263" r:id="rId4"/>
    <p:sldId id="262" r:id="rId5"/>
    <p:sldId id="261" r:id="rId6"/>
    <p:sldId id="260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4282" autoAdjust="0"/>
  </p:normalViewPr>
  <p:slideViewPr>
    <p:cSldViewPr snapToGrid="0">
      <p:cViewPr varScale="1">
        <p:scale>
          <a:sx n="93" d="100"/>
          <a:sy n="93" d="100"/>
        </p:scale>
        <p:origin x="228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70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4CCDA7-DD15-4FB1-A109-ED124AD2E43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491949-8C5C-4C23-99EF-800B2CF38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6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D25C93-332C-4A94-9BE3-28D4FB2842C3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F2DC28-E9C2-4679-BF69-F84CD529B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7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FB66FEC3-A10F-4CC6-A82B-04AB720F452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43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1600" dirty="0"/>
              <a:t>The literary genres that we are reading in this class offer different approaches to addressing social issues: true stories, imaginary stories, and social analysis. Each brings a different dimension and perspective of social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DC28-E9C2-4679-BF69-F84CD529B6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8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DC28-E9C2-4679-BF69-F84CD529B6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9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FB66FEC3-A10F-4CC6-A82B-04AB720F452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341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FB66FEC3-A10F-4CC6-A82B-04AB720F452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631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38EE-1E76-42ED-A952-9EF33973410B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600E-5DEC-410E-A7BD-5E25C3CF108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2E6C-2BA8-418F-9CE2-E170D916A5B6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5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0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4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5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5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2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52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95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9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FB1D-5684-4F36-B968-78A31DC568AC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63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2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99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725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6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59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76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78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93CA-8586-4EC6-95FC-7D345488EBF8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9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60EF-FADE-49D2-BFE0-5A738D3F891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1CDF-9C97-43EC-8A37-47B084CB0C32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1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CF47-ABDD-4D11-9A9D-AF946BB6B185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4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59E0-8AFC-4735-9D72-682B1F95D70E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8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4-37C3-4B7C-8DA7-6A12EF79ADE2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8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272-A3DF-4B48-9912-A08B4DBDB85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NON-FICTION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3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D3E3-443B-4245-B32B-6AB09ECDE489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NON-FICTION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E3A2-F833-114C-830C-976CAC947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0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ED69D2-DB98-46AD-9086-F95E19F9EB2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C91B-042D-43CB-B791-8598392C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79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9604" y="2838412"/>
            <a:ext cx="4235196" cy="1005834"/>
          </a:xfrm>
          <a:ln>
            <a:solidFill>
              <a:srgbClr val="F9BE49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Non-Fiction</a:t>
            </a:r>
            <a:r>
              <a:rPr lang="en-US" dirty="0" smtClean="0"/>
              <a:t>  </a:t>
            </a:r>
            <a:r>
              <a:rPr lang="en-US" dirty="0"/>
              <a:t>Personal stories of journeys to break social barriers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5323" y="1193655"/>
            <a:ext cx="6628477" cy="1360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Books with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Powerful Messages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of Social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Change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4754"/>
          <a:stretch>
            <a:fillRect/>
          </a:stretch>
        </p:blipFill>
        <p:spPr>
          <a:xfrm>
            <a:off x="732949" y="2746876"/>
            <a:ext cx="2605087" cy="371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3707892" y="4120114"/>
            <a:ext cx="4216908" cy="1005834"/>
          </a:xfrm>
          <a:prstGeom prst="rect">
            <a:avLst/>
          </a:prstGeom>
          <a:ln>
            <a:solidFill>
              <a:srgbClr val="F9BE4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Fiction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 deepening understanding of 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complexity of the human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experience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3707892" y="5401816"/>
            <a:ext cx="4216908" cy="976632"/>
          </a:xfrm>
          <a:prstGeom prst="rect">
            <a:avLst/>
          </a:prstGeom>
          <a:ln>
            <a:solidFill>
              <a:srgbClr val="F9BE4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Social Analysis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Issues, activism,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and visions for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social change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35023" y="380144"/>
            <a:ext cx="5943600" cy="537643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76200" dir="30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Change the World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352" y="1702966"/>
            <a:ext cx="6451134" cy="3052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value added of reading different genres/types of books?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356" y="1149292"/>
            <a:ext cx="7772400" cy="4331049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/>
              <a:t>Fiction brings the “voices of writers who can see alternatives to how we live now and can see through our fear-stricken society… to other ways of being, and even imagine some real grounds for hope…, writers who can remember freedom. Poets, visionaries, the realists of a larger reality.” – Ursula K Le Guin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607" y="1486967"/>
            <a:ext cx="7819197" cy="1498280"/>
          </a:xfrm>
          <a:ln>
            <a:solidFill>
              <a:srgbClr val="F9BE49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Narrative Non-Fiction</a:t>
            </a:r>
            <a:r>
              <a:rPr lang="en-US" dirty="0" smtClean="0"/>
              <a:t>  </a:t>
            </a:r>
            <a:r>
              <a:rPr lang="en-US" i="1" dirty="0"/>
              <a:t>Personal stories of journeys to break social </a:t>
            </a:r>
            <a:r>
              <a:rPr lang="en-US" i="1" dirty="0" smtClean="0"/>
              <a:t>barriers</a:t>
            </a:r>
          </a:p>
          <a:p>
            <a:pPr marL="461963"/>
            <a:r>
              <a:rPr lang="en-US" b="1" dirty="0"/>
              <a:t>Books that recount factual stories, windows into people’s personal journeys</a:t>
            </a:r>
            <a:endParaRPr lang="en-US" b="1" dirty="0" smtClean="0"/>
          </a:p>
          <a:p>
            <a:pPr marL="10858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Memoir/biography/creative non-fiction</a:t>
            </a:r>
            <a:r>
              <a:rPr lang="en-US" dirty="0"/>
              <a:t> </a:t>
            </a:r>
            <a:r>
              <a:rPr lang="en-US" dirty="0" smtClean="0"/>
              <a:t>– stories based on personal events or research</a:t>
            </a:r>
          </a:p>
          <a:p>
            <a:pPr marL="10858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Ethnography</a:t>
            </a:r>
            <a:r>
              <a:rPr lang="en-US" dirty="0" smtClean="0"/>
              <a:t> – story told by a researcher to provide insight into people’s lives and context</a:t>
            </a:r>
          </a:p>
          <a:p>
            <a:pPr marL="1085850" indent="-285750">
              <a:buFont typeface="Wingdings" panose="05000000000000000000" pitchFamily="2" charset="2"/>
              <a:buChar char="§"/>
            </a:pPr>
            <a:r>
              <a:rPr lang="en-US" b="1" dirty="0"/>
              <a:t>Investigative</a:t>
            </a:r>
            <a:r>
              <a:rPr lang="en-US" dirty="0"/>
              <a:t> </a:t>
            </a:r>
            <a:r>
              <a:rPr lang="en-US" dirty="0" smtClean="0"/>
              <a:t>journalism</a:t>
            </a:r>
            <a:r>
              <a:rPr lang="en-US" dirty="0"/>
              <a:t> – </a:t>
            </a:r>
            <a:r>
              <a:rPr lang="en-US" dirty="0" smtClean="0"/>
              <a:t> story on a community with </a:t>
            </a:r>
            <a:r>
              <a:rPr lang="en-US" dirty="0"/>
              <a:t>the aim of bringing about change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606" y="287602"/>
            <a:ext cx="6628477" cy="10084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magic behind different types of books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599606" y="3111160"/>
            <a:ext cx="7819197" cy="1580086"/>
          </a:xfrm>
          <a:prstGeom prst="rect">
            <a:avLst/>
          </a:prstGeom>
          <a:ln>
            <a:solidFill>
              <a:srgbClr val="F9BE49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Fiction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 deepening understanding of the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complexity of the human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experience</a:t>
            </a:r>
          </a:p>
          <a:p>
            <a:pPr marL="461963"/>
            <a:r>
              <a:rPr lang="en-US" sz="1200" b="1" dirty="0"/>
              <a:t>Books that describe imaginary events and people – providing “alternatives to how we live”</a:t>
            </a:r>
          </a:p>
          <a:p>
            <a:pPr marL="1085850" indent="-285750">
              <a:buFont typeface="Wingdings" panose="05000000000000000000" pitchFamily="2" charset="2"/>
              <a:buChar char="§"/>
            </a:pPr>
            <a:r>
              <a:rPr lang="en-US" sz="1200" b="1" dirty="0" smtClean="0"/>
              <a:t>Novel</a:t>
            </a:r>
            <a:r>
              <a:rPr lang="en-US" sz="1200" dirty="0" smtClean="0"/>
              <a:t> – a fictitious narrative representing a story with </a:t>
            </a:r>
            <a:r>
              <a:rPr lang="en-US" sz="1200" dirty="0"/>
              <a:t>some degree of realism</a:t>
            </a:r>
          </a:p>
          <a:p>
            <a:pPr marL="10858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200" b="1" dirty="0"/>
              <a:t>Science </a:t>
            </a:r>
            <a:r>
              <a:rPr lang="en-US" sz="1200" b="1" dirty="0" smtClean="0"/>
              <a:t>fiction/fantasy</a:t>
            </a:r>
            <a:r>
              <a:rPr lang="en-US" sz="1200" dirty="0"/>
              <a:t> – </a:t>
            </a:r>
            <a:r>
              <a:rPr lang="en-US" sz="1200" dirty="0" smtClean="0"/>
              <a:t>uses </a:t>
            </a:r>
            <a:r>
              <a:rPr lang="en-US" sz="1200" dirty="0"/>
              <a:t>magic and other supernatural </a:t>
            </a:r>
            <a:r>
              <a:rPr lang="en-US" sz="1200" dirty="0" smtClean="0"/>
              <a:t>forms/</a:t>
            </a:r>
            <a:r>
              <a:rPr lang="en-US" sz="1200" dirty="0"/>
              <a:t> fantasy </a:t>
            </a:r>
            <a:r>
              <a:rPr lang="en-US" sz="1200" dirty="0" smtClean="0"/>
              <a:t>is a form of sci-fi that often </a:t>
            </a:r>
            <a:r>
              <a:rPr lang="en-US" sz="1200" dirty="0"/>
              <a:t>involves speculations based on current or future science or technology</a:t>
            </a:r>
            <a:endParaRPr lang="en-US" sz="1200" dirty="0" smtClean="0"/>
          </a:p>
          <a:p>
            <a:pPr marL="1085850" indent="-285750">
              <a:buFont typeface="Wingdings" panose="05000000000000000000" pitchFamily="2" charset="2"/>
              <a:buChar char="§"/>
            </a:pPr>
            <a:endParaRPr lang="en-US" sz="1200" dirty="0" smtClean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99606" y="4819512"/>
            <a:ext cx="7819196" cy="1522212"/>
          </a:xfrm>
          <a:prstGeom prst="rect">
            <a:avLst/>
          </a:prstGeom>
          <a:ln>
            <a:solidFill>
              <a:srgbClr val="F9BE49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Social Analysis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Issues, activism,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and visions for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social change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461963"/>
            <a:r>
              <a:rPr lang="en-US" b="1" dirty="0"/>
              <a:t>Books that </a:t>
            </a:r>
            <a:r>
              <a:rPr lang="en-US" b="1" dirty="0" smtClean="0"/>
              <a:t>systematically examine a social </a:t>
            </a:r>
            <a:r>
              <a:rPr lang="en-US" b="1" dirty="0"/>
              <a:t>issue </a:t>
            </a:r>
            <a:r>
              <a:rPr lang="en-US" b="1" dirty="0" smtClean="0"/>
              <a:t>with </a:t>
            </a:r>
            <a:r>
              <a:rPr lang="en-US" b="1" dirty="0"/>
              <a:t>the aim of prompting </a:t>
            </a:r>
            <a:r>
              <a:rPr lang="en-US" b="1" dirty="0" smtClean="0"/>
              <a:t>change </a:t>
            </a:r>
          </a:p>
          <a:p>
            <a:pPr marL="10858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b="1" dirty="0" smtClean="0"/>
              <a:t>Activist biography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–  </a:t>
            </a:r>
            <a:r>
              <a:rPr lang="en-US" dirty="0"/>
              <a:t>for the purposes of this class, </a:t>
            </a:r>
            <a:r>
              <a:rPr lang="en-US" dirty="0" smtClean="0"/>
              <a:t>books </a:t>
            </a:r>
            <a:r>
              <a:rPr lang="en-US" dirty="0"/>
              <a:t>that tell the stories </a:t>
            </a:r>
            <a:r>
              <a:rPr lang="en-US" dirty="0" smtClean="0"/>
              <a:t>of activists, including  the </a:t>
            </a:r>
            <a:r>
              <a:rPr lang="en-US" dirty="0"/>
              <a:t>analysis of a specific social issue and </a:t>
            </a:r>
            <a:r>
              <a:rPr lang="en-US" dirty="0" smtClean="0"/>
              <a:t>vision </a:t>
            </a:r>
            <a:r>
              <a:rPr lang="en-US" dirty="0"/>
              <a:t>for social change from their perspective</a:t>
            </a:r>
          </a:p>
          <a:p>
            <a:pPr marL="10858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b="1" dirty="0" smtClean="0"/>
              <a:t>Social analysis</a:t>
            </a:r>
            <a:r>
              <a:rPr lang="en-US" dirty="0" smtClean="0"/>
              <a:t> </a:t>
            </a:r>
            <a:r>
              <a:rPr lang="en-US" dirty="0"/>
              <a:t>– often written by a researcher, a scholar, a policy maker, or other professional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02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t="6156" r="18975" b="7740"/>
          <a:stretch/>
        </p:blipFill>
        <p:spPr>
          <a:xfrm rot="5400000">
            <a:off x="2467301" y="1284891"/>
            <a:ext cx="4035976" cy="4209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 rot="16200000">
            <a:off x="8319327" y="6006173"/>
            <a:ext cx="107881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Powell's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Books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374</Words>
  <Application>Microsoft Office PowerPoint</Application>
  <PresentationFormat>On-screen Show (4:3)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1_Office Theme</vt:lpstr>
      <vt:lpstr>Ion</vt:lpstr>
      <vt:lpstr>PowerPoint Presentation</vt:lpstr>
      <vt:lpstr>What is the value added of reading different genres/types of books? </vt:lpstr>
      <vt:lpstr>Fiction brings the “voices of writers who can see alternatives to how we live now and can see through our fear-stricken society… to other ways of being, and even imagine some real grounds for hope…, writers who can remember freedom. Poets, visionaries, the realists of a larger reality.” – Ursula K Le Guin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are things that  others can’t imagine for us.</dc:title>
  <dc:creator>Yolanda C Padilla</dc:creator>
  <cp:lastModifiedBy>Yolanda C Padilla</cp:lastModifiedBy>
  <cp:revision>44</cp:revision>
  <cp:lastPrinted>2018-10-08T14:45:07Z</cp:lastPrinted>
  <dcterms:created xsi:type="dcterms:W3CDTF">2018-10-02T15:12:10Z</dcterms:created>
  <dcterms:modified xsi:type="dcterms:W3CDTF">2018-10-18T02:43:42Z</dcterms:modified>
</cp:coreProperties>
</file>