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4"/>
  </p:notesMasterIdLst>
  <p:sldIdLst>
    <p:sldId id="260" r:id="rId2"/>
    <p:sldId id="301"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5" r:id="rId27"/>
    <p:sldId id="28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Lst>
  <p:sldSz cx="9144000" cy="6858000" type="screen4x3"/>
  <p:notesSz cx="6858000" cy="9144000"/>
  <p:custDataLst>
    <p:tags r:id="rId46"/>
  </p:custDataLst>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5pPr>
    <a:lvl6pPr marL="2286000" algn="l" defTabSz="914400" rtl="0" eaLnBrk="1" latinLnBrk="0" hangingPunct="1">
      <a:defRPr sz="2400" kern="1200">
        <a:solidFill>
          <a:schemeClr val="tx1"/>
        </a:solidFill>
        <a:latin typeface="Arial" pitchFamily="34" charset="0"/>
        <a:ea typeface="ヒラギノ角ゴ Pro W3" charset="-128"/>
        <a:cs typeface="+mn-cs"/>
      </a:defRPr>
    </a:lvl6pPr>
    <a:lvl7pPr marL="2743200" algn="l" defTabSz="914400" rtl="0" eaLnBrk="1" latinLnBrk="0" hangingPunct="1">
      <a:defRPr sz="2400" kern="1200">
        <a:solidFill>
          <a:schemeClr val="tx1"/>
        </a:solidFill>
        <a:latin typeface="Arial" pitchFamily="34" charset="0"/>
        <a:ea typeface="ヒラギノ角ゴ Pro W3" charset="-128"/>
        <a:cs typeface="+mn-cs"/>
      </a:defRPr>
    </a:lvl7pPr>
    <a:lvl8pPr marL="3200400" algn="l" defTabSz="914400" rtl="0" eaLnBrk="1" latinLnBrk="0" hangingPunct="1">
      <a:defRPr sz="2400" kern="1200">
        <a:solidFill>
          <a:schemeClr val="tx1"/>
        </a:solidFill>
        <a:latin typeface="Arial" pitchFamily="34" charset="0"/>
        <a:ea typeface="ヒラギノ角ゴ Pro W3" charset="-128"/>
        <a:cs typeface="+mn-cs"/>
      </a:defRPr>
    </a:lvl8pPr>
    <a:lvl9pPr marL="3657600" algn="l" defTabSz="914400" rtl="0" eaLnBrk="1" latinLnBrk="0" hangingPunct="1">
      <a:defRPr sz="2400" kern="1200">
        <a:solidFill>
          <a:schemeClr val="tx1"/>
        </a:solidFill>
        <a:latin typeface="Arial" pitchFamily="34" charset="0"/>
        <a:ea typeface="ヒラギノ角ゴ Pro W3"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irley Porterfield" initials="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398" autoAdjust="0"/>
  </p:normalViewPr>
  <p:slideViewPr>
    <p:cSldViewPr>
      <p:cViewPr>
        <p:scale>
          <a:sx n="70" d="100"/>
          <a:sy n="70" d="100"/>
        </p:scale>
        <p:origin x="-2208" y="-2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ags" Target="tags/tag1.xml"/><Relationship Id="rId47" Type="http://schemas.openxmlformats.org/officeDocument/2006/relationships/commentAuthors" Target="commentAuthors.xml"/><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notesMaster" Target="notesMasters/notesMaster1.xml"/><Relationship Id="rId45" Type="http://schemas.openxmlformats.org/officeDocument/2006/relationships/printerSettings" Target="printerSettings/printerSettings1.bin"/></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745614610673666"/>
          <c:y val="0.0310880829015544"/>
          <c:w val="0.768642702270912"/>
          <c:h val="0.882556131260795"/>
        </c:manualLayout>
      </c:layout>
      <c:lineChart>
        <c:grouping val="standard"/>
        <c:varyColors val="0"/>
        <c:ser>
          <c:idx val="3"/>
          <c:order val="0"/>
          <c:tx>
            <c:strRef>
              <c:f>Sheet1!$B$1</c:f>
              <c:strCache>
                <c:ptCount val="1"/>
                <c:pt idx="0">
                  <c:v>US</c:v>
                </c:pt>
              </c:strCache>
            </c:strRef>
          </c:tx>
          <c:spPr>
            <a:ln w="10652">
              <a:solidFill>
                <a:srgbClr val="000000"/>
              </a:solidFill>
              <a:prstDash val="solid"/>
            </a:ln>
          </c:spPr>
          <c:marker>
            <c:symbol val="square"/>
            <c:size val="5"/>
            <c:spPr>
              <a:solidFill>
                <a:srgbClr val="000000"/>
              </a:solidFill>
              <a:ln>
                <a:solidFill>
                  <a:srgbClr val="000000"/>
                </a:solidFill>
                <a:prstDash val="solid"/>
              </a:ln>
            </c:spPr>
          </c:marker>
          <c:cat>
            <c:numRef>
              <c:f>Sheet1!$A$2:$A$31</c:f>
              <c:numCache>
                <c:formatCode>General</c:formatCode>
                <c:ptCount val="30"/>
                <c:pt idx="0">
                  <c:v>1980.0</c:v>
                </c:pt>
                <c:pt idx="1">
                  <c:v>1981.0</c:v>
                </c:pt>
                <c:pt idx="2">
                  <c:v>1982.0</c:v>
                </c:pt>
                <c:pt idx="3">
                  <c:v>1983.0</c:v>
                </c:pt>
                <c:pt idx="4">
                  <c:v>1984.0</c:v>
                </c:pt>
                <c:pt idx="5">
                  <c:v>1985.0</c:v>
                </c:pt>
                <c:pt idx="6">
                  <c:v>1986.0</c:v>
                </c:pt>
                <c:pt idx="7">
                  <c:v>1987.0</c:v>
                </c:pt>
                <c:pt idx="8">
                  <c:v>1988.0</c:v>
                </c:pt>
                <c:pt idx="9">
                  <c:v>1989.0</c:v>
                </c:pt>
                <c:pt idx="10">
                  <c:v>1990.0</c:v>
                </c:pt>
                <c:pt idx="11">
                  <c:v>1991.0</c:v>
                </c:pt>
                <c:pt idx="12">
                  <c:v>1992.0</c:v>
                </c:pt>
                <c:pt idx="13">
                  <c:v>1993.0</c:v>
                </c:pt>
                <c:pt idx="14">
                  <c:v>1994.0</c:v>
                </c:pt>
                <c:pt idx="15">
                  <c:v>1995.0</c:v>
                </c:pt>
                <c:pt idx="16">
                  <c:v>1996.0</c:v>
                </c:pt>
                <c:pt idx="17">
                  <c:v>1997.0</c:v>
                </c:pt>
                <c:pt idx="18">
                  <c:v>1998.0</c:v>
                </c:pt>
                <c:pt idx="19">
                  <c:v>1999.0</c:v>
                </c:pt>
                <c:pt idx="20">
                  <c:v>2000.0</c:v>
                </c:pt>
                <c:pt idx="21">
                  <c:v>2001.0</c:v>
                </c:pt>
                <c:pt idx="22">
                  <c:v>2002.0</c:v>
                </c:pt>
                <c:pt idx="23">
                  <c:v>2003.0</c:v>
                </c:pt>
                <c:pt idx="24">
                  <c:v>2004.0</c:v>
                </c:pt>
                <c:pt idx="25">
                  <c:v>2005.0</c:v>
                </c:pt>
                <c:pt idx="26">
                  <c:v>2006.0</c:v>
                </c:pt>
                <c:pt idx="27">
                  <c:v>2007.0</c:v>
                </c:pt>
                <c:pt idx="28">
                  <c:v>2008.0</c:v>
                </c:pt>
                <c:pt idx="29">
                  <c:v>2009.0</c:v>
                </c:pt>
              </c:numCache>
            </c:numRef>
          </c:cat>
          <c:val>
            <c:numRef>
              <c:f>Sheet1!$B$2:$B$31</c:f>
              <c:numCache>
                <c:formatCode>General</c:formatCode>
                <c:ptCount val="30"/>
                <c:pt idx="0">
                  <c:v>1101.351</c:v>
                </c:pt>
                <c:pt idx="1">
                  <c:v>1267.758</c:v>
                </c:pt>
                <c:pt idx="2">
                  <c:v>1418.196</c:v>
                </c:pt>
                <c:pt idx="3">
                  <c:v>1549.606</c:v>
                </c:pt>
                <c:pt idx="4">
                  <c:v>1690.749</c:v>
                </c:pt>
                <c:pt idx="5">
                  <c:v>1832.874</c:v>
                </c:pt>
                <c:pt idx="6">
                  <c:v>1947.683</c:v>
                </c:pt>
                <c:pt idx="7">
                  <c:v>2100.22</c:v>
                </c:pt>
                <c:pt idx="8">
                  <c:v>2333.891</c:v>
                </c:pt>
                <c:pt idx="9">
                  <c:v>2574.625</c:v>
                </c:pt>
                <c:pt idx="10">
                  <c:v>2849.676</c:v>
                </c:pt>
                <c:pt idx="11">
                  <c:v>3073.033</c:v>
                </c:pt>
                <c:pt idx="12">
                  <c:v>3284.784</c:v>
                </c:pt>
                <c:pt idx="13">
                  <c:v>3481.181</c:v>
                </c:pt>
                <c:pt idx="14">
                  <c:v>3628.521</c:v>
                </c:pt>
                <c:pt idx="15">
                  <c:v>3787.868</c:v>
                </c:pt>
                <c:pt idx="16">
                  <c:v>3948.803</c:v>
                </c:pt>
                <c:pt idx="17">
                  <c:v>4117.874</c:v>
                </c:pt>
                <c:pt idx="18">
                  <c:v>4303.302</c:v>
                </c:pt>
                <c:pt idx="19">
                  <c:v>4527.903</c:v>
                </c:pt>
                <c:pt idx="20">
                  <c:v>4793.485</c:v>
                </c:pt>
                <c:pt idx="21">
                  <c:v>5145.808</c:v>
                </c:pt>
                <c:pt idx="22">
                  <c:v>5577.646</c:v>
                </c:pt>
                <c:pt idx="23">
                  <c:v>5985.928</c:v>
                </c:pt>
                <c:pt idx="24">
                  <c:v>6336.464</c:v>
                </c:pt>
                <c:pt idx="25">
                  <c:v>6700.27</c:v>
                </c:pt>
                <c:pt idx="26">
                  <c:v>7072.561</c:v>
                </c:pt>
                <c:pt idx="27">
                  <c:v>7437.293000000001</c:v>
                </c:pt>
                <c:pt idx="28">
                  <c:v>7719.628</c:v>
                </c:pt>
                <c:pt idx="29">
                  <c:v>7959.955</c:v>
                </c:pt>
              </c:numCache>
            </c:numRef>
          </c:val>
          <c:smooth val="0"/>
        </c:ser>
        <c:ser>
          <c:idx val="4"/>
          <c:order val="1"/>
          <c:tx>
            <c:strRef>
              <c:f>Sheet1!$C$1</c:f>
              <c:strCache>
                <c:ptCount val="1"/>
                <c:pt idx="0">
                  <c:v>NOR</c:v>
                </c:pt>
              </c:strCache>
            </c:strRef>
          </c:tx>
          <c:spPr>
            <a:ln w="10652">
              <a:solidFill>
                <a:srgbClr val="00FF00"/>
              </a:solidFill>
              <a:prstDash val="solid"/>
            </a:ln>
          </c:spPr>
          <c:marker>
            <c:symbol val="triangle"/>
            <c:size val="5"/>
            <c:spPr>
              <a:solidFill>
                <a:srgbClr val="00FF00"/>
              </a:solidFill>
              <a:ln>
                <a:solidFill>
                  <a:srgbClr val="00FF00"/>
                </a:solidFill>
                <a:prstDash val="solid"/>
              </a:ln>
            </c:spPr>
          </c:marker>
          <c:cat>
            <c:numRef>
              <c:f>Sheet1!$A$2:$A$31</c:f>
              <c:numCache>
                <c:formatCode>General</c:formatCode>
                <c:ptCount val="30"/>
                <c:pt idx="0">
                  <c:v>1980.0</c:v>
                </c:pt>
                <c:pt idx="1">
                  <c:v>1981.0</c:v>
                </c:pt>
                <c:pt idx="2">
                  <c:v>1982.0</c:v>
                </c:pt>
                <c:pt idx="3">
                  <c:v>1983.0</c:v>
                </c:pt>
                <c:pt idx="4">
                  <c:v>1984.0</c:v>
                </c:pt>
                <c:pt idx="5">
                  <c:v>1985.0</c:v>
                </c:pt>
                <c:pt idx="6">
                  <c:v>1986.0</c:v>
                </c:pt>
                <c:pt idx="7">
                  <c:v>1987.0</c:v>
                </c:pt>
                <c:pt idx="8">
                  <c:v>1988.0</c:v>
                </c:pt>
                <c:pt idx="9">
                  <c:v>1989.0</c:v>
                </c:pt>
                <c:pt idx="10">
                  <c:v>1990.0</c:v>
                </c:pt>
                <c:pt idx="11">
                  <c:v>1991.0</c:v>
                </c:pt>
                <c:pt idx="12">
                  <c:v>1992.0</c:v>
                </c:pt>
                <c:pt idx="13">
                  <c:v>1993.0</c:v>
                </c:pt>
                <c:pt idx="14">
                  <c:v>1994.0</c:v>
                </c:pt>
                <c:pt idx="15">
                  <c:v>1995.0</c:v>
                </c:pt>
                <c:pt idx="16">
                  <c:v>1996.0</c:v>
                </c:pt>
                <c:pt idx="17">
                  <c:v>1997.0</c:v>
                </c:pt>
                <c:pt idx="18">
                  <c:v>1998.0</c:v>
                </c:pt>
                <c:pt idx="19">
                  <c:v>1999.0</c:v>
                </c:pt>
                <c:pt idx="20">
                  <c:v>2000.0</c:v>
                </c:pt>
                <c:pt idx="21">
                  <c:v>2001.0</c:v>
                </c:pt>
                <c:pt idx="22">
                  <c:v>2002.0</c:v>
                </c:pt>
                <c:pt idx="23">
                  <c:v>2003.0</c:v>
                </c:pt>
                <c:pt idx="24">
                  <c:v>2004.0</c:v>
                </c:pt>
                <c:pt idx="25">
                  <c:v>2005.0</c:v>
                </c:pt>
                <c:pt idx="26">
                  <c:v>2006.0</c:v>
                </c:pt>
                <c:pt idx="27">
                  <c:v>2007.0</c:v>
                </c:pt>
                <c:pt idx="28">
                  <c:v>2008.0</c:v>
                </c:pt>
                <c:pt idx="29">
                  <c:v>2009.0</c:v>
                </c:pt>
              </c:numCache>
            </c:numRef>
          </c:cat>
          <c:val>
            <c:numRef>
              <c:f>Sheet1!$C$2:$C$31</c:f>
              <c:numCache>
                <c:formatCode>General</c:formatCode>
                <c:ptCount val="30"/>
                <c:pt idx="0">
                  <c:v>665.3630000000001</c:v>
                </c:pt>
                <c:pt idx="1">
                  <c:v>707.824</c:v>
                </c:pt>
                <c:pt idx="2">
                  <c:v>762.4469999999998</c:v>
                </c:pt>
                <c:pt idx="3">
                  <c:v>843.9249999999998</c:v>
                </c:pt>
                <c:pt idx="4">
                  <c:v>880.519</c:v>
                </c:pt>
                <c:pt idx="5">
                  <c:v>938.8399999999998</c:v>
                </c:pt>
                <c:pt idx="6">
                  <c:v>1067.526</c:v>
                </c:pt>
                <c:pt idx="7">
                  <c:v>1190.039</c:v>
                </c:pt>
                <c:pt idx="8">
                  <c:v>1253.402</c:v>
                </c:pt>
                <c:pt idx="9">
                  <c:v>1279.352</c:v>
                </c:pt>
                <c:pt idx="10">
                  <c:v>1366.093</c:v>
                </c:pt>
                <c:pt idx="11">
                  <c:v>1519.8</c:v>
                </c:pt>
                <c:pt idx="12">
                  <c:v>1619.84</c:v>
                </c:pt>
                <c:pt idx="13">
                  <c:v>1660.861</c:v>
                </c:pt>
                <c:pt idx="14">
                  <c:v>1750.436</c:v>
                </c:pt>
                <c:pt idx="15">
                  <c:v>1858.374</c:v>
                </c:pt>
                <c:pt idx="16">
                  <c:v>2038.185</c:v>
                </c:pt>
                <c:pt idx="17">
                  <c:v>2348.569</c:v>
                </c:pt>
                <c:pt idx="18">
                  <c:v>2536.662</c:v>
                </c:pt>
                <c:pt idx="19">
                  <c:v>2779.982</c:v>
                </c:pt>
                <c:pt idx="20">
                  <c:v>3042.65</c:v>
                </c:pt>
                <c:pt idx="21">
                  <c:v>3264.555</c:v>
                </c:pt>
                <c:pt idx="22">
                  <c:v>3628.474</c:v>
                </c:pt>
                <c:pt idx="23">
                  <c:v>3834.606</c:v>
                </c:pt>
                <c:pt idx="24">
                  <c:v>4077.912</c:v>
                </c:pt>
                <c:pt idx="25">
                  <c:v>4300.841</c:v>
                </c:pt>
                <c:pt idx="26">
                  <c:v>4507.221</c:v>
                </c:pt>
                <c:pt idx="27">
                  <c:v>4884.548</c:v>
                </c:pt>
                <c:pt idx="28">
                  <c:v>5229.79</c:v>
                </c:pt>
                <c:pt idx="29">
                  <c:v>5351.972</c:v>
                </c:pt>
              </c:numCache>
            </c:numRef>
          </c:val>
          <c:smooth val="0"/>
        </c:ser>
        <c:ser>
          <c:idx val="10"/>
          <c:order val="2"/>
          <c:tx>
            <c:strRef>
              <c:f>Sheet1!$D$1</c:f>
              <c:strCache>
                <c:ptCount val="1"/>
                <c:pt idx="0">
                  <c:v>SWIZ</c:v>
                </c:pt>
              </c:strCache>
            </c:strRef>
          </c:tx>
          <c:spPr>
            <a:ln w="10652">
              <a:solidFill>
                <a:srgbClr val="FF0000"/>
              </a:solidFill>
              <a:prstDash val="solid"/>
            </a:ln>
          </c:spPr>
          <c:marker>
            <c:symbol val="triangle"/>
            <c:size val="4"/>
            <c:spPr>
              <a:solidFill>
                <a:srgbClr val="FF0000"/>
              </a:solidFill>
              <a:ln>
                <a:solidFill>
                  <a:srgbClr val="FF0000"/>
                </a:solidFill>
                <a:prstDash val="solid"/>
              </a:ln>
            </c:spPr>
          </c:marker>
          <c:cat>
            <c:numRef>
              <c:f>Sheet1!$A$2:$A$31</c:f>
              <c:numCache>
                <c:formatCode>General</c:formatCode>
                <c:ptCount val="30"/>
                <c:pt idx="0">
                  <c:v>1980.0</c:v>
                </c:pt>
                <c:pt idx="1">
                  <c:v>1981.0</c:v>
                </c:pt>
                <c:pt idx="2">
                  <c:v>1982.0</c:v>
                </c:pt>
                <c:pt idx="3">
                  <c:v>1983.0</c:v>
                </c:pt>
                <c:pt idx="4">
                  <c:v>1984.0</c:v>
                </c:pt>
                <c:pt idx="5">
                  <c:v>1985.0</c:v>
                </c:pt>
                <c:pt idx="6">
                  <c:v>1986.0</c:v>
                </c:pt>
                <c:pt idx="7">
                  <c:v>1987.0</c:v>
                </c:pt>
                <c:pt idx="8">
                  <c:v>1988.0</c:v>
                </c:pt>
                <c:pt idx="9">
                  <c:v>1989.0</c:v>
                </c:pt>
                <c:pt idx="10">
                  <c:v>1990.0</c:v>
                </c:pt>
                <c:pt idx="11">
                  <c:v>1991.0</c:v>
                </c:pt>
                <c:pt idx="12">
                  <c:v>1992.0</c:v>
                </c:pt>
                <c:pt idx="13">
                  <c:v>1993.0</c:v>
                </c:pt>
                <c:pt idx="14">
                  <c:v>1994.0</c:v>
                </c:pt>
                <c:pt idx="15">
                  <c:v>1995.0</c:v>
                </c:pt>
                <c:pt idx="16">
                  <c:v>1996.0</c:v>
                </c:pt>
                <c:pt idx="17">
                  <c:v>1997.0</c:v>
                </c:pt>
                <c:pt idx="18">
                  <c:v>1998.0</c:v>
                </c:pt>
                <c:pt idx="19">
                  <c:v>1999.0</c:v>
                </c:pt>
                <c:pt idx="20">
                  <c:v>2000.0</c:v>
                </c:pt>
                <c:pt idx="21">
                  <c:v>2001.0</c:v>
                </c:pt>
                <c:pt idx="22">
                  <c:v>2002.0</c:v>
                </c:pt>
                <c:pt idx="23">
                  <c:v>2003.0</c:v>
                </c:pt>
                <c:pt idx="24">
                  <c:v>2004.0</c:v>
                </c:pt>
                <c:pt idx="25">
                  <c:v>2005.0</c:v>
                </c:pt>
                <c:pt idx="26">
                  <c:v>2006.0</c:v>
                </c:pt>
                <c:pt idx="27">
                  <c:v>2007.0</c:v>
                </c:pt>
                <c:pt idx="28">
                  <c:v>2008.0</c:v>
                </c:pt>
                <c:pt idx="29">
                  <c:v>2009.0</c:v>
                </c:pt>
              </c:numCache>
            </c:numRef>
          </c:cat>
          <c:val>
            <c:numRef>
              <c:f>Sheet1!$D$2:$D$31</c:f>
              <c:numCache>
                <c:formatCode>General</c:formatCode>
                <c:ptCount val="30"/>
                <c:pt idx="0">
                  <c:v>1012.567</c:v>
                </c:pt>
                <c:pt idx="1">
                  <c:v>1130.108</c:v>
                </c:pt>
                <c:pt idx="2">
                  <c:v>1208.203</c:v>
                </c:pt>
                <c:pt idx="3">
                  <c:v>1322.19</c:v>
                </c:pt>
                <c:pt idx="4">
                  <c:v>1365.728</c:v>
                </c:pt>
                <c:pt idx="5">
                  <c:v>1453.328</c:v>
                </c:pt>
                <c:pt idx="6">
                  <c:v>1543.454</c:v>
                </c:pt>
                <c:pt idx="7">
                  <c:v>1649.378</c:v>
                </c:pt>
                <c:pt idx="8">
                  <c:v>1762.783</c:v>
                </c:pt>
                <c:pt idx="9">
                  <c:v>1910.439</c:v>
                </c:pt>
                <c:pt idx="10">
                  <c:v>2028.037</c:v>
                </c:pt>
                <c:pt idx="11">
                  <c:v>2221.545</c:v>
                </c:pt>
                <c:pt idx="12">
                  <c:v>2355.196</c:v>
                </c:pt>
                <c:pt idx="13">
                  <c:v>2402.538</c:v>
                </c:pt>
                <c:pt idx="14">
                  <c:v>2484.037</c:v>
                </c:pt>
                <c:pt idx="15">
                  <c:v>2562.744999999999</c:v>
                </c:pt>
                <c:pt idx="16">
                  <c:v>2730.402</c:v>
                </c:pt>
                <c:pt idx="17">
                  <c:v>2844.402</c:v>
                </c:pt>
                <c:pt idx="18">
                  <c:v>2980.806</c:v>
                </c:pt>
                <c:pt idx="19">
                  <c:v>3073.226</c:v>
                </c:pt>
                <c:pt idx="20">
                  <c:v>3220.973</c:v>
                </c:pt>
                <c:pt idx="21">
                  <c:v>3427.998</c:v>
                </c:pt>
                <c:pt idx="22">
                  <c:v>3672.923</c:v>
                </c:pt>
                <c:pt idx="23">
                  <c:v>3777.23</c:v>
                </c:pt>
                <c:pt idx="24">
                  <c:v>3936.162</c:v>
                </c:pt>
                <c:pt idx="25">
                  <c:v>4015.332</c:v>
                </c:pt>
                <c:pt idx="26">
                  <c:v>4150.192</c:v>
                </c:pt>
                <c:pt idx="27">
                  <c:v>4468.919</c:v>
                </c:pt>
                <c:pt idx="28">
                  <c:v>4929.525</c:v>
                </c:pt>
                <c:pt idx="29">
                  <c:v>5144.141</c:v>
                </c:pt>
              </c:numCache>
            </c:numRef>
          </c:val>
          <c:smooth val="0"/>
        </c:ser>
        <c:ser>
          <c:idx val="9"/>
          <c:order val="3"/>
          <c:tx>
            <c:strRef>
              <c:f>Sheet1!$E$1</c:f>
              <c:strCache>
                <c:ptCount val="1"/>
                <c:pt idx="0">
                  <c:v>NETH</c:v>
                </c:pt>
              </c:strCache>
            </c:strRef>
          </c:tx>
          <c:spPr>
            <a:ln w="10652">
              <a:solidFill>
                <a:schemeClr val="accent2"/>
              </a:solidFill>
              <a:prstDash val="solid"/>
            </a:ln>
          </c:spPr>
          <c:marker>
            <c:symbol val="square"/>
            <c:size val="5"/>
            <c:spPr>
              <a:solidFill>
                <a:schemeClr val="accent2"/>
              </a:solidFill>
              <a:ln>
                <a:solidFill>
                  <a:schemeClr val="accent2"/>
                </a:solidFill>
                <a:prstDash val="solid"/>
              </a:ln>
            </c:spPr>
          </c:marker>
          <c:cat>
            <c:numRef>
              <c:f>Sheet1!$A$2:$A$31</c:f>
              <c:numCache>
                <c:formatCode>General</c:formatCode>
                <c:ptCount val="30"/>
                <c:pt idx="0">
                  <c:v>1980.0</c:v>
                </c:pt>
                <c:pt idx="1">
                  <c:v>1981.0</c:v>
                </c:pt>
                <c:pt idx="2">
                  <c:v>1982.0</c:v>
                </c:pt>
                <c:pt idx="3">
                  <c:v>1983.0</c:v>
                </c:pt>
                <c:pt idx="4">
                  <c:v>1984.0</c:v>
                </c:pt>
                <c:pt idx="5">
                  <c:v>1985.0</c:v>
                </c:pt>
                <c:pt idx="6">
                  <c:v>1986.0</c:v>
                </c:pt>
                <c:pt idx="7">
                  <c:v>1987.0</c:v>
                </c:pt>
                <c:pt idx="8">
                  <c:v>1988.0</c:v>
                </c:pt>
                <c:pt idx="9">
                  <c:v>1989.0</c:v>
                </c:pt>
                <c:pt idx="10">
                  <c:v>1990.0</c:v>
                </c:pt>
                <c:pt idx="11">
                  <c:v>1991.0</c:v>
                </c:pt>
                <c:pt idx="12">
                  <c:v>1992.0</c:v>
                </c:pt>
                <c:pt idx="13">
                  <c:v>1993.0</c:v>
                </c:pt>
                <c:pt idx="14">
                  <c:v>1994.0</c:v>
                </c:pt>
                <c:pt idx="15">
                  <c:v>1995.0</c:v>
                </c:pt>
                <c:pt idx="16">
                  <c:v>1996.0</c:v>
                </c:pt>
                <c:pt idx="17">
                  <c:v>1997.0</c:v>
                </c:pt>
                <c:pt idx="18">
                  <c:v>1998.0</c:v>
                </c:pt>
                <c:pt idx="19">
                  <c:v>1999.0</c:v>
                </c:pt>
                <c:pt idx="20">
                  <c:v>2000.0</c:v>
                </c:pt>
                <c:pt idx="21">
                  <c:v>2001.0</c:v>
                </c:pt>
                <c:pt idx="22">
                  <c:v>2002.0</c:v>
                </c:pt>
                <c:pt idx="23">
                  <c:v>2003.0</c:v>
                </c:pt>
                <c:pt idx="24">
                  <c:v>2004.0</c:v>
                </c:pt>
                <c:pt idx="25">
                  <c:v>2005.0</c:v>
                </c:pt>
                <c:pt idx="26">
                  <c:v>2006.0</c:v>
                </c:pt>
                <c:pt idx="27">
                  <c:v>2007.0</c:v>
                </c:pt>
                <c:pt idx="28">
                  <c:v>2008.0</c:v>
                </c:pt>
                <c:pt idx="29">
                  <c:v>2009.0</c:v>
                </c:pt>
              </c:numCache>
            </c:numRef>
          </c:cat>
          <c:val>
            <c:numRef>
              <c:f>Sheet1!$E$2:$E$31</c:f>
              <c:numCache>
                <c:formatCode>General</c:formatCode>
                <c:ptCount val="30"/>
                <c:pt idx="0">
                  <c:v>732.389</c:v>
                </c:pt>
                <c:pt idx="1">
                  <c:v>798.5319999999998</c:v>
                </c:pt>
                <c:pt idx="2">
                  <c:v>866.289</c:v>
                </c:pt>
                <c:pt idx="3">
                  <c:v>899.399</c:v>
                </c:pt>
                <c:pt idx="4">
                  <c:v>920.8379999999999</c:v>
                </c:pt>
                <c:pt idx="5">
                  <c:v>959.9589999999997</c:v>
                </c:pt>
                <c:pt idx="6">
                  <c:v>1020.82</c:v>
                </c:pt>
                <c:pt idx="7">
                  <c:v>1084.628</c:v>
                </c:pt>
                <c:pt idx="8">
                  <c:v>1161.086</c:v>
                </c:pt>
                <c:pt idx="9">
                  <c:v>1298.455</c:v>
                </c:pt>
                <c:pt idx="10">
                  <c:v>1412.339</c:v>
                </c:pt>
                <c:pt idx="11">
                  <c:v>1514.433</c:v>
                </c:pt>
                <c:pt idx="12">
                  <c:v>1601.568</c:v>
                </c:pt>
                <c:pt idx="13">
                  <c:v>1669.063</c:v>
                </c:pt>
                <c:pt idx="14">
                  <c:v>1714.106</c:v>
                </c:pt>
                <c:pt idx="15">
                  <c:v>1794.81</c:v>
                </c:pt>
                <c:pt idx="16">
                  <c:v>1858.658</c:v>
                </c:pt>
                <c:pt idx="17">
                  <c:v>1914.98</c:v>
                </c:pt>
                <c:pt idx="18">
                  <c:v>2053.512</c:v>
                </c:pt>
                <c:pt idx="19">
                  <c:v>2177.957</c:v>
                </c:pt>
                <c:pt idx="20">
                  <c:v>2339.847</c:v>
                </c:pt>
                <c:pt idx="21">
                  <c:v>2554.522</c:v>
                </c:pt>
                <c:pt idx="22">
                  <c:v>2833.018</c:v>
                </c:pt>
                <c:pt idx="23">
                  <c:v>3097.412</c:v>
                </c:pt>
                <c:pt idx="24">
                  <c:v>3308.598</c:v>
                </c:pt>
                <c:pt idx="25">
                  <c:v>3450.34</c:v>
                </c:pt>
                <c:pt idx="26">
                  <c:v>3612.99</c:v>
                </c:pt>
                <c:pt idx="27">
                  <c:v>3943.742999999999</c:v>
                </c:pt>
                <c:pt idx="28">
                  <c:v>4240.655</c:v>
                </c:pt>
                <c:pt idx="29">
                  <c:v>4913.998</c:v>
                </c:pt>
              </c:numCache>
            </c:numRef>
          </c:val>
          <c:smooth val="0"/>
        </c:ser>
        <c:ser>
          <c:idx val="11"/>
          <c:order val="4"/>
          <c:tx>
            <c:strRef>
              <c:f>Sheet1!$F$1</c:f>
              <c:strCache>
                <c:ptCount val="1"/>
                <c:pt idx="0">
                  <c:v>CAN</c:v>
                </c:pt>
              </c:strCache>
            </c:strRef>
          </c:tx>
          <c:spPr>
            <a:ln w="10652">
              <a:solidFill>
                <a:schemeClr val="accent1">
                  <a:lumMod val="50000"/>
                </a:schemeClr>
              </a:solidFill>
              <a:prstDash val="solid"/>
            </a:ln>
          </c:spPr>
          <c:marker>
            <c:symbol val="circle"/>
            <c:size val="4"/>
            <c:spPr>
              <a:solidFill>
                <a:schemeClr val="accent1">
                  <a:lumMod val="50000"/>
                </a:schemeClr>
              </a:solidFill>
              <a:ln>
                <a:solidFill>
                  <a:schemeClr val="accent1">
                    <a:lumMod val="50000"/>
                  </a:schemeClr>
                </a:solidFill>
                <a:prstDash val="solid"/>
              </a:ln>
            </c:spPr>
          </c:marker>
          <c:cat>
            <c:numRef>
              <c:f>Sheet1!$A$2:$A$31</c:f>
              <c:numCache>
                <c:formatCode>General</c:formatCode>
                <c:ptCount val="30"/>
                <c:pt idx="0">
                  <c:v>1980.0</c:v>
                </c:pt>
                <c:pt idx="1">
                  <c:v>1981.0</c:v>
                </c:pt>
                <c:pt idx="2">
                  <c:v>1982.0</c:v>
                </c:pt>
                <c:pt idx="3">
                  <c:v>1983.0</c:v>
                </c:pt>
                <c:pt idx="4">
                  <c:v>1984.0</c:v>
                </c:pt>
                <c:pt idx="5">
                  <c:v>1985.0</c:v>
                </c:pt>
                <c:pt idx="6">
                  <c:v>1986.0</c:v>
                </c:pt>
                <c:pt idx="7">
                  <c:v>1987.0</c:v>
                </c:pt>
                <c:pt idx="8">
                  <c:v>1988.0</c:v>
                </c:pt>
                <c:pt idx="9">
                  <c:v>1989.0</c:v>
                </c:pt>
                <c:pt idx="10">
                  <c:v>1990.0</c:v>
                </c:pt>
                <c:pt idx="11">
                  <c:v>1991.0</c:v>
                </c:pt>
                <c:pt idx="12">
                  <c:v>1992.0</c:v>
                </c:pt>
                <c:pt idx="13">
                  <c:v>1993.0</c:v>
                </c:pt>
                <c:pt idx="14">
                  <c:v>1994.0</c:v>
                </c:pt>
                <c:pt idx="15">
                  <c:v>1995.0</c:v>
                </c:pt>
                <c:pt idx="16">
                  <c:v>1996.0</c:v>
                </c:pt>
                <c:pt idx="17">
                  <c:v>1997.0</c:v>
                </c:pt>
                <c:pt idx="18">
                  <c:v>1998.0</c:v>
                </c:pt>
                <c:pt idx="19">
                  <c:v>1999.0</c:v>
                </c:pt>
                <c:pt idx="20">
                  <c:v>2000.0</c:v>
                </c:pt>
                <c:pt idx="21">
                  <c:v>2001.0</c:v>
                </c:pt>
                <c:pt idx="22">
                  <c:v>2002.0</c:v>
                </c:pt>
                <c:pt idx="23">
                  <c:v>2003.0</c:v>
                </c:pt>
                <c:pt idx="24">
                  <c:v>2004.0</c:v>
                </c:pt>
                <c:pt idx="25">
                  <c:v>2005.0</c:v>
                </c:pt>
                <c:pt idx="26">
                  <c:v>2006.0</c:v>
                </c:pt>
                <c:pt idx="27">
                  <c:v>2007.0</c:v>
                </c:pt>
                <c:pt idx="28">
                  <c:v>2008.0</c:v>
                </c:pt>
                <c:pt idx="29">
                  <c:v>2009.0</c:v>
                </c:pt>
              </c:numCache>
            </c:numRef>
          </c:cat>
          <c:val>
            <c:numRef>
              <c:f>Sheet1!$F$2:$F$31</c:f>
              <c:numCache>
                <c:formatCode>General</c:formatCode>
                <c:ptCount val="30"/>
                <c:pt idx="0">
                  <c:v>777.378</c:v>
                </c:pt>
                <c:pt idx="1">
                  <c:v>893.59</c:v>
                </c:pt>
                <c:pt idx="2">
                  <c:v>1011.338</c:v>
                </c:pt>
                <c:pt idx="3">
                  <c:v>1092.266</c:v>
                </c:pt>
                <c:pt idx="4">
                  <c:v>1172.802</c:v>
                </c:pt>
                <c:pt idx="5">
                  <c:v>1258.976</c:v>
                </c:pt>
                <c:pt idx="6">
                  <c:v>1344.28</c:v>
                </c:pt>
                <c:pt idx="7">
                  <c:v>1410.493</c:v>
                </c:pt>
                <c:pt idx="8">
                  <c:v>1500.255</c:v>
                </c:pt>
                <c:pt idx="9">
                  <c:v>1609.292</c:v>
                </c:pt>
                <c:pt idx="10">
                  <c:v>1734.943</c:v>
                </c:pt>
                <c:pt idx="11">
                  <c:v>1873.739</c:v>
                </c:pt>
                <c:pt idx="12">
                  <c:v>1968.128</c:v>
                </c:pt>
                <c:pt idx="13">
                  <c:v>2011.227</c:v>
                </c:pt>
                <c:pt idx="14">
                  <c:v>2053.42</c:v>
                </c:pt>
                <c:pt idx="15">
                  <c:v>2056.138</c:v>
                </c:pt>
                <c:pt idx="16">
                  <c:v>2057.739</c:v>
                </c:pt>
                <c:pt idx="17">
                  <c:v>2150.619</c:v>
                </c:pt>
                <c:pt idx="18">
                  <c:v>2309.555</c:v>
                </c:pt>
                <c:pt idx="19">
                  <c:v>2415.513</c:v>
                </c:pt>
                <c:pt idx="20">
                  <c:v>2519.008</c:v>
                </c:pt>
                <c:pt idx="21">
                  <c:v>2732.868</c:v>
                </c:pt>
                <c:pt idx="22">
                  <c:v>2875.371</c:v>
                </c:pt>
                <c:pt idx="23">
                  <c:v>3054.815</c:v>
                </c:pt>
                <c:pt idx="24">
                  <c:v>3205.25</c:v>
                </c:pt>
                <c:pt idx="25">
                  <c:v>3441.906</c:v>
                </c:pt>
                <c:pt idx="26">
                  <c:v>3665.186</c:v>
                </c:pt>
                <c:pt idx="27">
                  <c:v>3844.421</c:v>
                </c:pt>
                <c:pt idx="28">
                  <c:v>4023.996</c:v>
                </c:pt>
                <c:pt idx="29">
                  <c:v>4362.641</c:v>
                </c:pt>
              </c:numCache>
            </c:numRef>
          </c:val>
          <c:smooth val="0"/>
        </c:ser>
        <c:ser>
          <c:idx val="12"/>
          <c:order val="5"/>
          <c:tx>
            <c:strRef>
              <c:f>Sheet1!$G$1</c:f>
              <c:strCache>
                <c:ptCount val="1"/>
                <c:pt idx="0">
                  <c:v>DEN</c:v>
                </c:pt>
              </c:strCache>
            </c:strRef>
          </c:tx>
          <c:spPr>
            <a:ln w="10652">
              <a:solidFill>
                <a:srgbClr val="FFC000"/>
              </a:solidFill>
              <a:prstDash val="solid"/>
            </a:ln>
          </c:spPr>
          <c:marker>
            <c:symbol val="diamond"/>
            <c:size val="5"/>
            <c:spPr>
              <a:solidFill>
                <a:srgbClr val="FFC000"/>
              </a:solidFill>
              <a:ln>
                <a:solidFill>
                  <a:srgbClr val="FFC000"/>
                </a:solidFill>
                <a:prstDash val="solid"/>
              </a:ln>
            </c:spPr>
          </c:marker>
          <c:cat>
            <c:numRef>
              <c:f>Sheet1!$A$2:$A$31</c:f>
              <c:numCache>
                <c:formatCode>General</c:formatCode>
                <c:ptCount val="30"/>
                <c:pt idx="0">
                  <c:v>1980.0</c:v>
                </c:pt>
                <c:pt idx="1">
                  <c:v>1981.0</c:v>
                </c:pt>
                <c:pt idx="2">
                  <c:v>1982.0</c:v>
                </c:pt>
                <c:pt idx="3">
                  <c:v>1983.0</c:v>
                </c:pt>
                <c:pt idx="4">
                  <c:v>1984.0</c:v>
                </c:pt>
                <c:pt idx="5">
                  <c:v>1985.0</c:v>
                </c:pt>
                <c:pt idx="6">
                  <c:v>1986.0</c:v>
                </c:pt>
                <c:pt idx="7">
                  <c:v>1987.0</c:v>
                </c:pt>
                <c:pt idx="8">
                  <c:v>1988.0</c:v>
                </c:pt>
                <c:pt idx="9">
                  <c:v>1989.0</c:v>
                </c:pt>
                <c:pt idx="10">
                  <c:v>1990.0</c:v>
                </c:pt>
                <c:pt idx="11">
                  <c:v>1991.0</c:v>
                </c:pt>
                <c:pt idx="12">
                  <c:v>1992.0</c:v>
                </c:pt>
                <c:pt idx="13">
                  <c:v>1993.0</c:v>
                </c:pt>
                <c:pt idx="14">
                  <c:v>1994.0</c:v>
                </c:pt>
                <c:pt idx="15">
                  <c:v>1995.0</c:v>
                </c:pt>
                <c:pt idx="16">
                  <c:v>1996.0</c:v>
                </c:pt>
                <c:pt idx="17">
                  <c:v>1997.0</c:v>
                </c:pt>
                <c:pt idx="18">
                  <c:v>1998.0</c:v>
                </c:pt>
                <c:pt idx="19">
                  <c:v>1999.0</c:v>
                </c:pt>
                <c:pt idx="20">
                  <c:v>2000.0</c:v>
                </c:pt>
                <c:pt idx="21">
                  <c:v>2001.0</c:v>
                </c:pt>
                <c:pt idx="22">
                  <c:v>2002.0</c:v>
                </c:pt>
                <c:pt idx="23">
                  <c:v>2003.0</c:v>
                </c:pt>
                <c:pt idx="24">
                  <c:v>2004.0</c:v>
                </c:pt>
                <c:pt idx="25">
                  <c:v>2005.0</c:v>
                </c:pt>
                <c:pt idx="26">
                  <c:v>2006.0</c:v>
                </c:pt>
                <c:pt idx="27">
                  <c:v>2007.0</c:v>
                </c:pt>
                <c:pt idx="28">
                  <c:v>2008.0</c:v>
                </c:pt>
                <c:pt idx="29">
                  <c:v>2009.0</c:v>
                </c:pt>
              </c:numCache>
            </c:numRef>
          </c:cat>
          <c:val>
            <c:numRef>
              <c:f>Sheet1!$G$2:$G$31</c:f>
              <c:numCache>
                <c:formatCode>General</c:formatCode>
                <c:ptCount val="30"/>
                <c:pt idx="0">
                  <c:v>892.871</c:v>
                </c:pt>
                <c:pt idx="1">
                  <c:v>990.227</c:v>
                </c:pt>
                <c:pt idx="2">
                  <c:v>1091.145</c:v>
                </c:pt>
                <c:pt idx="3">
                  <c:v>1130.04</c:v>
                </c:pt>
                <c:pt idx="4">
                  <c:v>1163.773</c:v>
                </c:pt>
                <c:pt idx="5">
                  <c:v>1250.647</c:v>
                </c:pt>
                <c:pt idx="6">
                  <c:v>1288.185</c:v>
                </c:pt>
                <c:pt idx="7">
                  <c:v>1378.277</c:v>
                </c:pt>
                <c:pt idx="8">
                  <c:v>1448.66</c:v>
                </c:pt>
                <c:pt idx="9">
                  <c:v>1482.489</c:v>
                </c:pt>
                <c:pt idx="10">
                  <c:v>1540.195</c:v>
                </c:pt>
                <c:pt idx="11">
                  <c:v>1587.958</c:v>
                </c:pt>
                <c:pt idx="12">
                  <c:v>1663.393</c:v>
                </c:pt>
                <c:pt idx="13">
                  <c:v>1767.708</c:v>
                </c:pt>
                <c:pt idx="14">
                  <c:v>1852.502</c:v>
                </c:pt>
                <c:pt idx="15">
                  <c:v>1868.979</c:v>
                </c:pt>
                <c:pt idx="16">
                  <c:v>1975.179</c:v>
                </c:pt>
                <c:pt idx="17">
                  <c:v>2059.165</c:v>
                </c:pt>
                <c:pt idx="18">
                  <c:v>2132.591</c:v>
                </c:pt>
                <c:pt idx="19">
                  <c:v>2411.694</c:v>
                </c:pt>
                <c:pt idx="20">
                  <c:v>2507.587</c:v>
                </c:pt>
                <c:pt idx="21">
                  <c:v>2679.827</c:v>
                </c:pt>
                <c:pt idx="22">
                  <c:v>2871.386</c:v>
                </c:pt>
                <c:pt idx="23">
                  <c:v>2894.989</c:v>
                </c:pt>
                <c:pt idx="24">
                  <c:v>3126.166999999999</c:v>
                </c:pt>
                <c:pt idx="25">
                  <c:v>3245.034</c:v>
                </c:pt>
                <c:pt idx="26">
                  <c:v>3576.921</c:v>
                </c:pt>
                <c:pt idx="27">
                  <c:v>3770.065</c:v>
                </c:pt>
                <c:pt idx="28">
                  <c:v>4052.332</c:v>
                </c:pt>
                <c:pt idx="29">
                  <c:v>4348.352</c:v>
                </c:pt>
              </c:numCache>
            </c:numRef>
          </c:val>
          <c:smooth val="0"/>
        </c:ser>
        <c:ser>
          <c:idx val="6"/>
          <c:order val="6"/>
          <c:tx>
            <c:strRef>
              <c:f>Sheet1!$H$1</c:f>
              <c:strCache>
                <c:ptCount val="1"/>
                <c:pt idx="0">
                  <c:v>GER</c:v>
                </c:pt>
              </c:strCache>
            </c:strRef>
          </c:tx>
          <c:spPr>
            <a:ln w="21304">
              <a:solidFill>
                <a:srgbClr val="FF0000"/>
              </a:solidFill>
              <a:prstDash val="solid"/>
            </a:ln>
          </c:spPr>
          <c:marker>
            <c:symbol val="diamond"/>
            <c:size val="4"/>
            <c:spPr>
              <a:solidFill>
                <a:srgbClr val="FF0000"/>
              </a:solidFill>
              <a:ln>
                <a:solidFill>
                  <a:srgbClr val="FF0000"/>
                </a:solidFill>
                <a:prstDash val="solid"/>
              </a:ln>
            </c:spPr>
          </c:marker>
          <c:cat>
            <c:numRef>
              <c:f>Sheet1!$A$2:$A$31</c:f>
              <c:numCache>
                <c:formatCode>General</c:formatCode>
                <c:ptCount val="30"/>
                <c:pt idx="0">
                  <c:v>1980.0</c:v>
                </c:pt>
                <c:pt idx="1">
                  <c:v>1981.0</c:v>
                </c:pt>
                <c:pt idx="2">
                  <c:v>1982.0</c:v>
                </c:pt>
                <c:pt idx="3">
                  <c:v>1983.0</c:v>
                </c:pt>
                <c:pt idx="4">
                  <c:v>1984.0</c:v>
                </c:pt>
                <c:pt idx="5">
                  <c:v>1985.0</c:v>
                </c:pt>
                <c:pt idx="6">
                  <c:v>1986.0</c:v>
                </c:pt>
                <c:pt idx="7">
                  <c:v>1987.0</c:v>
                </c:pt>
                <c:pt idx="8">
                  <c:v>1988.0</c:v>
                </c:pt>
                <c:pt idx="9">
                  <c:v>1989.0</c:v>
                </c:pt>
                <c:pt idx="10">
                  <c:v>1990.0</c:v>
                </c:pt>
                <c:pt idx="11">
                  <c:v>1991.0</c:v>
                </c:pt>
                <c:pt idx="12">
                  <c:v>1992.0</c:v>
                </c:pt>
                <c:pt idx="13">
                  <c:v>1993.0</c:v>
                </c:pt>
                <c:pt idx="14">
                  <c:v>1994.0</c:v>
                </c:pt>
                <c:pt idx="15">
                  <c:v>1995.0</c:v>
                </c:pt>
                <c:pt idx="16">
                  <c:v>1996.0</c:v>
                </c:pt>
                <c:pt idx="17">
                  <c:v>1997.0</c:v>
                </c:pt>
                <c:pt idx="18">
                  <c:v>1998.0</c:v>
                </c:pt>
                <c:pt idx="19">
                  <c:v>1999.0</c:v>
                </c:pt>
                <c:pt idx="20">
                  <c:v>2000.0</c:v>
                </c:pt>
                <c:pt idx="21">
                  <c:v>2001.0</c:v>
                </c:pt>
                <c:pt idx="22">
                  <c:v>2002.0</c:v>
                </c:pt>
                <c:pt idx="23">
                  <c:v>2003.0</c:v>
                </c:pt>
                <c:pt idx="24">
                  <c:v>2004.0</c:v>
                </c:pt>
                <c:pt idx="25">
                  <c:v>2005.0</c:v>
                </c:pt>
                <c:pt idx="26">
                  <c:v>2006.0</c:v>
                </c:pt>
                <c:pt idx="27">
                  <c:v>2007.0</c:v>
                </c:pt>
                <c:pt idx="28">
                  <c:v>2008.0</c:v>
                </c:pt>
                <c:pt idx="29">
                  <c:v>2009.0</c:v>
                </c:pt>
              </c:numCache>
            </c:numRef>
          </c:cat>
          <c:val>
            <c:numRef>
              <c:f>Sheet1!$H$2:$H$31</c:f>
              <c:numCache>
                <c:formatCode>General</c:formatCode>
                <c:ptCount val="30"/>
                <c:pt idx="0">
                  <c:v>966.737</c:v>
                </c:pt>
                <c:pt idx="1">
                  <c:v>1096.287</c:v>
                </c:pt>
                <c:pt idx="2">
                  <c:v>1142.632</c:v>
                </c:pt>
                <c:pt idx="3">
                  <c:v>1207.308</c:v>
                </c:pt>
                <c:pt idx="4">
                  <c:v>1305.002</c:v>
                </c:pt>
                <c:pt idx="5">
                  <c:v>1402.801</c:v>
                </c:pt>
                <c:pt idx="6">
                  <c:v>1448.169</c:v>
                </c:pt>
                <c:pt idx="7">
                  <c:v>1529.004</c:v>
                </c:pt>
                <c:pt idx="8">
                  <c:v>1662.207</c:v>
                </c:pt>
                <c:pt idx="9">
                  <c:v>1655.429</c:v>
                </c:pt>
                <c:pt idx="10">
                  <c:v>1764.066</c:v>
                </c:pt>
                <c:pt idx="12">
                  <c:v>1976.687</c:v>
                </c:pt>
                <c:pt idx="13">
                  <c:v>1989.921</c:v>
                </c:pt>
                <c:pt idx="14">
                  <c:v>2122.616</c:v>
                </c:pt>
                <c:pt idx="15">
                  <c:v>2266.756</c:v>
                </c:pt>
                <c:pt idx="16">
                  <c:v>2392.232</c:v>
                </c:pt>
                <c:pt idx="17">
                  <c:v>2409.588999999999</c:v>
                </c:pt>
                <c:pt idx="18">
                  <c:v>2480.47</c:v>
                </c:pt>
                <c:pt idx="19">
                  <c:v>2580.99</c:v>
                </c:pt>
                <c:pt idx="20">
                  <c:v>2668.661</c:v>
                </c:pt>
                <c:pt idx="21">
                  <c:v>2796.985</c:v>
                </c:pt>
                <c:pt idx="22">
                  <c:v>2934.484</c:v>
                </c:pt>
                <c:pt idx="23">
                  <c:v>3097.044</c:v>
                </c:pt>
                <c:pt idx="24">
                  <c:v>3169.634</c:v>
                </c:pt>
                <c:pt idx="25">
                  <c:v>3363.724</c:v>
                </c:pt>
                <c:pt idx="26">
                  <c:v>3565.434</c:v>
                </c:pt>
                <c:pt idx="27">
                  <c:v>3724.035</c:v>
                </c:pt>
                <c:pt idx="28">
                  <c:v>3963.025</c:v>
                </c:pt>
                <c:pt idx="29">
                  <c:v>4218.288</c:v>
                </c:pt>
              </c:numCache>
            </c:numRef>
          </c:val>
          <c:smooth val="0"/>
        </c:ser>
        <c:ser>
          <c:idx val="13"/>
          <c:order val="7"/>
          <c:tx>
            <c:strRef>
              <c:f>Sheet1!$I$1</c:f>
              <c:strCache>
                <c:ptCount val="1"/>
                <c:pt idx="0">
                  <c:v>FR</c:v>
                </c:pt>
              </c:strCache>
            </c:strRef>
          </c:tx>
          <c:spPr>
            <a:ln w="10652">
              <a:solidFill>
                <a:srgbClr val="00FF00"/>
              </a:solidFill>
              <a:prstDash val="solid"/>
            </a:ln>
          </c:spPr>
          <c:marker>
            <c:symbol val="square"/>
            <c:size val="4"/>
            <c:spPr>
              <a:solidFill>
                <a:srgbClr val="00FF00"/>
              </a:solidFill>
              <a:ln>
                <a:solidFill>
                  <a:srgbClr val="00FF00"/>
                </a:solidFill>
                <a:prstDash val="solid"/>
              </a:ln>
            </c:spPr>
          </c:marker>
          <c:cat>
            <c:numRef>
              <c:f>Sheet1!$A$2:$A$31</c:f>
              <c:numCache>
                <c:formatCode>General</c:formatCode>
                <c:ptCount val="30"/>
                <c:pt idx="0">
                  <c:v>1980.0</c:v>
                </c:pt>
                <c:pt idx="1">
                  <c:v>1981.0</c:v>
                </c:pt>
                <c:pt idx="2">
                  <c:v>1982.0</c:v>
                </c:pt>
                <c:pt idx="3">
                  <c:v>1983.0</c:v>
                </c:pt>
                <c:pt idx="4">
                  <c:v>1984.0</c:v>
                </c:pt>
                <c:pt idx="5">
                  <c:v>1985.0</c:v>
                </c:pt>
                <c:pt idx="6">
                  <c:v>1986.0</c:v>
                </c:pt>
                <c:pt idx="7">
                  <c:v>1987.0</c:v>
                </c:pt>
                <c:pt idx="8">
                  <c:v>1988.0</c:v>
                </c:pt>
                <c:pt idx="9">
                  <c:v>1989.0</c:v>
                </c:pt>
                <c:pt idx="10">
                  <c:v>1990.0</c:v>
                </c:pt>
                <c:pt idx="11">
                  <c:v>1991.0</c:v>
                </c:pt>
                <c:pt idx="12">
                  <c:v>1992.0</c:v>
                </c:pt>
                <c:pt idx="13">
                  <c:v>1993.0</c:v>
                </c:pt>
                <c:pt idx="14">
                  <c:v>1994.0</c:v>
                </c:pt>
                <c:pt idx="15">
                  <c:v>1995.0</c:v>
                </c:pt>
                <c:pt idx="16">
                  <c:v>1996.0</c:v>
                </c:pt>
                <c:pt idx="17">
                  <c:v>1997.0</c:v>
                </c:pt>
                <c:pt idx="18">
                  <c:v>1998.0</c:v>
                </c:pt>
                <c:pt idx="19">
                  <c:v>1999.0</c:v>
                </c:pt>
                <c:pt idx="20">
                  <c:v>2000.0</c:v>
                </c:pt>
                <c:pt idx="21">
                  <c:v>2001.0</c:v>
                </c:pt>
                <c:pt idx="22">
                  <c:v>2002.0</c:v>
                </c:pt>
                <c:pt idx="23">
                  <c:v>2003.0</c:v>
                </c:pt>
                <c:pt idx="24">
                  <c:v>2004.0</c:v>
                </c:pt>
                <c:pt idx="25">
                  <c:v>2005.0</c:v>
                </c:pt>
                <c:pt idx="26">
                  <c:v>2006.0</c:v>
                </c:pt>
                <c:pt idx="27">
                  <c:v>2007.0</c:v>
                </c:pt>
                <c:pt idx="28">
                  <c:v>2008.0</c:v>
                </c:pt>
                <c:pt idx="29">
                  <c:v>2009.0</c:v>
                </c:pt>
              </c:numCache>
            </c:numRef>
          </c:cat>
          <c:val>
            <c:numRef>
              <c:f>Sheet1!$I$2:$I$31</c:f>
              <c:numCache>
                <c:formatCode>General</c:formatCode>
                <c:ptCount val="30"/>
                <c:pt idx="0">
                  <c:v>665.5409999999999</c:v>
                </c:pt>
                <c:pt idx="5">
                  <c:v>1030.655</c:v>
                </c:pt>
                <c:pt idx="10">
                  <c:v>1444.607</c:v>
                </c:pt>
                <c:pt idx="11">
                  <c:v>1552.837</c:v>
                </c:pt>
                <c:pt idx="12">
                  <c:v>1649.987</c:v>
                </c:pt>
                <c:pt idx="13">
                  <c:v>1749.779</c:v>
                </c:pt>
                <c:pt idx="14">
                  <c:v>1810.216</c:v>
                </c:pt>
                <c:pt idx="15">
                  <c:v>2099.814</c:v>
                </c:pt>
                <c:pt idx="16">
                  <c:v>2161.122</c:v>
                </c:pt>
                <c:pt idx="17">
                  <c:v>2228.206</c:v>
                </c:pt>
                <c:pt idx="18">
                  <c:v>2312.506</c:v>
                </c:pt>
                <c:pt idx="19">
                  <c:v>2403.706</c:v>
                </c:pt>
                <c:pt idx="20">
                  <c:v>2553.121</c:v>
                </c:pt>
                <c:pt idx="21">
                  <c:v>2726.016</c:v>
                </c:pt>
                <c:pt idx="22">
                  <c:v>2931.232</c:v>
                </c:pt>
                <c:pt idx="23">
                  <c:v>2991.392</c:v>
                </c:pt>
                <c:pt idx="24">
                  <c:v>3121.578</c:v>
                </c:pt>
                <c:pt idx="25">
                  <c:v>3305.993</c:v>
                </c:pt>
                <c:pt idx="26">
                  <c:v>3493.114</c:v>
                </c:pt>
                <c:pt idx="27">
                  <c:v>3678.501</c:v>
                </c:pt>
                <c:pt idx="28">
                  <c:v>3809.08</c:v>
                </c:pt>
                <c:pt idx="29">
                  <c:v>3977.984</c:v>
                </c:pt>
              </c:numCache>
            </c:numRef>
          </c:val>
          <c:smooth val="0"/>
        </c:ser>
        <c:ser>
          <c:idx val="7"/>
          <c:order val="8"/>
          <c:tx>
            <c:strRef>
              <c:f>Sheet1!$J$1</c:f>
              <c:strCache>
                <c:ptCount val="1"/>
                <c:pt idx="0">
                  <c:v>SWE</c:v>
                </c:pt>
              </c:strCache>
            </c:strRef>
          </c:tx>
          <c:spPr>
            <a:ln w="21304">
              <a:solidFill>
                <a:schemeClr val="accent1">
                  <a:lumMod val="60000"/>
                  <a:lumOff val="40000"/>
                </a:schemeClr>
              </a:solidFill>
              <a:prstDash val="solid"/>
            </a:ln>
          </c:spPr>
          <c:marker>
            <c:symbol val="x"/>
            <c:size val="6"/>
            <c:spPr>
              <a:solidFill>
                <a:schemeClr val="accent1">
                  <a:lumMod val="60000"/>
                  <a:lumOff val="40000"/>
                </a:schemeClr>
              </a:solidFill>
              <a:ln>
                <a:solidFill>
                  <a:schemeClr val="accent1">
                    <a:lumMod val="60000"/>
                    <a:lumOff val="40000"/>
                  </a:schemeClr>
                </a:solidFill>
                <a:prstDash val="solid"/>
              </a:ln>
            </c:spPr>
          </c:marker>
          <c:cat>
            <c:numRef>
              <c:f>Sheet1!$A$2:$A$31</c:f>
              <c:numCache>
                <c:formatCode>General</c:formatCode>
                <c:ptCount val="30"/>
                <c:pt idx="0">
                  <c:v>1980.0</c:v>
                </c:pt>
                <c:pt idx="1">
                  <c:v>1981.0</c:v>
                </c:pt>
                <c:pt idx="2">
                  <c:v>1982.0</c:v>
                </c:pt>
                <c:pt idx="3">
                  <c:v>1983.0</c:v>
                </c:pt>
                <c:pt idx="4">
                  <c:v>1984.0</c:v>
                </c:pt>
                <c:pt idx="5">
                  <c:v>1985.0</c:v>
                </c:pt>
                <c:pt idx="6">
                  <c:v>1986.0</c:v>
                </c:pt>
                <c:pt idx="7">
                  <c:v>1987.0</c:v>
                </c:pt>
                <c:pt idx="8">
                  <c:v>1988.0</c:v>
                </c:pt>
                <c:pt idx="9">
                  <c:v>1989.0</c:v>
                </c:pt>
                <c:pt idx="10">
                  <c:v>1990.0</c:v>
                </c:pt>
                <c:pt idx="11">
                  <c:v>1991.0</c:v>
                </c:pt>
                <c:pt idx="12">
                  <c:v>1992.0</c:v>
                </c:pt>
                <c:pt idx="13">
                  <c:v>1993.0</c:v>
                </c:pt>
                <c:pt idx="14">
                  <c:v>1994.0</c:v>
                </c:pt>
                <c:pt idx="15">
                  <c:v>1995.0</c:v>
                </c:pt>
                <c:pt idx="16">
                  <c:v>1996.0</c:v>
                </c:pt>
                <c:pt idx="17">
                  <c:v>1997.0</c:v>
                </c:pt>
                <c:pt idx="18">
                  <c:v>1998.0</c:v>
                </c:pt>
                <c:pt idx="19">
                  <c:v>1999.0</c:v>
                </c:pt>
                <c:pt idx="20">
                  <c:v>2000.0</c:v>
                </c:pt>
                <c:pt idx="21">
                  <c:v>2001.0</c:v>
                </c:pt>
                <c:pt idx="22">
                  <c:v>2002.0</c:v>
                </c:pt>
                <c:pt idx="23">
                  <c:v>2003.0</c:v>
                </c:pt>
                <c:pt idx="24">
                  <c:v>2004.0</c:v>
                </c:pt>
                <c:pt idx="25">
                  <c:v>2005.0</c:v>
                </c:pt>
                <c:pt idx="26">
                  <c:v>2006.0</c:v>
                </c:pt>
                <c:pt idx="27">
                  <c:v>2007.0</c:v>
                </c:pt>
                <c:pt idx="28">
                  <c:v>2008.0</c:v>
                </c:pt>
                <c:pt idx="29">
                  <c:v>2009.0</c:v>
                </c:pt>
              </c:numCache>
            </c:numRef>
          </c:cat>
          <c:val>
            <c:numRef>
              <c:f>Sheet1!$J$2:$J$31</c:f>
              <c:numCache>
                <c:formatCode>General</c:formatCode>
                <c:ptCount val="30"/>
                <c:pt idx="0">
                  <c:v>942.254</c:v>
                </c:pt>
                <c:pt idx="1">
                  <c:v>1043.622</c:v>
                </c:pt>
                <c:pt idx="2">
                  <c:v>1134.253</c:v>
                </c:pt>
                <c:pt idx="3">
                  <c:v>1186.076</c:v>
                </c:pt>
                <c:pt idx="4">
                  <c:v>1252.604</c:v>
                </c:pt>
                <c:pt idx="5">
                  <c:v>1267.108</c:v>
                </c:pt>
                <c:pt idx="6">
                  <c:v>1287.922</c:v>
                </c:pt>
                <c:pt idx="7">
                  <c:v>1369.528</c:v>
                </c:pt>
                <c:pt idx="8">
                  <c:v>1432.52</c:v>
                </c:pt>
                <c:pt idx="9">
                  <c:v>1521.978</c:v>
                </c:pt>
                <c:pt idx="10">
                  <c:v>1592.084</c:v>
                </c:pt>
                <c:pt idx="11">
                  <c:v>1577.192</c:v>
                </c:pt>
                <c:pt idx="12">
                  <c:v>1619.027</c:v>
                </c:pt>
                <c:pt idx="13">
                  <c:v>1656.819</c:v>
                </c:pt>
                <c:pt idx="14">
                  <c:v>1661.75</c:v>
                </c:pt>
                <c:pt idx="15">
                  <c:v>1741.469</c:v>
                </c:pt>
                <c:pt idx="16">
                  <c:v>1857.711</c:v>
                </c:pt>
                <c:pt idx="17">
                  <c:v>1885.476</c:v>
                </c:pt>
                <c:pt idx="18">
                  <c:v>1981.652</c:v>
                </c:pt>
                <c:pt idx="19">
                  <c:v>2129.471</c:v>
                </c:pt>
                <c:pt idx="20">
                  <c:v>2286.328</c:v>
                </c:pt>
                <c:pt idx="21">
                  <c:v>2501.168999999999</c:v>
                </c:pt>
                <c:pt idx="22">
                  <c:v>2701.811</c:v>
                </c:pt>
                <c:pt idx="23">
                  <c:v>2831.857</c:v>
                </c:pt>
                <c:pt idx="24">
                  <c:v>2954.257</c:v>
                </c:pt>
                <c:pt idx="25">
                  <c:v>2963.383</c:v>
                </c:pt>
                <c:pt idx="26">
                  <c:v>3192.835</c:v>
                </c:pt>
                <c:pt idx="27">
                  <c:v>3431.879</c:v>
                </c:pt>
                <c:pt idx="28">
                  <c:v>3644.063</c:v>
                </c:pt>
                <c:pt idx="29">
                  <c:v>3721.573</c:v>
                </c:pt>
              </c:numCache>
            </c:numRef>
          </c:val>
          <c:smooth val="0"/>
        </c:ser>
        <c:ser>
          <c:idx val="2"/>
          <c:order val="9"/>
          <c:tx>
            <c:strRef>
              <c:f>Sheet1!$K$1</c:f>
              <c:strCache>
                <c:ptCount val="1"/>
                <c:pt idx="0">
                  <c:v>UK</c:v>
                </c:pt>
              </c:strCache>
            </c:strRef>
          </c:tx>
          <c:spPr>
            <a:ln w="21304">
              <a:solidFill>
                <a:srgbClr val="CC6600"/>
              </a:solidFill>
              <a:prstDash val="solid"/>
            </a:ln>
          </c:spPr>
          <c:marker>
            <c:symbol val="triangle"/>
            <c:size val="3"/>
            <c:spPr>
              <a:solidFill>
                <a:srgbClr val="CC6600"/>
              </a:solidFill>
              <a:ln>
                <a:solidFill>
                  <a:srgbClr val="CC6600"/>
                </a:solidFill>
                <a:prstDash val="solid"/>
              </a:ln>
            </c:spPr>
          </c:marker>
          <c:cat>
            <c:numRef>
              <c:f>Sheet1!$A$2:$A$31</c:f>
              <c:numCache>
                <c:formatCode>General</c:formatCode>
                <c:ptCount val="30"/>
                <c:pt idx="0">
                  <c:v>1980.0</c:v>
                </c:pt>
                <c:pt idx="1">
                  <c:v>1981.0</c:v>
                </c:pt>
                <c:pt idx="2">
                  <c:v>1982.0</c:v>
                </c:pt>
                <c:pt idx="3">
                  <c:v>1983.0</c:v>
                </c:pt>
                <c:pt idx="4">
                  <c:v>1984.0</c:v>
                </c:pt>
                <c:pt idx="5">
                  <c:v>1985.0</c:v>
                </c:pt>
                <c:pt idx="6">
                  <c:v>1986.0</c:v>
                </c:pt>
                <c:pt idx="7">
                  <c:v>1987.0</c:v>
                </c:pt>
                <c:pt idx="8">
                  <c:v>1988.0</c:v>
                </c:pt>
                <c:pt idx="9">
                  <c:v>1989.0</c:v>
                </c:pt>
                <c:pt idx="10">
                  <c:v>1990.0</c:v>
                </c:pt>
                <c:pt idx="11">
                  <c:v>1991.0</c:v>
                </c:pt>
                <c:pt idx="12">
                  <c:v>1992.0</c:v>
                </c:pt>
                <c:pt idx="13">
                  <c:v>1993.0</c:v>
                </c:pt>
                <c:pt idx="14">
                  <c:v>1994.0</c:v>
                </c:pt>
                <c:pt idx="15">
                  <c:v>1995.0</c:v>
                </c:pt>
                <c:pt idx="16">
                  <c:v>1996.0</c:v>
                </c:pt>
                <c:pt idx="17">
                  <c:v>1997.0</c:v>
                </c:pt>
                <c:pt idx="18">
                  <c:v>1998.0</c:v>
                </c:pt>
                <c:pt idx="19">
                  <c:v>1999.0</c:v>
                </c:pt>
                <c:pt idx="20">
                  <c:v>2000.0</c:v>
                </c:pt>
                <c:pt idx="21">
                  <c:v>2001.0</c:v>
                </c:pt>
                <c:pt idx="22">
                  <c:v>2002.0</c:v>
                </c:pt>
                <c:pt idx="23">
                  <c:v>2003.0</c:v>
                </c:pt>
                <c:pt idx="24">
                  <c:v>2004.0</c:v>
                </c:pt>
                <c:pt idx="25">
                  <c:v>2005.0</c:v>
                </c:pt>
                <c:pt idx="26">
                  <c:v>2006.0</c:v>
                </c:pt>
                <c:pt idx="27">
                  <c:v>2007.0</c:v>
                </c:pt>
                <c:pt idx="28">
                  <c:v>2008.0</c:v>
                </c:pt>
                <c:pt idx="29">
                  <c:v>2009.0</c:v>
                </c:pt>
              </c:numCache>
            </c:numRef>
          </c:cat>
          <c:val>
            <c:numRef>
              <c:f>Sheet1!$K$2:$K$31</c:f>
              <c:numCache>
                <c:formatCode>General</c:formatCode>
                <c:ptCount val="30"/>
                <c:pt idx="0">
                  <c:v>466.147</c:v>
                </c:pt>
                <c:pt idx="1">
                  <c:v>529.168</c:v>
                </c:pt>
                <c:pt idx="2">
                  <c:v>559.8589999999998</c:v>
                </c:pt>
                <c:pt idx="3">
                  <c:v>625.4059999999997</c:v>
                </c:pt>
                <c:pt idx="4">
                  <c:v>656.9319999999998</c:v>
                </c:pt>
                <c:pt idx="5">
                  <c:v>688.9679999999998</c:v>
                </c:pt>
                <c:pt idx="6">
                  <c:v>732.099</c:v>
                </c:pt>
                <c:pt idx="7">
                  <c:v>798.123</c:v>
                </c:pt>
                <c:pt idx="8">
                  <c:v>854.375</c:v>
                </c:pt>
                <c:pt idx="9">
                  <c:v>909.78</c:v>
                </c:pt>
                <c:pt idx="10">
                  <c:v>960.038</c:v>
                </c:pt>
                <c:pt idx="11">
                  <c:v>1048.735</c:v>
                </c:pt>
                <c:pt idx="12">
                  <c:v>1153.174</c:v>
                </c:pt>
                <c:pt idx="13">
                  <c:v>1205.834</c:v>
                </c:pt>
                <c:pt idx="14">
                  <c:v>1294.656</c:v>
                </c:pt>
                <c:pt idx="15">
                  <c:v>1346.251</c:v>
                </c:pt>
                <c:pt idx="16">
                  <c:v>1432.938</c:v>
                </c:pt>
                <c:pt idx="17">
                  <c:v>1480.854</c:v>
                </c:pt>
                <c:pt idx="18">
                  <c:v>1550.874</c:v>
                </c:pt>
                <c:pt idx="19">
                  <c:v>1670.883</c:v>
                </c:pt>
                <c:pt idx="20">
                  <c:v>1827.501</c:v>
                </c:pt>
                <c:pt idx="21">
                  <c:v>1995.523</c:v>
                </c:pt>
                <c:pt idx="22">
                  <c:v>2183.786</c:v>
                </c:pt>
                <c:pt idx="23">
                  <c:v>2317.462</c:v>
                </c:pt>
                <c:pt idx="24">
                  <c:v>2540.224</c:v>
                </c:pt>
                <c:pt idx="25">
                  <c:v>2734.7</c:v>
                </c:pt>
                <c:pt idx="26">
                  <c:v>3005.722</c:v>
                </c:pt>
                <c:pt idx="27">
                  <c:v>3050.62</c:v>
                </c:pt>
                <c:pt idx="28">
                  <c:v>3280.57</c:v>
                </c:pt>
                <c:pt idx="29">
                  <c:v>3487.353</c:v>
                </c:pt>
              </c:numCache>
            </c:numRef>
          </c:val>
          <c:smooth val="0"/>
        </c:ser>
        <c:ser>
          <c:idx val="1"/>
          <c:order val="10"/>
          <c:tx>
            <c:strRef>
              <c:f>Sheet1!$L$1</c:f>
              <c:strCache>
                <c:ptCount val="1"/>
                <c:pt idx="0">
                  <c:v>AUS</c:v>
                </c:pt>
              </c:strCache>
            </c:strRef>
          </c:tx>
          <c:spPr>
            <a:ln w="21304">
              <a:solidFill>
                <a:schemeClr val="accent1">
                  <a:lumMod val="60000"/>
                  <a:lumOff val="40000"/>
                </a:schemeClr>
              </a:solidFill>
              <a:prstDash val="solid"/>
            </a:ln>
          </c:spPr>
          <c:marker>
            <c:symbol val="x"/>
            <c:size val="6"/>
            <c:spPr>
              <a:noFill/>
              <a:ln>
                <a:solidFill>
                  <a:schemeClr val="accent1">
                    <a:lumMod val="60000"/>
                    <a:lumOff val="40000"/>
                  </a:schemeClr>
                </a:solidFill>
                <a:prstDash val="solid"/>
              </a:ln>
            </c:spPr>
          </c:marker>
          <c:cat>
            <c:numRef>
              <c:f>Sheet1!$A$2:$A$31</c:f>
              <c:numCache>
                <c:formatCode>General</c:formatCode>
                <c:ptCount val="30"/>
                <c:pt idx="0">
                  <c:v>1980.0</c:v>
                </c:pt>
                <c:pt idx="1">
                  <c:v>1981.0</c:v>
                </c:pt>
                <c:pt idx="2">
                  <c:v>1982.0</c:v>
                </c:pt>
                <c:pt idx="3">
                  <c:v>1983.0</c:v>
                </c:pt>
                <c:pt idx="4">
                  <c:v>1984.0</c:v>
                </c:pt>
                <c:pt idx="5">
                  <c:v>1985.0</c:v>
                </c:pt>
                <c:pt idx="6">
                  <c:v>1986.0</c:v>
                </c:pt>
                <c:pt idx="7">
                  <c:v>1987.0</c:v>
                </c:pt>
                <c:pt idx="8">
                  <c:v>1988.0</c:v>
                </c:pt>
                <c:pt idx="9">
                  <c:v>1989.0</c:v>
                </c:pt>
                <c:pt idx="10">
                  <c:v>1990.0</c:v>
                </c:pt>
                <c:pt idx="11">
                  <c:v>1991.0</c:v>
                </c:pt>
                <c:pt idx="12">
                  <c:v>1992.0</c:v>
                </c:pt>
                <c:pt idx="13">
                  <c:v>1993.0</c:v>
                </c:pt>
                <c:pt idx="14">
                  <c:v>1994.0</c:v>
                </c:pt>
                <c:pt idx="15">
                  <c:v>1995.0</c:v>
                </c:pt>
                <c:pt idx="16">
                  <c:v>1996.0</c:v>
                </c:pt>
                <c:pt idx="17">
                  <c:v>1997.0</c:v>
                </c:pt>
                <c:pt idx="18">
                  <c:v>1998.0</c:v>
                </c:pt>
                <c:pt idx="19">
                  <c:v>1999.0</c:v>
                </c:pt>
                <c:pt idx="20">
                  <c:v>2000.0</c:v>
                </c:pt>
                <c:pt idx="21">
                  <c:v>2001.0</c:v>
                </c:pt>
                <c:pt idx="22">
                  <c:v>2002.0</c:v>
                </c:pt>
                <c:pt idx="23">
                  <c:v>2003.0</c:v>
                </c:pt>
                <c:pt idx="24">
                  <c:v>2004.0</c:v>
                </c:pt>
                <c:pt idx="25">
                  <c:v>2005.0</c:v>
                </c:pt>
                <c:pt idx="26">
                  <c:v>2006.0</c:v>
                </c:pt>
                <c:pt idx="27">
                  <c:v>2007.0</c:v>
                </c:pt>
                <c:pt idx="28">
                  <c:v>2008.0</c:v>
                </c:pt>
                <c:pt idx="29">
                  <c:v>2009.0</c:v>
                </c:pt>
              </c:numCache>
            </c:numRef>
          </c:cat>
          <c:val>
            <c:numRef>
              <c:f>Sheet1!$L$2:$L$31</c:f>
              <c:numCache>
                <c:formatCode>General</c:formatCode>
                <c:ptCount val="30"/>
                <c:pt idx="0">
                  <c:v>632.4640000000001</c:v>
                </c:pt>
                <c:pt idx="1">
                  <c:v>706.871</c:v>
                </c:pt>
                <c:pt idx="2">
                  <c:v>738.996</c:v>
                </c:pt>
                <c:pt idx="3">
                  <c:v>785.3689999999998</c:v>
                </c:pt>
                <c:pt idx="4">
                  <c:v>837.284</c:v>
                </c:pt>
                <c:pt idx="5">
                  <c:v>910.8679999999999</c:v>
                </c:pt>
                <c:pt idx="6">
                  <c:v>980.744</c:v>
                </c:pt>
                <c:pt idx="7">
                  <c:v>1024.699</c:v>
                </c:pt>
                <c:pt idx="8">
                  <c:v>1078.889</c:v>
                </c:pt>
                <c:pt idx="9">
                  <c:v>1131.694</c:v>
                </c:pt>
                <c:pt idx="10">
                  <c:v>1194.452</c:v>
                </c:pt>
                <c:pt idx="11">
                  <c:v>1271.019</c:v>
                </c:pt>
                <c:pt idx="12">
                  <c:v>1359.972</c:v>
                </c:pt>
                <c:pt idx="13">
                  <c:v>1434.633</c:v>
                </c:pt>
                <c:pt idx="14">
                  <c:v>1520.921</c:v>
                </c:pt>
                <c:pt idx="15">
                  <c:v>1607.246</c:v>
                </c:pt>
                <c:pt idx="16">
                  <c:v>1710.521</c:v>
                </c:pt>
                <c:pt idx="17">
                  <c:v>1812.652</c:v>
                </c:pt>
                <c:pt idx="18">
                  <c:v>1951.959</c:v>
                </c:pt>
                <c:pt idx="19">
                  <c:v>2097.405</c:v>
                </c:pt>
                <c:pt idx="20">
                  <c:v>2266.448</c:v>
                </c:pt>
                <c:pt idx="21">
                  <c:v>2388.002</c:v>
                </c:pt>
                <c:pt idx="22">
                  <c:v>2558.593</c:v>
                </c:pt>
                <c:pt idx="23">
                  <c:v>2673.325</c:v>
                </c:pt>
                <c:pt idx="24">
                  <c:v>2878.21</c:v>
                </c:pt>
                <c:pt idx="25">
                  <c:v>2979.568</c:v>
                </c:pt>
                <c:pt idx="26">
                  <c:v>3163.972</c:v>
                </c:pt>
                <c:pt idx="27">
                  <c:v>3352.556</c:v>
                </c:pt>
                <c:pt idx="28">
                  <c:v>3445.142</c:v>
                </c:pt>
              </c:numCache>
            </c:numRef>
          </c:val>
          <c:smooth val="0"/>
        </c:ser>
        <c:ser>
          <c:idx val="5"/>
          <c:order val="11"/>
          <c:tx>
            <c:strRef>
              <c:f>Sheet1!$M$1</c:f>
              <c:strCache>
                <c:ptCount val="1"/>
                <c:pt idx="0">
                  <c:v>NZ</c:v>
                </c:pt>
              </c:strCache>
            </c:strRef>
          </c:tx>
          <c:spPr>
            <a:ln w="21304">
              <a:solidFill>
                <a:srgbClr val="993300"/>
              </a:solidFill>
              <a:prstDash val="solid"/>
            </a:ln>
          </c:spPr>
          <c:marker>
            <c:symbol val="x"/>
            <c:size val="4"/>
            <c:spPr>
              <a:solidFill>
                <a:srgbClr val="993300"/>
              </a:solidFill>
              <a:ln>
                <a:solidFill>
                  <a:srgbClr val="993300"/>
                </a:solidFill>
                <a:prstDash val="solid"/>
              </a:ln>
            </c:spPr>
          </c:marker>
          <c:cat>
            <c:numRef>
              <c:f>Sheet1!$A$2:$A$31</c:f>
              <c:numCache>
                <c:formatCode>General</c:formatCode>
                <c:ptCount val="30"/>
                <c:pt idx="0">
                  <c:v>1980.0</c:v>
                </c:pt>
                <c:pt idx="1">
                  <c:v>1981.0</c:v>
                </c:pt>
                <c:pt idx="2">
                  <c:v>1982.0</c:v>
                </c:pt>
                <c:pt idx="3">
                  <c:v>1983.0</c:v>
                </c:pt>
                <c:pt idx="4">
                  <c:v>1984.0</c:v>
                </c:pt>
                <c:pt idx="5">
                  <c:v>1985.0</c:v>
                </c:pt>
                <c:pt idx="6">
                  <c:v>1986.0</c:v>
                </c:pt>
                <c:pt idx="7">
                  <c:v>1987.0</c:v>
                </c:pt>
                <c:pt idx="8">
                  <c:v>1988.0</c:v>
                </c:pt>
                <c:pt idx="9">
                  <c:v>1989.0</c:v>
                </c:pt>
                <c:pt idx="10">
                  <c:v>1990.0</c:v>
                </c:pt>
                <c:pt idx="11">
                  <c:v>1991.0</c:v>
                </c:pt>
                <c:pt idx="12">
                  <c:v>1992.0</c:v>
                </c:pt>
                <c:pt idx="13">
                  <c:v>1993.0</c:v>
                </c:pt>
                <c:pt idx="14">
                  <c:v>1994.0</c:v>
                </c:pt>
                <c:pt idx="15">
                  <c:v>1995.0</c:v>
                </c:pt>
                <c:pt idx="16">
                  <c:v>1996.0</c:v>
                </c:pt>
                <c:pt idx="17">
                  <c:v>1997.0</c:v>
                </c:pt>
                <c:pt idx="18">
                  <c:v>1998.0</c:v>
                </c:pt>
                <c:pt idx="19">
                  <c:v>1999.0</c:v>
                </c:pt>
                <c:pt idx="20">
                  <c:v>2000.0</c:v>
                </c:pt>
                <c:pt idx="21">
                  <c:v>2001.0</c:v>
                </c:pt>
                <c:pt idx="22">
                  <c:v>2002.0</c:v>
                </c:pt>
                <c:pt idx="23">
                  <c:v>2003.0</c:v>
                </c:pt>
                <c:pt idx="24">
                  <c:v>2004.0</c:v>
                </c:pt>
                <c:pt idx="25">
                  <c:v>2005.0</c:v>
                </c:pt>
                <c:pt idx="26">
                  <c:v>2006.0</c:v>
                </c:pt>
                <c:pt idx="27">
                  <c:v>2007.0</c:v>
                </c:pt>
                <c:pt idx="28">
                  <c:v>2008.0</c:v>
                </c:pt>
                <c:pt idx="29">
                  <c:v>2009.0</c:v>
                </c:pt>
              </c:numCache>
            </c:numRef>
          </c:cat>
          <c:val>
            <c:numRef>
              <c:f>Sheet1!$M$2:$M$31</c:f>
              <c:numCache>
                <c:formatCode>General</c:formatCode>
                <c:ptCount val="30"/>
                <c:pt idx="0">
                  <c:v>497.961</c:v>
                </c:pt>
                <c:pt idx="1">
                  <c:v>553.021</c:v>
                </c:pt>
                <c:pt idx="2">
                  <c:v>623.68</c:v>
                </c:pt>
                <c:pt idx="3">
                  <c:v>641.5169999999999</c:v>
                </c:pt>
                <c:pt idx="4">
                  <c:v>656.8439999999999</c:v>
                </c:pt>
                <c:pt idx="5">
                  <c:v>623.721</c:v>
                </c:pt>
                <c:pt idx="6">
                  <c:v>662.678</c:v>
                </c:pt>
                <c:pt idx="7">
                  <c:v>762.8199999999998</c:v>
                </c:pt>
                <c:pt idx="8">
                  <c:v>849.97</c:v>
                </c:pt>
                <c:pt idx="9">
                  <c:v>904.9689999999999</c:v>
                </c:pt>
                <c:pt idx="10">
                  <c:v>983.087</c:v>
                </c:pt>
                <c:pt idx="11">
                  <c:v>1042.802</c:v>
                </c:pt>
                <c:pt idx="12">
                  <c:v>1095.126</c:v>
                </c:pt>
                <c:pt idx="13">
                  <c:v>1113.713</c:v>
                </c:pt>
                <c:pt idx="14">
                  <c:v>1189.869</c:v>
                </c:pt>
                <c:pt idx="15">
                  <c:v>1245.259</c:v>
                </c:pt>
                <c:pt idx="16">
                  <c:v>1268.541</c:v>
                </c:pt>
                <c:pt idx="17">
                  <c:v>1352.36</c:v>
                </c:pt>
                <c:pt idx="18">
                  <c:v>1450.584</c:v>
                </c:pt>
                <c:pt idx="19">
                  <c:v>1522.323</c:v>
                </c:pt>
                <c:pt idx="20">
                  <c:v>1607.04</c:v>
                </c:pt>
                <c:pt idx="21">
                  <c:v>1709.317</c:v>
                </c:pt>
                <c:pt idx="22">
                  <c:v>1841.327</c:v>
                </c:pt>
                <c:pt idx="23">
                  <c:v>1849.527</c:v>
                </c:pt>
                <c:pt idx="24">
                  <c:v>2043.595</c:v>
                </c:pt>
                <c:pt idx="25">
                  <c:v>2196.584</c:v>
                </c:pt>
                <c:pt idx="26">
                  <c:v>2466.533</c:v>
                </c:pt>
                <c:pt idx="27">
                  <c:v>2525.228</c:v>
                </c:pt>
                <c:pt idx="28">
                  <c:v>2784.373</c:v>
                </c:pt>
                <c:pt idx="29">
                  <c:v>2982.942</c:v>
                </c:pt>
              </c:numCache>
            </c:numRef>
          </c:val>
          <c:smooth val="0"/>
        </c:ser>
        <c:ser>
          <c:idx val="0"/>
          <c:order val="12"/>
          <c:tx>
            <c:strRef>
              <c:f>Sheet1!$N$1</c:f>
              <c:strCache>
                <c:ptCount val="1"/>
                <c:pt idx="0">
                  <c:v>JPN</c:v>
                </c:pt>
              </c:strCache>
            </c:strRef>
          </c:tx>
          <c:cat>
            <c:numRef>
              <c:f>Sheet1!$A$2:$A$31</c:f>
              <c:numCache>
                <c:formatCode>General</c:formatCode>
                <c:ptCount val="30"/>
                <c:pt idx="0">
                  <c:v>1980.0</c:v>
                </c:pt>
                <c:pt idx="1">
                  <c:v>1981.0</c:v>
                </c:pt>
                <c:pt idx="2">
                  <c:v>1982.0</c:v>
                </c:pt>
                <c:pt idx="3">
                  <c:v>1983.0</c:v>
                </c:pt>
                <c:pt idx="4">
                  <c:v>1984.0</c:v>
                </c:pt>
                <c:pt idx="5">
                  <c:v>1985.0</c:v>
                </c:pt>
                <c:pt idx="6">
                  <c:v>1986.0</c:v>
                </c:pt>
                <c:pt idx="7">
                  <c:v>1987.0</c:v>
                </c:pt>
                <c:pt idx="8">
                  <c:v>1988.0</c:v>
                </c:pt>
                <c:pt idx="9">
                  <c:v>1989.0</c:v>
                </c:pt>
                <c:pt idx="10">
                  <c:v>1990.0</c:v>
                </c:pt>
                <c:pt idx="11">
                  <c:v>1991.0</c:v>
                </c:pt>
                <c:pt idx="12">
                  <c:v>1992.0</c:v>
                </c:pt>
                <c:pt idx="13">
                  <c:v>1993.0</c:v>
                </c:pt>
                <c:pt idx="14">
                  <c:v>1994.0</c:v>
                </c:pt>
                <c:pt idx="15">
                  <c:v>1995.0</c:v>
                </c:pt>
                <c:pt idx="16">
                  <c:v>1996.0</c:v>
                </c:pt>
                <c:pt idx="17">
                  <c:v>1997.0</c:v>
                </c:pt>
                <c:pt idx="18">
                  <c:v>1998.0</c:v>
                </c:pt>
                <c:pt idx="19">
                  <c:v>1999.0</c:v>
                </c:pt>
                <c:pt idx="20">
                  <c:v>2000.0</c:v>
                </c:pt>
                <c:pt idx="21">
                  <c:v>2001.0</c:v>
                </c:pt>
                <c:pt idx="22">
                  <c:v>2002.0</c:v>
                </c:pt>
                <c:pt idx="23">
                  <c:v>2003.0</c:v>
                </c:pt>
                <c:pt idx="24">
                  <c:v>2004.0</c:v>
                </c:pt>
                <c:pt idx="25">
                  <c:v>2005.0</c:v>
                </c:pt>
                <c:pt idx="26">
                  <c:v>2006.0</c:v>
                </c:pt>
                <c:pt idx="27">
                  <c:v>2007.0</c:v>
                </c:pt>
                <c:pt idx="28">
                  <c:v>2008.0</c:v>
                </c:pt>
                <c:pt idx="29">
                  <c:v>2009.0</c:v>
                </c:pt>
              </c:numCache>
            </c:numRef>
          </c:cat>
          <c:val>
            <c:numRef>
              <c:f>Sheet1!$N$2:$N$31</c:f>
              <c:numCache>
                <c:formatCode>General</c:formatCode>
                <c:ptCount val="30"/>
                <c:pt idx="0">
                  <c:v>540.739</c:v>
                </c:pt>
                <c:pt idx="1">
                  <c:v>618.5599999999997</c:v>
                </c:pt>
                <c:pt idx="2">
                  <c:v>690.4509999999998</c:v>
                </c:pt>
                <c:pt idx="3">
                  <c:v>746.3569999999997</c:v>
                </c:pt>
                <c:pt idx="4">
                  <c:v>779.8319999999998</c:v>
                </c:pt>
                <c:pt idx="5">
                  <c:v>857.119</c:v>
                </c:pt>
                <c:pt idx="6">
                  <c:v>889.996</c:v>
                </c:pt>
                <c:pt idx="7">
                  <c:v>950.499</c:v>
                </c:pt>
                <c:pt idx="8">
                  <c:v>1002.181</c:v>
                </c:pt>
                <c:pt idx="9">
                  <c:v>1048.029</c:v>
                </c:pt>
                <c:pt idx="10">
                  <c:v>1115.357</c:v>
                </c:pt>
                <c:pt idx="11">
                  <c:v>1197.63</c:v>
                </c:pt>
                <c:pt idx="12">
                  <c:v>1286.857</c:v>
                </c:pt>
                <c:pt idx="13">
                  <c:v>1373.249</c:v>
                </c:pt>
                <c:pt idx="14">
                  <c:v>1471.339</c:v>
                </c:pt>
                <c:pt idx="15">
                  <c:v>1554.358</c:v>
                </c:pt>
                <c:pt idx="16">
                  <c:v>1657.83</c:v>
                </c:pt>
                <c:pt idx="17">
                  <c:v>1695.642</c:v>
                </c:pt>
                <c:pt idx="18">
                  <c:v>1745.374</c:v>
                </c:pt>
                <c:pt idx="19">
                  <c:v>1830.132</c:v>
                </c:pt>
                <c:pt idx="20">
                  <c:v>1973.638</c:v>
                </c:pt>
                <c:pt idx="21">
                  <c:v>2074.29</c:v>
                </c:pt>
                <c:pt idx="22">
                  <c:v>2140.594</c:v>
                </c:pt>
                <c:pt idx="23">
                  <c:v>2235.279</c:v>
                </c:pt>
                <c:pt idx="24">
                  <c:v>2347.123</c:v>
                </c:pt>
                <c:pt idx="25">
                  <c:v>2490.803</c:v>
                </c:pt>
                <c:pt idx="26">
                  <c:v>2609.051</c:v>
                </c:pt>
                <c:pt idx="27">
                  <c:v>2749.604</c:v>
                </c:pt>
                <c:pt idx="28">
                  <c:v>2877.616</c:v>
                </c:pt>
              </c:numCache>
            </c:numRef>
          </c:val>
          <c:smooth val="0"/>
        </c:ser>
        <c:dLbls>
          <c:showLegendKey val="0"/>
          <c:showVal val="0"/>
          <c:showCatName val="0"/>
          <c:showSerName val="0"/>
          <c:showPercent val="0"/>
          <c:showBubbleSize val="0"/>
        </c:dLbls>
        <c:marker val="1"/>
        <c:smooth val="0"/>
        <c:axId val="-2143062840"/>
        <c:axId val="-2143066168"/>
      </c:lineChart>
      <c:catAx>
        <c:axId val="-2143062840"/>
        <c:scaling>
          <c:orientation val="minMax"/>
        </c:scaling>
        <c:delete val="0"/>
        <c:axPos val="b"/>
        <c:numFmt formatCode="General" sourceLinked="1"/>
        <c:majorTickMark val="out"/>
        <c:minorTickMark val="none"/>
        <c:tickLblPos val="nextTo"/>
        <c:spPr>
          <a:ln w="2663">
            <a:solidFill>
              <a:schemeClr val="tx1"/>
            </a:solidFill>
            <a:prstDash val="solid"/>
          </a:ln>
        </c:spPr>
        <c:txPr>
          <a:bodyPr rot="0" vert="horz"/>
          <a:lstStyle/>
          <a:p>
            <a:pPr>
              <a:defRPr sz="1400" b="1" i="0" u="none" strike="noStrike" baseline="0">
                <a:solidFill>
                  <a:schemeClr val="tx1"/>
                </a:solidFill>
                <a:latin typeface="Arial"/>
                <a:ea typeface="Arial"/>
                <a:cs typeface="Arial"/>
              </a:defRPr>
            </a:pPr>
            <a:endParaRPr lang="en-US"/>
          </a:p>
        </c:txPr>
        <c:crossAx val="-2143066168"/>
        <c:crosses val="autoZero"/>
        <c:auto val="1"/>
        <c:lblAlgn val="ctr"/>
        <c:lblOffset val="100"/>
        <c:tickLblSkip val="4"/>
        <c:tickMarkSkip val="1"/>
        <c:noMultiLvlLbl val="0"/>
      </c:catAx>
      <c:valAx>
        <c:axId val="-2143066168"/>
        <c:scaling>
          <c:orientation val="minMax"/>
          <c:max val="8000.0"/>
          <c:min val="0.0"/>
        </c:scaling>
        <c:delete val="0"/>
        <c:axPos val="l"/>
        <c:numFmt formatCode="General" sourceLinked="1"/>
        <c:majorTickMark val="out"/>
        <c:minorTickMark val="none"/>
        <c:tickLblPos val="nextTo"/>
        <c:spPr>
          <a:ln w="2663">
            <a:solidFill>
              <a:schemeClr val="tx1"/>
            </a:solidFill>
            <a:prstDash val="solid"/>
          </a:ln>
        </c:spPr>
        <c:txPr>
          <a:bodyPr rot="0" vert="horz"/>
          <a:lstStyle/>
          <a:p>
            <a:pPr>
              <a:defRPr sz="1174" b="1" i="0" u="none" strike="noStrike" baseline="0">
                <a:solidFill>
                  <a:schemeClr val="tx1"/>
                </a:solidFill>
                <a:latin typeface="Arial"/>
                <a:ea typeface="Arial"/>
                <a:cs typeface="Arial"/>
              </a:defRPr>
            </a:pPr>
            <a:endParaRPr lang="en-US"/>
          </a:p>
        </c:txPr>
        <c:crossAx val="-2143062840"/>
        <c:crosses val="autoZero"/>
        <c:crossBetween val="between"/>
        <c:majorUnit val="1000.0"/>
      </c:valAx>
      <c:spPr>
        <a:noFill/>
        <a:ln w="21304">
          <a:noFill/>
        </a:ln>
      </c:spPr>
    </c:plotArea>
    <c:legend>
      <c:legendPos val="r"/>
      <c:legendEntry>
        <c:idx val="6"/>
        <c:txPr>
          <a:bodyPr/>
          <a:lstStyle/>
          <a:p>
            <a:pPr>
              <a:defRPr sz="1400" b="1" i="0" u="none" strike="noStrike" baseline="0">
                <a:solidFill>
                  <a:schemeClr val="tx1"/>
                </a:solidFill>
                <a:latin typeface="Arial"/>
                <a:ea typeface="Arial"/>
                <a:cs typeface="Arial"/>
              </a:defRPr>
            </a:pPr>
            <a:endParaRPr lang="en-US"/>
          </a:p>
        </c:txPr>
      </c:legendEntry>
      <c:layout>
        <c:manualLayout>
          <c:xMode val="edge"/>
          <c:yMode val="edge"/>
          <c:x val="0.860539084788314"/>
          <c:y val="0.0"/>
          <c:w val="0.124033778386397"/>
          <c:h val="0.803954774883909"/>
        </c:manualLayout>
      </c:layout>
      <c:overlay val="0"/>
      <c:spPr>
        <a:noFill/>
        <a:ln w="21304">
          <a:noFill/>
        </a:ln>
      </c:spPr>
      <c:txPr>
        <a:bodyPr/>
        <a:lstStyle/>
        <a:p>
          <a:pPr>
            <a:defRPr sz="1400" b="1"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671" b="0" i="0" u="none" strike="noStrike" baseline="0">
          <a:solidFill>
            <a:schemeClr val="tx1"/>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700242233357194"/>
          <c:y val="0.0283019573835286"/>
          <c:w val="0.93972602739726"/>
          <c:h val="0.900943396226415"/>
        </c:manualLayout>
      </c:layout>
      <c:barChart>
        <c:barDir val="col"/>
        <c:grouping val="stacked"/>
        <c:varyColors val="0"/>
        <c:ser>
          <c:idx val="4"/>
          <c:order val="0"/>
          <c:tx>
            <c:strRef>
              <c:f>Sheet1!$B$1</c:f>
              <c:strCache>
                <c:ptCount val="1"/>
                <c:pt idx="0">
                  <c:v>Public spending</c:v>
                </c:pt>
              </c:strCache>
            </c:strRef>
          </c:tx>
          <c:spPr>
            <a:solidFill>
              <a:schemeClr val="accent2">
                <a:lumMod val="20000"/>
                <a:lumOff val="80000"/>
              </a:schemeClr>
            </a:solidFill>
            <a:ln w="15913">
              <a:solidFill>
                <a:srgbClr val="000000"/>
              </a:solidFill>
              <a:prstDash val="solid"/>
            </a:ln>
          </c:spPr>
          <c:invertIfNegative val="0"/>
          <c:dLbls>
            <c:numFmt formatCode="#,##0" sourceLinked="0"/>
            <c:spPr>
              <a:noFill/>
              <a:ln w="31827">
                <a:noFill/>
              </a:ln>
            </c:spPr>
            <c:txPr>
              <a:bodyPr/>
              <a:lstStyle/>
              <a:p>
                <a:pPr>
                  <a:defRPr sz="1253"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Sheet1!$A$2:$A$12</c:f>
              <c:strCache>
                <c:ptCount val="11"/>
                <c:pt idx="0">
                  <c:v>US</c:v>
                </c:pt>
                <c:pt idx="1">
                  <c:v>NOR</c:v>
                </c:pt>
                <c:pt idx="2">
                  <c:v>SWIZ</c:v>
                </c:pt>
                <c:pt idx="3">
                  <c:v>CAN</c:v>
                </c:pt>
                <c:pt idx="4">
                  <c:v>GER</c:v>
                </c:pt>
                <c:pt idx="5">
                  <c:v>FR</c:v>
                </c:pt>
                <c:pt idx="6">
                  <c:v>SWE</c:v>
                </c:pt>
                <c:pt idx="7">
                  <c:v>UK</c:v>
                </c:pt>
                <c:pt idx="8">
                  <c:v>AUS*</c:v>
                </c:pt>
                <c:pt idx="9">
                  <c:v>NZ</c:v>
                </c:pt>
                <c:pt idx="10">
                  <c:v>JPN*</c:v>
                </c:pt>
              </c:strCache>
            </c:strRef>
          </c:cat>
          <c:val>
            <c:numRef>
              <c:f>Sheet1!$B$2:$B$12</c:f>
              <c:numCache>
                <c:formatCode>General</c:formatCode>
                <c:ptCount val="11"/>
                <c:pt idx="0">
                  <c:v>3794.853</c:v>
                </c:pt>
                <c:pt idx="1">
                  <c:v>4501.063</c:v>
                </c:pt>
                <c:pt idx="2">
                  <c:v>3071.905</c:v>
                </c:pt>
                <c:pt idx="3">
                  <c:v>3081.11</c:v>
                </c:pt>
                <c:pt idx="4">
                  <c:v>3242.313</c:v>
                </c:pt>
                <c:pt idx="5">
                  <c:v>3100.194</c:v>
                </c:pt>
                <c:pt idx="6">
                  <c:v>3032.744</c:v>
                </c:pt>
                <c:pt idx="7">
                  <c:v>2934.59</c:v>
                </c:pt>
                <c:pt idx="8">
                  <c:v>2342.467</c:v>
                </c:pt>
                <c:pt idx="9">
                  <c:v>2400.002</c:v>
                </c:pt>
                <c:pt idx="10">
                  <c:v>2324.574</c:v>
                </c:pt>
              </c:numCache>
            </c:numRef>
          </c:val>
        </c:ser>
        <c:ser>
          <c:idx val="3"/>
          <c:order val="1"/>
          <c:tx>
            <c:strRef>
              <c:f>Sheet1!$C$1</c:f>
              <c:strCache>
                <c:ptCount val="1"/>
                <c:pt idx="0">
                  <c:v>Private spending</c:v>
                </c:pt>
              </c:strCache>
            </c:strRef>
          </c:tx>
          <c:spPr>
            <a:solidFill>
              <a:srgbClr val="FFFFFF"/>
            </a:solidFill>
            <a:ln w="15913">
              <a:solidFill>
                <a:srgbClr val="000000"/>
              </a:solidFill>
              <a:prstDash val="solid"/>
            </a:ln>
          </c:spPr>
          <c:invertIfNegative val="0"/>
          <c:dLbls>
            <c:dLbl>
              <c:idx val="1"/>
              <c:layout>
                <c:manualLayout>
                  <c:x val="-0.0409872584108805"/>
                  <c:y val="-0.00310213356385548"/>
                </c:manualLayout>
              </c:layout>
              <c:dLblPos val="ctr"/>
              <c:showLegendKey val="0"/>
              <c:showVal val="1"/>
              <c:showCatName val="0"/>
              <c:showSerName val="0"/>
              <c:showPercent val="0"/>
              <c:showBubbleSize val="0"/>
            </c:dLbl>
            <c:dLbl>
              <c:idx val="6"/>
              <c:layout>
                <c:manualLayout>
                  <c:x val="-0.0406698957648975"/>
                  <c:y val="-0.00142504062219183"/>
                </c:manualLayout>
              </c:layout>
              <c:dLblPos val="ctr"/>
              <c:showLegendKey val="0"/>
              <c:showVal val="1"/>
              <c:showCatName val="0"/>
              <c:showSerName val="0"/>
              <c:showPercent val="0"/>
              <c:showBubbleSize val="0"/>
            </c:dLbl>
            <c:dLbl>
              <c:idx val="7"/>
              <c:layout>
                <c:manualLayout>
                  <c:x val="-0.0391658697208304"/>
                  <c:y val="-0.000219950645989337"/>
                </c:manualLayout>
              </c:layout>
              <c:dLblPos val="ctr"/>
              <c:showLegendKey val="0"/>
              <c:showVal val="1"/>
              <c:showCatName val="0"/>
              <c:showSerName val="0"/>
              <c:showPercent val="0"/>
              <c:showBubbleSize val="0"/>
            </c:dLbl>
            <c:dLbl>
              <c:idx val="8"/>
              <c:layout>
                <c:manualLayout>
                  <c:x val="0.000792033025759861"/>
                  <c:y val="-0.0024644830662337"/>
                </c:manualLayout>
              </c:layout>
              <c:dLblPos val="ctr"/>
              <c:showLegendKey val="0"/>
              <c:showVal val="1"/>
              <c:showCatName val="0"/>
              <c:showSerName val="0"/>
              <c:showPercent val="0"/>
              <c:showBubbleSize val="0"/>
            </c:dLbl>
            <c:dLbl>
              <c:idx val="9"/>
              <c:layout>
                <c:manualLayout>
                  <c:x val="-0.045090909090909"/>
                  <c:y val="-0.00274946585672165"/>
                </c:manualLayout>
              </c:layout>
              <c:dLblPos val="ctr"/>
              <c:showLegendKey val="0"/>
              <c:showVal val="1"/>
              <c:showCatName val="0"/>
              <c:showSerName val="0"/>
              <c:showPercent val="0"/>
              <c:showBubbleSize val="0"/>
            </c:dLbl>
            <c:dLbl>
              <c:idx val="10"/>
              <c:layout>
                <c:manualLayout>
                  <c:x val="-0.0367875600356928"/>
                  <c:y val="-0.00196629026464791"/>
                </c:manualLayout>
              </c:layout>
              <c:dLblPos val="ctr"/>
              <c:showLegendKey val="0"/>
              <c:showVal val="1"/>
              <c:showCatName val="0"/>
              <c:showSerName val="0"/>
              <c:showPercent val="0"/>
              <c:showBubbleSize val="0"/>
            </c:dLbl>
            <c:numFmt formatCode="#,##0" sourceLinked="0"/>
            <c:spPr>
              <a:noFill/>
              <a:ln w="31827">
                <a:noFill/>
              </a:ln>
            </c:spPr>
            <c:txPr>
              <a:bodyPr/>
              <a:lstStyle/>
              <a:p>
                <a:pPr>
                  <a:defRPr sz="1253" b="1" i="0" u="none" strike="noStrike" baseline="0">
                    <a:solidFill>
                      <a:srgbClr val="000000"/>
                    </a:solidFill>
                    <a:latin typeface="Arial"/>
                    <a:ea typeface="Arial"/>
                    <a:cs typeface="Arial"/>
                  </a:defRPr>
                </a:pPr>
                <a:endParaRPr lang="en-US"/>
              </a:p>
            </c:txPr>
            <c:dLblPos val="ctr"/>
            <c:showLegendKey val="0"/>
            <c:showVal val="1"/>
            <c:showCatName val="0"/>
            <c:showSerName val="0"/>
            <c:showPercent val="0"/>
            <c:showBubbleSize val="0"/>
            <c:showLeaderLines val="0"/>
          </c:dLbls>
          <c:cat>
            <c:strRef>
              <c:f>Sheet1!$A$2:$A$12</c:f>
              <c:strCache>
                <c:ptCount val="11"/>
                <c:pt idx="0">
                  <c:v>US</c:v>
                </c:pt>
                <c:pt idx="1">
                  <c:v>NOR</c:v>
                </c:pt>
                <c:pt idx="2">
                  <c:v>SWIZ</c:v>
                </c:pt>
                <c:pt idx="3">
                  <c:v>CAN</c:v>
                </c:pt>
                <c:pt idx="4">
                  <c:v>GER</c:v>
                </c:pt>
                <c:pt idx="5">
                  <c:v>FR</c:v>
                </c:pt>
                <c:pt idx="6">
                  <c:v>SWE</c:v>
                </c:pt>
                <c:pt idx="7">
                  <c:v>UK</c:v>
                </c:pt>
                <c:pt idx="8">
                  <c:v>AUS*</c:v>
                </c:pt>
                <c:pt idx="9">
                  <c:v>NZ</c:v>
                </c:pt>
                <c:pt idx="10">
                  <c:v>JPN*</c:v>
                </c:pt>
              </c:strCache>
            </c:strRef>
          </c:cat>
          <c:val>
            <c:numRef>
              <c:f>Sheet1!$C$2:$C$12</c:f>
              <c:numCache>
                <c:formatCode>General</c:formatCode>
                <c:ptCount val="11"/>
                <c:pt idx="0">
                  <c:v>3188.944</c:v>
                </c:pt>
                <c:pt idx="1">
                  <c:v>43.09100000000001</c:v>
                </c:pt>
                <c:pt idx="2">
                  <c:v>503.855</c:v>
                </c:pt>
                <c:pt idx="3">
                  <c:v>645.8929999999997</c:v>
                </c:pt>
                <c:pt idx="4">
                  <c:v>423.867</c:v>
                </c:pt>
                <c:pt idx="5">
                  <c:v>586.923</c:v>
                </c:pt>
                <c:pt idx="6">
                  <c:v>68.5329999999999</c:v>
                </c:pt>
                <c:pt idx="7">
                  <c:v>188.306</c:v>
                </c:pt>
                <c:pt idx="8">
                  <c:v>475.997</c:v>
                </c:pt>
                <c:pt idx="9">
                  <c:v>183.5650000000001</c:v>
                </c:pt>
                <c:pt idx="10">
                  <c:v>99.02200000000005</c:v>
                </c:pt>
              </c:numCache>
            </c:numRef>
          </c:val>
        </c:ser>
        <c:ser>
          <c:idx val="0"/>
          <c:order val="2"/>
          <c:tx>
            <c:strRef>
              <c:f>Sheet1!$D$1</c:f>
              <c:strCache>
                <c:ptCount val="1"/>
                <c:pt idx="0">
                  <c:v>Out-of-pocket spending</c:v>
                </c:pt>
              </c:strCache>
            </c:strRef>
          </c:tx>
          <c:spPr>
            <a:solidFill>
              <a:srgbClr val="99CCFF"/>
            </a:solidFill>
            <a:ln w="15913">
              <a:solidFill>
                <a:schemeClr val="tx1"/>
              </a:solidFill>
              <a:prstDash val="solid"/>
            </a:ln>
          </c:spPr>
          <c:invertIfNegative val="0"/>
          <c:dLbls>
            <c:dLbl>
              <c:idx val="8"/>
              <c:layout>
                <c:manualLayout>
                  <c:x val="-0.000577829987938819"/>
                  <c:y val="-0.00295815246599377"/>
                </c:manualLayout>
              </c:layout>
              <c:dLblPos val="ctr"/>
              <c:showLegendKey val="0"/>
              <c:showVal val="1"/>
              <c:showCatName val="0"/>
              <c:showSerName val="0"/>
              <c:showPercent val="0"/>
              <c:showBubbleSize val="0"/>
            </c:dLbl>
            <c:numFmt formatCode="#,##0_);[Red]\(#,##0\)" sourceLinked="0"/>
            <c:spPr>
              <a:noFill/>
              <a:ln w="31827">
                <a:noFill/>
              </a:ln>
            </c:spPr>
            <c:txPr>
              <a:bodyPr/>
              <a:lstStyle/>
              <a:p>
                <a:pPr>
                  <a:defRPr sz="1253"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Sheet1!$A$2:$A$12</c:f>
              <c:strCache>
                <c:ptCount val="11"/>
                <c:pt idx="0">
                  <c:v>US</c:v>
                </c:pt>
                <c:pt idx="1">
                  <c:v>NOR</c:v>
                </c:pt>
                <c:pt idx="2">
                  <c:v>SWIZ</c:v>
                </c:pt>
                <c:pt idx="3">
                  <c:v>CAN</c:v>
                </c:pt>
                <c:pt idx="4">
                  <c:v>GER</c:v>
                </c:pt>
                <c:pt idx="5">
                  <c:v>FR</c:v>
                </c:pt>
                <c:pt idx="6">
                  <c:v>SWE</c:v>
                </c:pt>
                <c:pt idx="7">
                  <c:v>UK</c:v>
                </c:pt>
                <c:pt idx="8">
                  <c:v>AUS*</c:v>
                </c:pt>
                <c:pt idx="9">
                  <c:v>NZ</c:v>
                </c:pt>
                <c:pt idx="10">
                  <c:v>JPN*</c:v>
                </c:pt>
              </c:strCache>
            </c:strRef>
          </c:cat>
          <c:val>
            <c:numRef>
              <c:f>Sheet1!$D$2:$D$12</c:f>
              <c:numCache>
                <c:formatCode>General</c:formatCode>
                <c:ptCount val="11"/>
                <c:pt idx="0">
                  <c:v>976.158</c:v>
                </c:pt>
                <c:pt idx="1">
                  <c:v>807.8179999999999</c:v>
                </c:pt>
                <c:pt idx="2">
                  <c:v>1568.38</c:v>
                </c:pt>
                <c:pt idx="3">
                  <c:v>635.638</c:v>
                </c:pt>
                <c:pt idx="4">
                  <c:v>552.123</c:v>
                </c:pt>
                <c:pt idx="5">
                  <c:v>290.867</c:v>
                </c:pt>
                <c:pt idx="6">
                  <c:v>620.296</c:v>
                </c:pt>
                <c:pt idx="7">
                  <c:v>364.4569999999999</c:v>
                </c:pt>
                <c:pt idx="8">
                  <c:v>626.678</c:v>
                </c:pt>
                <c:pt idx="9">
                  <c:v>399.3759999999999</c:v>
                </c:pt>
                <c:pt idx="10">
                  <c:v>454.02</c:v>
                </c:pt>
              </c:numCache>
            </c:numRef>
          </c:val>
        </c:ser>
        <c:dLbls>
          <c:showLegendKey val="0"/>
          <c:showVal val="0"/>
          <c:showCatName val="0"/>
          <c:showSerName val="0"/>
          <c:showPercent val="0"/>
          <c:showBubbleSize val="0"/>
        </c:dLbls>
        <c:gapWidth val="70"/>
        <c:overlap val="100"/>
        <c:axId val="-2137754904"/>
        <c:axId val="-2137733640"/>
      </c:barChart>
      <c:catAx>
        <c:axId val="-2137754904"/>
        <c:scaling>
          <c:orientation val="minMax"/>
        </c:scaling>
        <c:delete val="0"/>
        <c:axPos val="b"/>
        <c:numFmt formatCode="\$#,##0" sourceLinked="0"/>
        <c:majorTickMark val="out"/>
        <c:minorTickMark val="none"/>
        <c:tickLblPos val="nextTo"/>
        <c:spPr>
          <a:ln w="15913">
            <a:solidFill>
              <a:srgbClr val="000000"/>
            </a:solidFill>
            <a:prstDash val="solid"/>
          </a:ln>
        </c:spPr>
        <c:txPr>
          <a:bodyPr rot="0" vert="horz"/>
          <a:lstStyle/>
          <a:p>
            <a:pPr>
              <a:defRPr sz="1400" b="1" i="0" u="none" strike="noStrike" baseline="0">
                <a:solidFill>
                  <a:srgbClr val="000000"/>
                </a:solidFill>
                <a:latin typeface="Arial"/>
                <a:ea typeface="Arial"/>
                <a:cs typeface="Arial"/>
              </a:defRPr>
            </a:pPr>
            <a:endParaRPr lang="en-US"/>
          </a:p>
        </c:txPr>
        <c:crossAx val="-2137733640"/>
        <c:crosses val="autoZero"/>
        <c:auto val="1"/>
        <c:lblAlgn val="ctr"/>
        <c:lblOffset val="100"/>
        <c:tickLblSkip val="1"/>
        <c:tickMarkSkip val="1"/>
        <c:noMultiLvlLbl val="0"/>
      </c:catAx>
      <c:valAx>
        <c:axId val="-2137733640"/>
        <c:scaling>
          <c:orientation val="minMax"/>
          <c:max val="8000.0"/>
        </c:scaling>
        <c:delete val="0"/>
        <c:axPos val="l"/>
        <c:numFmt formatCode="#,##0" sourceLinked="0"/>
        <c:majorTickMark val="out"/>
        <c:minorTickMark val="none"/>
        <c:tickLblPos val="nextTo"/>
        <c:spPr>
          <a:ln w="3978">
            <a:solidFill>
              <a:schemeClr val="tx1"/>
            </a:solidFill>
            <a:prstDash val="solid"/>
          </a:ln>
        </c:spPr>
        <c:txPr>
          <a:bodyPr rot="0" vert="horz"/>
          <a:lstStyle/>
          <a:p>
            <a:pPr>
              <a:defRPr sz="1253" b="1" i="0" u="none" strike="noStrike" baseline="0">
                <a:solidFill>
                  <a:srgbClr val="000000"/>
                </a:solidFill>
                <a:latin typeface="Arial"/>
                <a:ea typeface="Arial"/>
                <a:cs typeface="Arial"/>
              </a:defRPr>
            </a:pPr>
            <a:endParaRPr lang="en-US"/>
          </a:p>
        </c:txPr>
        <c:crossAx val="-2137754904"/>
        <c:crosses val="autoZero"/>
        <c:crossBetween val="between"/>
        <c:majorUnit val="1000.0"/>
        <c:minorUnit val="1000.0"/>
      </c:valAx>
      <c:spPr>
        <a:noFill/>
        <a:ln w="31827">
          <a:noFill/>
        </a:ln>
      </c:spPr>
    </c:plotArea>
    <c:legend>
      <c:legendPos val="r"/>
      <c:layout>
        <c:manualLayout>
          <c:xMode val="edge"/>
          <c:yMode val="edge"/>
          <c:x val="0.615068493150685"/>
          <c:y val="0.10377358490566"/>
          <c:w val="0.269978869005011"/>
          <c:h val="0.185816046878609"/>
        </c:manualLayout>
      </c:layout>
      <c:overlay val="0"/>
      <c:spPr>
        <a:noFill/>
        <a:ln w="31827">
          <a:noFill/>
        </a:ln>
      </c:spPr>
      <c:txPr>
        <a:bodyPr/>
        <a:lstStyle/>
        <a:p>
          <a:pPr>
            <a:defRPr sz="1400" b="1" i="0" u="none" strike="noStrike" baseline="0">
              <a:solidFill>
                <a:srgbClr val="000000"/>
              </a:solidFill>
              <a:latin typeface="Arial"/>
              <a:ea typeface="Arial"/>
              <a:cs typeface="Arial"/>
            </a:defRPr>
          </a:pPr>
          <a:endParaRPr lang="en-US"/>
        </a:p>
      </c:txPr>
    </c:legend>
    <c:plotVisOnly val="1"/>
    <c:dispBlanksAs val="gap"/>
    <c:showDLblsOverMax val="0"/>
  </c:chart>
  <c:spPr>
    <a:noFill/>
    <a:ln>
      <a:noFill/>
    </a:ln>
  </c:spPr>
  <c:txPr>
    <a:bodyPr/>
    <a:lstStyle/>
    <a:p>
      <a:pPr>
        <a:defRPr sz="1347" b="0" i="0" u="none" strike="noStrike" baseline="0">
          <a:solidFill>
            <a:schemeClr val="tx1"/>
          </a:solidFill>
          <a:latin typeface="Times New Roman"/>
          <a:ea typeface="Times New Roman"/>
          <a:cs typeface="Times New Roman"/>
        </a:defRPr>
      </a:pPr>
      <a:endParaRPr lang="en-US"/>
    </a:p>
  </c:txPr>
  <c:externalData r:id="rId1">
    <c:autoUpdate val="0"/>
  </c:externalData>
</c:chartSpace>
</file>

<file path=ppt/comments/comment1.xml><?xml version="1.0" encoding="utf-8"?>
<p:cmLst xmlns:a="http://schemas.openxmlformats.org/drawingml/2006/main" xmlns:r="http://schemas.openxmlformats.org/officeDocument/2006/relationships" xmlns:p="http://schemas.openxmlformats.org/presentationml/2006/main">
  <p:cm authorId="0" dt="2012-07-18T19:25:37.519" idx="1">
    <p:pos x="10" y="10"/>
    <p:text>I didn't think HIPAA permitted disclosure, except to a health professional or to someone who is approved by the patient to have access to their medical records.</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6E4F1E-94F4-4F64-A5B8-6FB73E11903C}" type="datetimeFigureOut">
              <a:rPr lang="en-US" smtClean="0"/>
              <a:t>1/19/15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B631A6-914A-49A4-8631-F6FACBD12166}" type="slidenum">
              <a:rPr lang="en-US" smtClean="0"/>
              <a:t>‹#›</a:t>
            </a:fld>
            <a:endParaRPr lang="en-US"/>
          </a:p>
        </p:txBody>
      </p:sp>
    </p:spTree>
    <p:extLst>
      <p:ext uri="{BB962C8B-B14F-4D97-AF65-F5344CB8AC3E}">
        <p14:creationId xmlns:p14="http://schemas.microsoft.com/office/powerpoint/2010/main" val="768774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B631A6-914A-49A4-8631-F6FACBD12166}" type="slidenum">
              <a:rPr lang="en-US" smtClean="0"/>
              <a:t>1</a:t>
            </a:fld>
            <a:endParaRPr lang="en-US"/>
          </a:p>
        </p:txBody>
      </p:sp>
    </p:spTree>
    <p:extLst>
      <p:ext uri="{BB962C8B-B14F-4D97-AF65-F5344CB8AC3E}">
        <p14:creationId xmlns:p14="http://schemas.microsoft.com/office/powerpoint/2010/main" val="2671090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pPr>
              <a:defRPr/>
            </a:pPr>
            <a:fld id="{C94DC43E-3AA4-400E-B6CD-F9BAC5AC1946}" type="slidenum">
              <a:rPr lang="en-US">
                <a:solidFill>
                  <a:prstClr val="black"/>
                </a:solidFill>
              </a:rPr>
              <a:pPr>
                <a:defRPr/>
              </a:pPr>
              <a:t>4</a:t>
            </a:fld>
            <a:endParaRPr lang="en-US" dirty="0">
              <a:solidFill>
                <a:prstClr val="black"/>
              </a:solidFill>
            </a:endParaRPr>
          </a:p>
        </p:txBody>
      </p:sp>
      <p:sp>
        <p:nvSpPr>
          <p:cNvPr id="297986" name="Rectangle 2"/>
          <p:cNvSpPr>
            <a:spLocks noGrp="1" noRot="1" noChangeAspect="1" noChangeArrowheads="1" noTextEdit="1"/>
          </p:cNvSpPr>
          <p:nvPr>
            <p:ph type="sldImg"/>
          </p:nvPr>
        </p:nvSpPr>
        <p:spPr>
          <a:xfrm>
            <a:off x="1144588" y="687388"/>
            <a:ext cx="4572000" cy="3429000"/>
          </a:xfrm>
          <a:ln/>
        </p:spPr>
      </p:sp>
      <p:sp>
        <p:nvSpPr>
          <p:cNvPr id="297987" name="Rectangle 3"/>
          <p:cNvSpPr>
            <a:spLocks noGrp="1" noChangeArrowheads="1"/>
          </p:cNvSpPr>
          <p:nvPr>
            <p:ph type="body" idx="1"/>
          </p:nvPr>
        </p:nvSpPr>
        <p:spPr>
          <a:xfrm>
            <a:off x="686421" y="4344025"/>
            <a:ext cx="5485158" cy="4112926"/>
          </a:xfrm>
          <a:noFill/>
          <a:ln/>
        </p:spPr>
        <p:txBody>
          <a:bodyPr/>
          <a:lstStyle/>
          <a:p>
            <a:r>
              <a:rPr lang="en-US" dirty="0" smtClean="0"/>
              <a:t>Discussion Points for Class:</a:t>
            </a:r>
          </a:p>
          <a:p>
            <a:r>
              <a:rPr lang="en-US" dirty="0" smtClean="0"/>
              <a:t>-Why does the US spend spends more on healthcare than other countries? Have the class identify what factors in the US (economic, health care conditions, relative</a:t>
            </a:r>
            <a:r>
              <a:rPr lang="en-US" baseline="0" dirty="0" smtClean="0"/>
              <a:t> age of the US population compared with those countries identified in the chart) contribute to the higher rate of healthcare spending. </a:t>
            </a:r>
            <a:endParaRPr lang="en-US" dirty="0" smtClean="0"/>
          </a:p>
          <a:p>
            <a:r>
              <a:rPr lang="en-US" dirty="0" smtClean="0"/>
              <a:t>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pPr>
              <a:defRPr/>
            </a:pPr>
            <a:fld id="{19895D73-D11E-4D5D-A83A-98A993C1B792}" type="slidenum">
              <a:rPr lang="en-US">
                <a:solidFill>
                  <a:prstClr val="black"/>
                </a:solidFill>
              </a:rPr>
              <a:pPr>
                <a:defRPr/>
              </a:pPr>
              <a:t>5</a:t>
            </a:fld>
            <a:endParaRPr lang="en-US" dirty="0">
              <a:solidFill>
                <a:prstClr val="black"/>
              </a:solidFill>
            </a:endParaRPr>
          </a:p>
        </p:txBody>
      </p:sp>
      <p:sp>
        <p:nvSpPr>
          <p:cNvPr id="304130" name="Rectangle 2"/>
          <p:cNvSpPr>
            <a:spLocks noGrp="1" noRot="1" noChangeAspect="1" noChangeArrowheads="1" noTextEdit="1"/>
          </p:cNvSpPr>
          <p:nvPr>
            <p:ph type="sldImg"/>
          </p:nvPr>
        </p:nvSpPr>
        <p:spPr>
          <a:ln/>
        </p:spPr>
      </p:sp>
      <p:sp>
        <p:nvSpPr>
          <p:cNvPr id="304131" name="Rectangle 3"/>
          <p:cNvSpPr>
            <a:spLocks noGrp="1" noChangeArrowheads="1"/>
          </p:cNvSpPr>
          <p:nvPr>
            <p:ph type="body" idx="1"/>
          </p:nvPr>
        </p:nvSpPr>
        <p:spPr>
          <a:noFill/>
          <a:ln/>
        </p:spPr>
        <p:txBody>
          <a:bodyPr/>
          <a:lstStyle/>
          <a:p>
            <a:r>
              <a:rPr lang="en-US" baseline="0" dirty="0" smtClean="0"/>
              <a:t>Discussion Points for the Class:</a:t>
            </a:r>
          </a:p>
          <a:p>
            <a:r>
              <a:rPr lang="en-US" baseline="0" dirty="0" smtClean="0"/>
              <a:t>-What does this chart say about the US healthcare spending picture?</a:t>
            </a:r>
          </a:p>
          <a:p>
            <a:r>
              <a:rPr lang="en-US" baseline="0" dirty="0" smtClean="0"/>
              <a:t>	-Call attention to the difference in the “private” spending for healthcare column vs. the “private” spending for the other countries</a:t>
            </a:r>
          </a:p>
          <a:p>
            <a:r>
              <a:rPr lang="en-US" baseline="0" dirty="0" smtClean="0"/>
              <a:t>	-Call attention to the difference in the “out of pocket” spending in the US compared to the other countries</a:t>
            </a:r>
          </a:p>
          <a:p>
            <a:r>
              <a:rPr lang="en-US" baseline="0" dirty="0" smtClean="0"/>
              <a:t>	-Call attention to the public spending category across the board.</a:t>
            </a:r>
          </a:p>
          <a:p>
            <a:r>
              <a:rPr lang="en-US" baseline="0" dirty="0" smtClean="0"/>
              <a:t>-Discuss with the class what this might be saying about how the US population access/uses healthcare services and the expectation of those services in the US</a:t>
            </a:r>
          </a:p>
          <a:p>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dirty="0" smtClean="0"/>
              <a:t>The Organization for Economic Cooperation and Development (OECD) annually tracks and reports on more than 1,200 health system measures across 34 industrialized countries.  The report encompasses</a:t>
            </a:r>
          </a:p>
          <a:p>
            <a:pPr lvl="1"/>
            <a:r>
              <a:rPr lang="en-US" sz="2400" dirty="0" smtClean="0"/>
              <a:t>population health status</a:t>
            </a:r>
          </a:p>
          <a:p>
            <a:pPr lvl="1"/>
            <a:r>
              <a:rPr lang="en-US" sz="2400" dirty="0" smtClean="0"/>
              <a:t>nonmedical determinants of health </a:t>
            </a:r>
          </a:p>
          <a:p>
            <a:pPr lvl="1"/>
            <a:r>
              <a:rPr lang="en-US" sz="2400" dirty="0" smtClean="0"/>
              <a:t>health care resources and utilization. </a:t>
            </a:r>
          </a:p>
          <a:p>
            <a:r>
              <a:rPr lang="en-US" sz="2400" dirty="0" smtClean="0"/>
              <a:t>The 2010 report analyzed results from the following 12 countries:  </a:t>
            </a:r>
          </a:p>
          <a:p>
            <a:pPr marL="0" indent="0">
              <a:buNone/>
            </a:pPr>
            <a:r>
              <a:rPr lang="en-US" sz="2400" dirty="0" smtClean="0"/>
              <a:t>	Australia, Canada, Denmark, France, Germany, 	Netherlands, New Zealand, Norway, Sweden, </a:t>
            </a:r>
            <a:endParaRPr lang="en-US" dirty="0"/>
          </a:p>
        </p:txBody>
      </p:sp>
      <p:sp>
        <p:nvSpPr>
          <p:cNvPr id="4" name="Slide Number Placeholder 3"/>
          <p:cNvSpPr>
            <a:spLocks noGrp="1"/>
          </p:cNvSpPr>
          <p:nvPr>
            <p:ph type="sldNum" sz="quarter" idx="10"/>
          </p:nvPr>
        </p:nvSpPr>
        <p:spPr/>
        <p:txBody>
          <a:bodyPr/>
          <a:lstStyle/>
          <a:p>
            <a:fld id="{F97C99DD-EB30-4ED9-95B4-0F365FBB0B00}" type="slidenum">
              <a:rPr lang="en-US" smtClean="0"/>
              <a:t>6</a:t>
            </a:fld>
            <a:endParaRPr lang="en-US" dirty="0"/>
          </a:p>
        </p:txBody>
      </p:sp>
    </p:spTree>
    <p:extLst>
      <p:ext uri="{BB962C8B-B14F-4D97-AF65-F5344CB8AC3E}">
        <p14:creationId xmlns:p14="http://schemas.microsoft.com/office/powerpoint/2010/main" val="2993084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Potential discussion points for class:</a:t>
            </a:r>
          </a:p>
          <a:p>
            <a:r>
              <a:rPr lang="en-US" dirty="0" smtClean="0"/>
              <a:t>-What happened when in history…select series of events and have students discuss the historical context and recreate the context of what was</a:t>
            </a:r>
            <a:r>
              <a:rPr lang="en-US" baseline="0" dirty="0" smtClean="0"/>
              <a:t> happening in the US society that created historical events or consequences identified on the timeline.</a:t>
            </a:r>
          </a:p>
          <a:p>
            <a:endParaRPr lang="en-US" dirty="0"/>
          </a:p>
        </p:txBody>
      </p:sp>
      <p:sp>
        <p:nvSpPr>
          <p:cNvPr id="4" name="Slide Number Placeholder 3"/>
          <p:cNvSpPr>
            <a:spLocks noGrp="1"/>
          </p:cNvSpPr>
          <p:nvPr>
            <p:ph type="sldNum" sz="quarter" idx="10"/>
          </p:nvPr>
        </p:nvSpPr>
        <p:spPr/>
        <p:txBody>
          <a:bodyPr/>
          <a:lstStyle/>
          <a:p>
            <a:fld id="{8CB631A6-914A-49A4-8631-F6FACBD12166}" type="slidenum">
              <a:rPr lang="en-US" smtClean="0"/>
              <a:t>10</a:t>
            </a:fld>
            <a:endParaRPr lang="en-US"/>
          </a:p>
        </p:txBody>
      </p:sp>
    </p:spTree>
    <p:extLst>
      <p:ext uri="{BB962C8B-B14F-4D97-AF65-F5344CB8AC3E}">
        <p14:creationId xmlns:p14="http://schemas.microsoft.com/office/powerpoint/2010/main" val="3511296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Potential</a:t>
            </a:r>
            <a:r>
              <a:rPr lang="en-US" baseline="0" dirty="0" smtClean="0"/>
              <a:t> discussion points for class:</a:t>
            </a:r>
          </a:p>
          <a:p>
            <a:r>
              <a:rPr lang="en-US" baseline="0" dirty="0" smtClean="0"/>
              <a:t>-How many students understand what the HIPAA law entails? </a:t>
            </a:r>
          </a:p>
          <a:p>
            <a:r>
              <a:rPr lang="en-US" baseline="0" dirty="0" smtClean="0"/>
              <a:t>-Ask students to discuss the importance of the different elements of the HIPAA law and discuss why it is important for Social Workers to understand the importance of protecting patient information and how that advocacy can affect the social worker’s work with a patient/client and </a:t>
            </a:r>
            <a:r>
              <a:rPr lang="en-US" baseline="0" smtClean="0"/>
              <a:t>their families.</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CB631A6-914A-49A4-8631-F6FACBD12166}" type="slidenum">
              <a:rPr lang="en-US" smtClean="0"/>
              <a:t>31</a:t>
            </a:fld>
            <a:endParaRPr lang="en-US"/>
          </a:p>
        </p:txBody>
      </p:sp>
    </p:spTree>
    <p:extLst>
      <p:ext uri="{BB962C8B-B14F-4D97-AF65-F5344CB8AC3E}">
        <p14:creationId xmlns:p14="http://schemas.microsoft.com/office/powerpoint/2010/main" val="276076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SAMHSA_presentation_cover_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Grp="1" noChangeArrowheads="1"/>
          </p:cNvSpPr>
          <p:nvPr>
            <p:ph type="ctrTitle"/>
          </p:nvPr>
        </p:nvSpPr>
        <p:spPr>
          <a:xfrm>
            <a:off x="685800" y="3124200"/>
            <a:ext cx="7772400" cy="1143000"/>
          </a:xfrm>
        </p:spPr>
        <p:txBody>
          <a:bodyPr anchor="ctr"/>
          <a:lstStyle>
            <a:lvl1pPr algn="ctr">
              <a:defRPr sz="3600"/>
            </a:lvl1pPr>
          </a:lstStyle>
          <a:p>
            <a:pPr lvl="0"/>
            <a:r>
              <a:rPr lang="en-US" noProof="0" smtClean="0"/>
              <a:t>Click to edit Master title style</a:t>
            </a:r>
          </a:p>
        </p:txBody>
      </p:sp>
      <p:sp>
        <p:nvSpPr>
          <p:cNvPr id="13316" name="Rectangle 4"/>
          <p:cNvSpPr>
            <a:spLocks noGrp="1" noChangeArrowheads="1"/>
          </p:cNvSpPr>
          <p:nvPr>
            <p:ph type="subTitle" idx="1"/>
          </p:nvPr>
        </p:nvSpPr>
        <p:spPr>
          <a:xfrm>
            <a:off x="1371600" y="4267200"/>
            <a:ext cx="6400800" cy="1295400"/>
          </a:xfrm>
        </p:spPr>
        <p:txBody>
          <a:bodyPr anchor="ctr"/>
          <a:lstStyle>
            <a:lvl1pPr marL="0" indent="0" algn="ctr">
              <a:defRPr/>
            </a:lvl1pPr>
          </a:lstStyle>
          <a:p>
            <a:pPr lvl="0"/>
            <a:r>
              <a:rPr lang="en-US" noProof="0" smtClean="0"/>
              <a:t>Click to edit Master subtitle style</a:t>
            </a:r>
          </a:p>
        </p:txBody>
      </p:sp>
    </p:spTree>
    <p:extLst>
      <p:ext uri="{BB962C8B-B14F-4D97-AF65-F5344CB8AC3E}">
        <p14:creationId xmlns:p14="http://schemas.microsoft.com/office/powerpoint/2010/main" val="490693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8682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066800"/>
            <a:ext cx="2000250" cy="457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066800"/>
            <a:ext cx="584835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3106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714375"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76775"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76775"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0"/>
          </p:nvPr>
        </p:nvSpPr>
        <p:spPr>
          <a:xfrm>
            <a:off x="7010400" y="0"/>
            <a:ext cx="2133600" cy="476250"/>
          </a:xfrm>
          <a:prstGeom prst="rect">
            <a:avLst/>
          </a:prstGeom>
        </p:spPr>
        <p:txBody>
          <a:bodyPr/>
          <a:lstStyle>
            <a:lvl1pPr>
              <a:defRPr/>
            </a:lvl1pPr>
          </a:lstStyle>
          <a:p>
            <a:fld id="{36CC7FE9-016F-4871-A595-3CA9C0C8388D}"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971431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0517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6909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0948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319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01963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94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0720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80438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SAMHSA_presentation_4.jpg"/>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10668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057400"/>
            <a:ext cx="8001000"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4" r:id="rId12"/>
  </p:sldLayoutIdLst>
  <p:txStyles>
    <p:titleStyle>
      <a:lvl1pPr algn="l" rtl="0" eaLnBrk="1" fontAlgn="base" hangingPunct="1">
        <a:spcBef>
          <a:spcPct val="0"/>
        </a:spcBef>
        <a:spcAft>
          <a:spcPct val="0"/>
        </a:spcAft>
        <a:defRPr sz="32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p:titleStyle>
    <p:body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frwebgate.access.gpo.gov/cgi-bin/getdoc.cgi?dbname=111_cong_bills&amp;docid=f:h4872enr.txt.pdf"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omments" Target="../comments/commen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chart" Target="../charts/char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publichealthlaw.net/Reader/docs/Tarasoff.pdf" TargetMode="External"/><Relationship Id="rId4" Type="http://schemas.openxmlformats.org/officeDocument/2006/relationships/hyperlink" Target="http://www.hhs.gov/news/press/2012pres/03/20120313a.html" TargetMode="External"/><Relationship Id="rId5" Type="http://schemas.openxmlformats.org/officeDocument/2006/relationships/hyperlink" Target="http://ecfr.gpoaccess.gov/cgi/t/text/text-idx?c=ecfr&amp;tpl=/ecfrbrowse/Title45/45cfr164_main_02.tpl" TargetMode="External"/><Relationship Id="rId6" Type="http://schemas.openxmlformats.org/officeDocument/2006/relationships/hyperlink" Target="http://www.hipaasurvivalguide.com/hitech-act-text.php" TargetMode="External"/><Relationship Id="rId7" Type="http://schemas.openxmlformats.org/officeDocument/2006/relationships/hyperlink" Target="http://www.supremecourt.gov/opinions/11pdf/11-393c3a2.pdf" TargetMode="External"/><Relationship Id="rId1" Type="http://schemas.openxmlformats.org/officeDocument/2006/relationships/slideLayout" Target="../slideLayouts/slideLayout12.xml"/><Relationship Id="rId2" Type="http://schemas.openxmlformats.org/officeDocument/2006/relationships/hyperlink" Target="http://ecfr.gpoaccess.gov/cgi/t/text/text-idx?c=ecfr&amp;tpl=/ecfrbrowse/Title42/42cfr2_main_02.tp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chart" Target="../charts/char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Evolution of the </a:t>
            </a:r>
            <a:br>
              <a:rPr lang="en-US" dirty="0" smtClean="0"/>
            </a:br>
            <a:r>
              <a:rPr lang="en-US" dirty="0" smtClean="0"/>
              <a:t>Healthcare System</a:t>
            </a:r>
            <a:endParaRPr lang="en-US" dirty="0"/>
          </a:p>
        </p:txBody>
      </p:sp>
      <p:sp>
        <p:nvSpPr>
          <p:cNvPr id="3" name="Subtitle 2"/>
          <p:cNvSpPr>
            <a:spLocks noGrp="1"/>
          </p:cNvSpPr>
          <p:nvPr>
            <p:ph type="subTitle" idx="1"/>
          </p:nvPr>
        </p:nvSpPr>
        <p:spPr/>
        <p:txBody>
          <a:bodyPr/>
          <a:lstStyle/>
          <a:p>
            <a:r>
              <a:rPr lang="en-US" dirty="0" smtClean="0"/>
              <a:t>Module 3</a:t>
            </a:r>
          </a:p>
          <a:p>
            <a:r>
              <a:rPr lang="en-US" sz="1800" dirty="0" smtClean="0"/>
              <a:t>Cynthia M. Wiford, MRC, CCS, LCAS</a:t>
            </a:r>
          </a:p>
          <a:p>
            <a:r>
              <a:rPr lang="en-US" sz="1800" dirty="0" smtClean="0"/>
              <a:t>Addiction Consulting and Training Associates (ACT), LLC</a:t>
            </a:r>
            <a:endParaRPr lang="en-US" sz="1800" dirty="0"/>
          </a:p>
        </p:txBody>
      </p:sp>
    </p:spTree>
    <p:extLst>
      <p:ext uri="{BB962C8B-B14F-4D97-AF65-F5344CB8AC3E}">
        <p14:creationId xmlns:p14="http://schemas.microsoft.com/office/powerpoint/2010/main" val="396896891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362200"/>
            <a:ext cx="7772400" cy="1362075"/>
          </a:xfrm>
        </p:spPr>
        <p:txBody>
          <a:bodyPr/>
          <a:lstStyle/>
          <a:p>
            <a:r>
              <a:rPr lang="en-US" dirty="0" smtClean="0"/>
              <a:t>Timeline – </a:t>
            </a:r>
            <a:br>
              <a:rPr lang="en-US" dirty="0" smtClean="0"/>
            </a:br>
            <a:r>
              <a:rPr lang="en-US" dirty="0" smtClean="0"/>
              <a:t>Political context for health care reform</a:t>
            </a:r>
            <a:endParaRPr lang="en-US" dirty="0"/>
          </a:p>
        </p:txBody>
      </p:sp>
    </p:spTree>
    <p:extLst>
      <p:ext uri="{BB962C8B-B14F-4D97-AF65-F5344CB8AC3E}">
        <p14:creationId xmlns:p14="http://schemas.microsoft.com/office/powerpoint/2010/main" val="276808440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extLst>
              <p:ext uri="{D42A27DB-BD31-4B8C-83A1-F6EECF244321}">
                <p14:modId xmlns:p14="http://schemas.microsoft.com/office/powerpoint/2010/main" val="642988956"/>
              </p:ext>
            </p:extLst>
          </p:nvPr>
        </p:nvGraphicFramePr>
        <p:xfrm>
          <a:off x="0" y="0"/>
          <a:ext cx="9144000" cy="6172200"/>
        </p:xfrm>
        <a:graphic>
          <a:graphicData uri="http://schemas.openxmlformats.org/drawingml/2006/table">
            <a:tbl>
              <a:tblPr firstRow="1" bandRow="1">
                <a:tableStyleId>{5C22544A-7EE6-4342-B048-85BDC9FD1C3A}</a:tableStyleId>
              </a:tblPr>
              <a:tblGrid>
                <a:gridCol w="1016000"/>
                <a:gridCol w="3979333"/>
                <a:gridCol w="4148667"/>
              </a:tblGrid>
              <a:tr h="442911">
                <a:tc>
                  <a:txBody>
                    <a:bodyPr/>
                    <a:lstStyle/>
                    <a:p>
                      <a:pPr algn="l"/>
                      <a:r>
                        <a:rPr lang="en-US" sz="1200" dirty="0" smtClean="0">
                          <a:solidFill>
                            <a:schemeClr val="tx1"/>
                          </a:solidFill>
                        </a:rPr>
                        <a:t>Year</a:t>
                      </a:r>
                      <a:endParaRPr lang="en-US" sz="1200" dirty="0">
                        <a:solidFill>
                          <a:schemeClr val="tx1"/>
                        </a:solidFill>
                      </a:endParaRPr>
                    </a:p>
                  </a:txBody>
                  <a:tcPr/>
                </a:tc>
                <a:tc>
                  <a:txBody>
                    <a:bodyPr/>
                    <a:lstStyle/>
                    <a:p>
                      <a:pPr algn="l"/>
                      <a:r>
                        <a:rPr lang="en-US" sz="1200" dirty="0" smtClean="0">
                          <a:solidFill>
                            <a:schemeClr val="tx1"/>
                          </a:solidFill>
                        </a:rPr>
                        <a:t>Healthcare Political/Policy Occurrences</a:t>
                      </a:r>
                      <a:endParaRPr lang="en-US" sz="1200" dirty="0">
                        <a:solidFill>
                          <a:schemeClr val="tx1"/>
                        </a:solidFill>
                      </a:endParaRPr>
                    </a:p>
                  </a:txBody>
                  <a:tcPr/>
                </a:tc>
                <a:tc>
                  <a:txBody>
                    <a:bodyPr/>
                    <a:lstStyle/>
                    <a:p>
                      <a:pPr algn="l"/>
                      <a:r>
                        <a:rPr lang="en-US" sz="1200" dirty="0" smtClean="0">
                          <a:solidFill>
                            <a:schemeClr val="tx1"/>
                          </a:solidFill>
                        </a:rPr>
                        <a:t>Historical</a:t>
                      </a:r>
                      <a:r>
                        <a:rPr lang="en-US" sz="1200" baseline="0" dirty="0" smtClean="0">
                          <a:solidFill>
                            <a:schemeClr val="tx1"/>
                          </a:solidFill>
                        </a:rPr>
                        <a:t> Context</a:t>
                      </a:r>
                      <a:endParaRPr lang="en-US" sz="1200" dirty="0">
                        <a:solidFill>
                          <a:schemeClr val="tx1"/>
                        </a:solidFill>
                      </a:endParaRPr>
                    </a:p>
                  </a:txBody>
                  <a:tcPr/>
                </a:tc>
              </a:tr>
              <a:tr h="764476">
                <a:tc>
                  <a:txBody>
                    <a:bodyPr/>
                    <a:lstStyle/>
                    <a:p>
                      <a:pPr algn="l"/>
                      <a:r>
                        <a:rPr lang="en-US" sz="1200" dirty="0" smtClean="0"/>
                        <a:t>1912</a:t>
                      </a:r>
                      <a:endParaRPr lang="en-US" sz="1200" dirty="0"/>
                    </a:p>
                  </a:txBody>
                  <a:tcPr/>
                </a:tc>
                <a:tc>
                  <a:txBody>
                    <a:bodyPr/>
                    <a:lstStyle/>
                    <a:p>
                      <a:pPr algn="l"/>
                      <a:r>
                        <a:rPr lang="en-US" sz="1200" kern="1200" dirty="0" smtClean="0">
                          <a:solidFill>
                            <a:schemeClr val="dk1"/>
                          </a:solidFill>
                          <a:effectLst/>
                          <a:latin typeface="+mn-lt"/>
                          <a:ea typeface="+mn-ea"/>
                          <a:cs typeface="+mn-cs"/>
                        </a:rPr>
                        <a:t>Teddy Roosevelt and his Progressive party endorse social insurance as part of their platform, including health insurance.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National Convention of Insurance Commissioners develops first model of state law for regulating health insurance.</a:t>
                      </a:r>
                    </a:p>
                  </a:txBody>
                  <a:tcPr/>
                </a:tc>
              </a:tr>
              <a:tr h="546054">
                <a:tc>
                  <a:txBody>
                    <a:bodyPr/>
                    <a:lstStyle/>
                    <a:p>
                      <a:pPr algn="l"/>
                      <a:r>
                        <a:rPr lang="en-US" sz="1200" dirty="0" smtClean="0"/>
                        <a:t>1913</a:t>
                      </a:r>
                      <a:endParaRPr lang="en-US" sz="1200" dirty="0"/>
                    </a:p>
                  </a:txBody>
                  <a:tcPr/>
                </a:tc>
                <a:tc>
                  <a:txBody>
                    <a:bodyPr/>
                    <a:lstStyle/>
                    <a:p>
                      <a:pPr algn="l"/>
                      <a:r>
                        <a:rPr lang="en-US" sz="1200" kern="1200" dirty="0" smtClean="0">
                          <a:solidFill>
                            <a:schemeClr val="dk1"/>
                          </a:solidFill>
                          <a:effectLst/>
                          <a:latin typeface="+mn-lt"/>
                          <a:ea typeface="+mn-ea"/>
                          <a:cs typeface="+mn-cs"/>
                        </a:rPr>
                        <a:t>Personal Income</a:t>
                      </a:r>
                      <a:r>
                        <a:rPr lang="en-US" sz="1200" kern="1200" baseline="0" dirty="0" smtClean="0">
                          <a:solidFill>
                            <a:schemeClr val="dk1"/>
                          </a:solidFill>
                          <a:effectLst/>
                          <a:latin typeface="+mn-lt"/>
                          <a:ea typeface="+mn-ea"/>
                          <a:cs typeface="+mn-cs"/>
                        </a:rPr>
                        <a:t> Tax was introduced in the US</a:t>
                      </a:r>
                      <a:endParaRPr lang="en-US" sz="1200" kern="1200" dirty="0" smtClean="0">
                        <a:solidFill>
                          <a:schemeClr val="dk1"/>
                        </a:solidFill>
                        <a:effectLst/>
                        <a:latin typeface="+mn-lt"/>
                        <a:ea typeface="+mn-ea"/>
                        <a:cs typeface="+mn-cs"/>
                      </a:endParaRPr>
                    </a:p>
                  </a:txBody>
                  <a:tcPr/>
                </a:tc>
                <a:tc>
                  <a:txBody>
                    <a:bodyPr/>
                    <a:lstStyle/>
                    <a:p>
                      <a:pPr algn="l"/>
                      <a:r>
                        <a:rPr lang="en-US" sz="1200" dirty="0" smtClean="0"/>
                        <a:t>Henry Ford produced the first</a:t>
                      </a:r>
                      <a:r>
                        <a:rPr lang="en-US" sz="1200" baseline="0" dirty="0" smtClean="0"/>
                        <a:t> auto assembly line.</a:t>
                      </a:r>
                      <a:endParaRPr lang="en-US" sz="1200" dirty="0"/>
                    </a:p>
                  </a:txBody>
                  <a:tcPr/>
                </a:tc>
              </a:tr>
              <a:tr h="442911">
                <a:tc>
                  <a:txBody>
                    <a:bodyPr/>
                    <a:lstStyle/>
                    <a:p>
                      <a:pPr algn="l"/>
                      <a:r>
                        <a:rPr lang="en-US" sz="1200" dirty="0" smtClean="0"/>
                        <a:t>1914-</a:t>
                      </a:r>
                      <a:r>
                        <a:rPr lang="en-US" sz="1200" baseline="0" dirty="0" smtClean="0"/>
                        <a:t>1918</a:t>
                      </a:r>
                      <a:endParaRPr lang="en-US" sz="1200" dirty="0"/>
                    </a:p>
                  </a:txBody>
                  <a:tcPr/>
                </a:tc>
                <a:tc>
                  <a:txBody>
                    <a:bodyPr/>
                    <a:lstStyle/>
                    <a:p>
                      <a:pPr algn="l"/>
                      <a:endParaRPr lang="en-US" sz="1200" dirty="0"/>
                    </a:p>
                  </a:txBody>
                  <a:tcPr/>
                </a:tc>
                <a:tc>
                  <a:txBody>
                    <a:bodyPr/>
                    <a:lstStyle/>
                    <a:p>
                      <a:pPr algn="l"/>
                      <a:r>
                        <a:rPr lang="en-US" sz="1200" dirty="0" smtClean="0"/>
                        <a:t>World War I begins in Europe</a:t>
                      </a:r>
                      <a:endParaRPr lang="en-US" sz="1200" dirty="0"/>
                    </a:p>
                  </a:txBody>
                  <a:tcPr/>
                </a:tc>
              </a:tr>
              <a:tr h="1567143">
                <a:tc>
                  <a:txBody>
                    <a:bodyPr/>
                    <a:lstStyle/>
                    <a:p>
                      <a:pPr algn="l"/>
                      <a:r>
                        <a:rPr lang="en-US" sz="1200" dirty="0" smtClean="0"/>
                        <a:t>1915</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The American Association for Labor Legislation (AALL) publishes a draft bill for compulsory health insurance and promotes campaigns in several states. A few states show interest, but fail to enact as U.S. enters into World War I. The idea draws initial support from the AMA, but by 1920 AMA reverses their position.</a:t>
                      </a:r>
                    </a:p>
                  </a:txBody>
                  <a:tcPr/>
                </a:tc>
                <a:tc>
                  <a:txBody>
                    <a:bodyPr/>
                    <a:lstStyle/>
                    <a:p>
                      <a:pPr algn="l"/>
                      <a:endParaRPr lang="en-US" sz="1200" dirty="0"/>
                    </a:p>
                  </a:txBody>
                  <a:tcPr/>
                </a:tc>
              </a:tr>
              <a:tr h="442911">
                <a:tc>
                  <a:txBody>
                    <a:bodyPr/>
                    <a:lstStyle/>
                    <a:p>
                      <a:pPr algn="l"/>
                      <a:r>
                        <a:rPr lang="en-US" sz="1200" dirty="0" smtClean="0"/>
                        <a:t>1917</a:t>
                      </a:r>
                      <a:endParaRPr lang="en-US" sz="1200" dirty="0"/>
                    </a:p>
                  </a:txBody>
                  <a:tcPr/>
                </a:tc>
                <a:tc>
                  <a:txBody>
                    <a:bodyPr/>
                    <a:lstStyle/>
                    <a:p>
                      <a:pPr algn="l"/>
                      <a:endParaRPr lang="en-US" sz="1200" dirty="0"/>
                    </a:p>
                  </a:txBody>
                  <a:tcPr/>
                </a:tc>
                <a:tc>
                  <a:txBody>
                    <a:bodyPr/>
                    <a:lstStyle/>
                    <a:p>
                      <a:pPr algn="l"/>
                      <a:r>
                        <a:rPr lang="en-US" sz="1200" dirty="0" smtClean="0"/>
                        <a:t>US</a:t>
                      </a:r>
                      <a:r>
                        <a:rPr lang="en-US" sz="1200" baseline="0" dirty="0" smtClean="0"/>
                        <a:t> enters World War I</a:t>
                      </a:r>
                      <a:endParaRPr lang="en-US" sz="1200" dirty="0"/>
                    </a:p>
                  </a:txBody>
                  <a:tcPr/>
                </a:tc>
              </a:tr>
              <a:tr h="982897">
                <a:tc>
                  <a:txBody>
                    <a:bodyPr/>
                    <a:lstStyle/>
                    <a:p>
                      <a:pPr algn="l"/>
                      <a:r>
                        <a:rPr lang="en-US" sz="1200" dirty="0" smtClean="0"/>
                        <a:t>1918</a:t>
                      </a:r>
                      <a:endParaRPr lang="en-US" sz="1200" dirty="0"/>
                    </a:p>
                  </a:txBody>
                  <a:tcPr/>
                </a:tc>
                <a:tc>
                  <a:txBody>
                    <a:bodyPr/>
                    <a:lstStyle/>
                    <a:p>
                      <a:pPr algn="l"/>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Spanish Flu Pandemic occurred</a:t>
                      </a:r>
                      <a:r>
                        <a:rPr lang="en-US" sz="1200" baseline="0" dirty="0" smtClean="0"/>
                        <a:t> in three waves around the world. Estimates are that 50-100 million people died throughout the world which accounted for 3-5% of the world’s population at that time</a:t>
                      </a:r>
                      <a:endParaRPr lang="en-US" sz="1200" dirty="0" smtClean="0"/>
                    </a:p>
                  </a:txBody>
                  <a:tcPr/>
                </a:tc>
              </a:tr>
              <a:tr h="982897">
                <a:tc>
                  <a:txBody>
                    <a:bodyPr/>
                    <a:lstStyle/>
                    <a:p>
                      <a:pPr algn="l"/>
                      <a:r>
                        <a:rPr lang="en-US" sz="1200" dirty="0" smtClean="0"/>
                        <a:t>1921</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Women reformers persuade Congress to pass the Sheppard-Towner Act, which provided matching funds to states for prenatal and child health centers. Act expires in 1929 and is not reauthorized.</a:t>
                      </a:r>
                    </a:p>
                  </a:txBody>
                  <a:tcPr/>
                </a:tc>
                <a:tc>
                  <a:txBody>
                    <a:bodyPr/>
                    <a:lstStyle/>
                    <a:p>
                      <a:pPr algn="l"/>
                      <a:endParaRPr lang="en-US" sz="1200" dirty="0"/>
                    </a:p>
                  </a:txBody>
                  <a:tcPr/>
                </a:tc>
              </a:tr>
            </a:tbl>
          </a:graphicData>
        </a:graphic>
      </p:graphicFrame>
    </p:spTree>
    <p:extLst>
      <p:ext uri="{BB962C8B-B14F-4D97-AF65-F5344CB8AC3E}">
        <p14:creationId xmlns:p14="http://schemas.microsoft.com/office/powerpoint/2010/main" val="147824440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66301131"/>
              </p:ext>
            </p:extLst>
          </p:nvPr>
        </p:nvGraphicFramePr>
        <p:xfrm>
          <a:off x="0" y="1"/>
          <a:ext cx="9144000" cy="6172199"/>
        </p:xfrm>
        <a:graphic>
          <a:graphicData uri="http://schemas.openxmlformats.org/drawingml/2006/table">
            <a:tbl>
              <a:tblPr firstRow="1" bandRow="1">
                <a:tableStyleId>{5C22544A-7EE6-4342-B048-85BDC9FD1C3A}</a:tableStyleId>
              </a:tblPr>
              <a:tblGrid>
                <a:gridCol w="1100666"/>
                <a:gridCol w="5249334"/>
                <a:gridCol w="2794000"/>
              </a:tblGrid>
              <a:tr h="453290">
                <a:tc>
                  <a:txBody>
                    <a:bodyPr/>
                    <a:lstStyle/>
                    <a:p>
                      <a:r>
                        <a:rPr lang="en-US" dirty="0" smtClean="0">
                          <a:solidFill>
                            <a:schemeClr val="tx1"/>
                          </a:solidFill>
                        </a:rPr>
                        <a:t>Year</a:t>
                      </a:r>
                      <a:endParaRPr lang="en-US" dirty="0">
                        <a:solidFill>
                          <a:schemeClr val="tx1"/>
                        </a:solidFill>
                      </a:endParaRPr>
                    </a:p>
                  </a:txBody>
                  <a:tcPr/>
                </a:tc>
                <a:tc>
                  <a:txBody>
                    <a:bodyPr/>
                    <a:lstStyle/>
                    <a:p>
                      <a:r>
                        <a:rPr lang="en-US" sz="1800" dirty="0" smtClean="0">
                          <a:solidFill>
                            <a:schemeClr val="tx1"/>
                          </a:solidFill>
                        </a:rPr>
                        <a:t>Healthcare Political/Policy Occurrences</a:t>
                      </a:r>
                      <a:endParaRPr lang="en-US" sz="1800" dirty="0">
                        <a:solidFill>
                          <a:schemeClr val="tx1"/>
                        </a:solidFill>
                      </a:endParaRPr>
                    </a:p>
                  </a:txBody>
                  <a:tcPr/>
                </a:tc>
                <a:tc>
                  <a:txBody>
                    <a:bodyPr/>
                    <a:lstStyle/>
                    <a:p>
                      <a:r>
                        <a:rPr lang="en-US" dirty="0" smtClean="0">
                          <a:solidFill>
                            <a:schemeClr val="tx1"/>
                          </a:solidFill>
                        </a:rPr>
                        <a:t>Historical</a:t>
                      </a:r>
                      <a:r>
                        <a:rPr lang="en-US" baseline="0" dirty="0" smtClean="0">
                          <a:solidFill>
                            <a:schemeClr val="tx1"/>
                          </a:solidFill>
                        </a:rPr>
                        <a:t> Context</a:t>
                      </a:r>
                      <a:endParaRPr lang="en-US" dirty="0">
                        <a:solidFill>
                          <a:schemeClr val="tx1"/>
                        </a:solidFill>
                      </a:endParaRPr>
                    </a:p>
                  </a:txBody>
                  <a:tcPr/>
                </a:tc>
              </a:tr>
              <a:tr h="453290">
                <a:tc>
                  <a:txBody>
                    <a:bodyPr/>
                    <a:lstStyle/>
                    <a:p>
                      <a:r>
                        <a:rPr lang="en-US" sz="1200" dirty="0" smtClean="0"/>
                        <a:t>1920</a:t>
                      </a:r>
                      <a:endParaRPr lang="en-US" sz="1200" dirty="0"/>
                    </a:p>
                  </a:txBody>
                  <a:tcPr/>
                </a:tc>
                <a:tc>
                  <a:txBody>
                    <a:bodyPr/>
                    <a:lstStyle/>
                    <a:p>
                      <a:r>
                        <a:rPr lang="en-US" sz="1200" dirty="0" smtClean="0"/>
                        <a:t>Women get</a:t>
                      </a:r>
                      <a:r>
                        <a:rPr lang="en-US" sz="1200" baseline="0" dirty="0" smtClean="0"/>
                        <a:t> the right to vote and Prohibition begins </a:t>
                      </a:r>
                      <a:endParaRPr lang="en-US" sz="1200" dirty="0"/>
                    </a:p>
                  </a:txBody>
                  <a:tcPr/>
                </a:tc>
                <a:tc>
                  <a:txBody>
                    <a:bodyPr/>
                    <a:lstStyle/>
                    <a:p>
                      <a:endParaRPr lang="en-US" sz="1200" dirty="0"/>
                    </a:p>
                  </a:txBody>
                  <a:tcPr/>
                </a:tc>
              </a:tr>
              <a:tr h="1229473">
                <a:tc>
                  <a:txBody>
                    <a:bodyPr/>
                    <a:lstStyle/>
                    <a:p>
                      <a:r>
                        <a:rPr lang="en-US" sz="1200" dirty="0" smtClean="0"/>
                        <a:t>1921</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Women reformers persuade Congress to pass the Sheppard-Towner Act, which provided matching funds to states for prenatal and child health centers. Act expires in 1929 and is not reauthorized.</a:t>
                      </a:r>
                    </a:p>
                    <a:p>
                      <a:endParaRPr lang="en-US" sz="1200" dirty="0"/>
                    </a:p>
                  </a:txBody>
                  <a:tcPr/>
                </a:tc>
                <a:tc>
                  <a:txBody>
                    <a:bodyPr/>
                    <a:lstStyle/>
                    <a:p>
                      <a:endParaRPr lang="en-US" sz="1200" dirty="0" smtClean="0"/>
                    </a:p>
                    <a:p>
                      <a:endParaRPr lang="en-US" sz="1200" dirty="0"/>
                    </a:p>
                  </a:txBody>
                  <a:tcPr/>
                </a:tc>
              </a:tr>
              <a:tr h="453290">
                <a:tc>
                  <a:txBody>
                    <a:bodyPr/>
                    <a:lstStyle/>
                    <a:p>
                      <a:endParaRPr lang="en-US" sz="1200" dirty="0"/>
                    </a:p>
                  </a:txBody>
                  <a:tcPr/>
                </a:tc>
                <a:tc>
                  <a:txBody>
                    <a:bodyPr/>
                    <a:lstStyle/>
                    <a:p>
                      <a:endParaRPr lang="en-US" sz="1200" dirty="0"/>
                    </a:p>
                  </a:txBody>
                  <a:tcPr/>
                </a:tc>
                <a:tc>
                  <a:txBody>
                    <a:bodyPr/>
                    <a:lstStyle/>
                    <a:p>
                      <a:r>
                        <a:rPr lang="en-US" sz="1200" dirty="0" smtClean="0"/>
                        <a:t>Insulin</a:t>
                      </a:r>
                      <a:r>
                        <a:rPr lang="en-US" sz="1200" baseline="0" dirty="0" smtClean="0"/>
                        <a:t> is discovered</a:t>
                      </a:r>
                      <a:endParaRPr lang="en-US" sz="1200" dirty="0"/>
                    </a:p>
                  </a:txBody>
                  <a:tcPr/>
                </a:tc>
              </a:tr>
              <a:tr h="2123634">
                <a:tc>
                  <a:txBody>
                    <a:bodyPr/>
                    <a:lstStyle/>
                    <a:p>
                      <a:r>
                        <a:rPr lang="en-US" sz="1200" dirty="0" smtClean="0"/>
                        <a:t>1927</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Committee on the Costs of Medical Care forms to study the economic organization of medical care. Group is comprised of economists, physicians, public health specialists, and other major interest groups. Recommendations were completed by 1932. While some members would not support the recommendation for medical group practice, the majority did endorse the idea, along with voluntary health insurance.</a:t>
                      </a:r>
                    </a:p>
                    <a:p>
                      <a:endParaRPr lang="en-US" sz="1200" dirty="0" smtClean="0"/>
                    </a:p>
                    <a:p>
                      <a:endParaRPr lang="en-US" sz="1200" dirty="0"/>
                    </a:p>
                  </a:txBody>
                  <a:tcPr/>
                </a:tc>
                <a:tc>
                  <a:txBody>
                    <a:bodyPr/>
                    <a:lstStyle/>
                    <a:p>
                      <a:endParaRPr lang="en-US" sz="1200" dirty="0"/>
                    </a:p>
                  </a:txBody>
                  <a:tcPr/>
                </a:tc>
              </a:tr>
              <a:tr h="453290">
                <a:tc>
                  <a:txBody>
                    <a:bodyPr/>
                    <a:lstStyle/>
                    <a:p>
                      <a:endParaRPr lang="en-US" sz="1200" dirty="0"/>
                    </a:p>
                  </a:txBody>
                  <a:tcPr/>
                </a:tc>
                <a:tc>
                  <a:txBody>
                    <a:bodyPr/>
                    <a:lstStyle/>
                    <a:p>
                      <a:endParaRPr lang="en-US" sz="1200" dirty="0"/>
                    </a:p>
                  </a:txBody>
                  <a:tcPr/>
                </a:tc>
                <a:tc>
                  <a:txBody>
                    <a:bodyPr/>
                    <a:lstStyle/>
                    <a:p>
                      <a:r>
                        <a:rPr lang="en-US" sz="1200" dirty="0" smtClean="0"/>
                        <a:t>Penicillin</a:t>
                      </a:r>
                      <a:r>
                        <a:rPr lang="en-US" sz="1200" baseline="0" dirty="0" smtClean="0"/>
                        <a:t> is discovered</a:t>
                      </a:r>
                      <a:endParaRPr lang="en-US" sz="1200" dirty="0"/>
                    </a:p>
                  </a:txBody>
                  <a:tcPr/>
                </a:tc>
              </a:tr>
              <a:tr h="1005932">
                <a:tc>
                  <a:txBody>
                    <a:bodyPr/>
                    <a:lstStyle/>
                    <a:p>
                      <a:r>
                        <a:rPr lang="en-US" sz="1200" dirty="0" smtClean="0"/>
                        <a:t>1929</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Baylor Hospital introduces a pre-paid hospital insurance plan for a group of school teachers, which is considered the forerunner of future nonprofit Blue Cross plans.</a:t>
                      </a:r>
                    </a:p>
                    <a:p>
                      <a:endParaRPr lang="en-US" sz="1200" dirty="0"/>
                    </a:p>
                  </a:txBody>
                  <a:tcPr/>
                </a:tc>
                <a:tc>
                  <a:txBody>
                    <a:bodyPr/>
                    <a:lstStyle/>
                    <a:p>
                      <a:r>
                        <a:rPr lang="en-US" sz="1200" dirty="0" smtClean="0"/>
                        <a:t>Stock Market Crashes and the Great</a:t>
                      </a:r>
                      <a:r>
                        <a:rPr lang="en-US" sz="1200" baseline="0" dirty="0" smtClean="0"/>
                        <a:t> Depression begins and lasts 10 years until 1939</a:t>
                      </a:r>
                      <a:endParaRPr lang="en-US" sz="1200" dirty="0"/>
                    </a:p>
                  </a:txBody>
                  <a:tcPr/>
                </a:tc>
              </a:tr>
            </a:tbl>
          </a:graphicData>
        </a:graphic>
      </p:graphicFrame>
    </p:spTree>
    <p:extLst>
      <p:ext uri="{BB962C8B-B14F-4D97-AF65-F5344CB8AC3E}">
        <p14:creationId xmlns:p14="http://schemas.microsoft.com/office/powerpoint/2010/main" val="24237526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737645071"/>
              </p:ext>
            </p:extLst>
          </p:nvPr>
        </p:nvGraphicFramePr>
        <p:xfrm>
          <a:off x="0" y="1"/>
          <a:ext cx="9144000" cy="6172199"/>
        </p:xfrm>
        <a:graphic>
          <a:graphicData uri="http://schemas.openxmlformats.org/drawingml/2006/table">
            <a:tbl>
              <a:tblPr firstRow="1" bandRow="1">
                <a:tableStyleId>{5C22544A-7EE6-4342-B048-85BDC9FD1C3A}</a:tableStyleId>
              </a:tblPr>
              <a:tblGrid>
                <a:gridCol w="1439334"/>
                <a:gridCol w="4656666"/>
                <a:gridCol w="3048000"/>
              </a:tblGrid>
              <a:tr h="561109">
                <a:tc>
                  <a:txBody>
                    <a:bodyPr/>
                    <a:lstStyle/>
                    <a:p>
                      <a:r>
                        <a:rPr lang="en-US" sz="1200" dirty="0" smtClean="0">
                          <a:solidFill>
                            <a:schemeClr val="tx1"/>
                          </a:solidFill>
                        </a:rPr>
                        <a:t>Year</a:t>
                      </a:r>
                      <a:endParaRPr lang="en-US" sz="12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rPr>
                        <a:t>Healthcare Political/Policy Occurrences</a:t>
                      </a:r>
                    </a:p>
                    <a:p>
                      <a:endParaRPr lang="en-US" sz="1200" dirty="0">
                        <a:solidFill>
                          <a:schemeClr val="tx1"/>
                        </a:solidFill>
                      </a:endParaRPr>
                    </a:p>
                  </a:txBody>
                  <a:tcPr/>
                </a:tc>
                <a:tc>
                  <a:txBody>
                    <a:bodyPr/>
                    <a:lstStyle/>
                    <a:p>
                      <a:r>
                        <a:rPr lang="en-US" sz="1200" dirty="0" smtClean="0">
                          <a:solidFill>
                            <a:schemeClr val="tx1"/>
                          </a:solidFill>
                        </a:rPr>
                        <a:t>Historical Context</a:t>
                      </a:r>
                      <a:endParaRPr lang="en-US" sz="1200" dirty="0">
                        <a:solidFill>
                          <a:schemeClr val="tx1"/>
                        </a:solidFill>
                      </a:endParaRPr>
                    </a:p>
                  </a:txBody>
                  <a:tcPr/>
                </a:tc>
              </a:tr>
              <a:tr h="1009996">
                <a:tc>
                  <a:txBody>
                    <a:bodyPr/>
                    <a:lstStyle/>
                    <a:p>
                      <a:r>
                        <a:rPr lang="en-US" sz="1200" dirty="0" smtClean="0"/>
                        <a:t>1932</a:t>
                      </a:r>
                      <a:endParaRPr lang="en-US" sz="1200" dirty="0"/>
                    </a:p>
                  </a:txBody>
                  <a:tcPr/>
                </a:tc>
                <a:tc>
                  <a:txBody>
                    <a:bodyPr/>
                    <a:lstStyle/>
                    <a:p>
                      <a:endParaRPr lang="en-US" sz="1200" dirty="0"/>
                    </a:p>
                  </a:txBody>
                  <a:tcPr/>
                </a:tc>
                <a:tc>
                  <a:txBody>
                    <a:bodyPr/>
                    <a:lstStyle/>
                    <a:p>
                      <a:r>
                        <a:rPr lang="en-US" sz="1200" dirty="0" smtClean="0"/>
                        <a:t>Air Conditioning is invented. Amelia Earhart is the first woman to fly solo across the Atlantic.</a:t>
                      </a:r>
                      <a:r>
                        <a:rPr lang="en-US" sz="1200" baseline="0" dirty="0" smtClean="0"/>
                        <a:t> Scientists split the atom.</a:t>
                      </a:r>
                      <a:endParaRPr lang="en-US" sz="1200" dirty="0"/>
                    </a:p>
                  </a:txBody>
                  <a:tcPr/>
                </a:tc>
              </a:tr>
              <a:tr h="1458884">
                <a:tc>
                  <a:txBody>
                    <a:bodyPr/>
                    <a:lstStyle/>
                    <a:p>
                      <a:r>
                        <a:rPr lang="en-US" sz="1200" dirty="0" smtClean="0"/>
                        <a:t>1933</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FD Roosevelt launches The New Deal. Prohibition</a:t>
                      </a:r>
                      <a:r>
                        <a:rPr lang="en-US" sz="1200" baseline="0" dirty="0" smtClean="0"/>
                        <a:t> ends in the US. </a:t>
                      </a:r>
                      <a:r>
                        <a:rPr lang="en-US" sz="1200" i="1" kern="1200" dirty="0" smtClean="0">
                          <a:solidFill>
                            <a:schemeClr val="dk1"/>
                          </a:solidFill>
                          <a:effectLst/>
                          <a:latin typeface="+mn-lt"/>
                          <a:ea typeface="+mn-ea"/>
                          <a:cs typeface="+mn-cs"/>
                        </a:rPr>
                        <a:t>Hard economic times called for social policies to secure employment, retirement, and medical care. President Roosevelt appointed a committee to work on all these issues, but in the end did not risk the passage of the Social Security Act to advance national health reform.</a:t>
                      </a:r>
                      <a:endParaRPr lang="en-US" sz="1200" dirty="0" smtClean="0"/>
                    </a:p>
                  </a:txBody>
                  <a:tcPr/>
                </a:tc>
                <a:tc>
                  <a:txBody>
                    <a:bodyPr/>
                    <a:lstStyle/>
                    <a:p>
                      <a:r>
                        <a:rPr lang="en-US" sz="1200" dirty="0" smtClean="0"/>
                        <a:t>Worst years of the Great Depression are 1933-1934</a:t>
                      </a:r>
                      <a:endParaRPr lang="en-US" sz="1200" dirty="0"/>
                    </a:p>
                  </a:txBody>
                  <a:tcPr/>
                </a:tc>
              </a:tr>
              <a:tr h="1009996">
                <a:tc>
                  <a:txBody>
                    <a:bodyPr/>
                    <a:lstStyle/>
                    <a:p>
                      <a:r>
                        <a:rPr lang="en-US" sz="1200" dirty="0" smtClean="0"/>
                        <a:t>1934</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FDR creates Committee on Economic Security to address old-age and unemployment issues, as well as medical care and insurance.</a:t>
                      </a:r>
                    </a:p>
                    <a:p>
                      <a:endParaRPr lang="en-US" sz="1200" dirty="0"/>
                    </a:p>
                  </a:txBody>
                  <a:tcPr/>
                </a:tc>
                <a:tc>
                  <a:txBody>
                    <a:bodyPr/>
                    <a:lstStyle/>
                    <a:p>
                      <a:r>
                        <a:rPr lang="en-US" sz="1200" dirty="0" smtClean="0"/>
                        <a:t>The dust s</a:t>
                      </a:r>
                      <a:r>
                        <a:rPr lang="en-US" sz="1200" baseline="0" dirty="0" smtClean="0"/>
                        <a:t>torms hit mid-US and the center section of the country is declared the Great Dust Bowl. </a:t>
                      </a:r>
                      <a:endParaRPr lang="en-US" sz="1200" dirty="0"/>
                    </a:p>
                  </a:txBody>
                  <a:tcPr/>
                </a:tc>
              </a:tr>
              <a:tr h="2132214">
                <a:tc>
                  <a:txBody>
                    <a:bodyPr/>
                    <a:lstStyle/>
                    <a:p>
                      <a:r>
                        <a:rPr lang="en-US" sz="1200" dirty="0" smtClean="0"/>
                        <a:t>1935</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Social Security</a:t>
                      </a:r>
                      <a:r>
                        <a:rPr lang="en-US" sz="1200" baseline="0" dirty="0" smtClean="0"/>
                        <a:t> is enacted in the US. </a:t>
                      </a:r>
                      <a:r>
                        <a:rPr lang="en-US" sz="1200" kern="1200" dirty="0" smtClean="0">
                          <a:solidFill>
                            <a:schemeClr val="dk1"/>
                          </a:solidFill>
                          <a:effectLst/>
                          <a:latin typeface="+mn-lt"/>
                          <a:ea typeface="+mn-ea"/>
                          <a:cs typeface="+mn-cs"/>
                        </a:rPr>
                        <a:t>Social Security Act passed by Congress. The Act includes grants for Maternal and Child Health. These grants restored many of the programs established under the Sheppard-Towner Act and extended the role of the Children’s Bureau to include not only maternal and child health services, but other child welfare services as well. </a:t>
                      </a:r>
                      <a:br>
                        <a:rPr lang="en-US" sz="1200" kern="1200" dirty="0" smtClean="0">
                          <a:solidFill>
                            <a:schemeClr val="dk1"/>
                          </a:solidFill>
                          <a:effectLst/>
                          <a:latin typeface="+mn-lt"/>
                          <a:ea typeface="+mn-ea"/>
                          <a:cs typeface="+mn-cs"/>
                        </a:rPr>
                      </a:br>
                      <a:endParaRPr lang="en-US" sz="1200" kern="1200" dirty="0" smtClean="0">
                        <a:solidFill>
                          <a:schemeClr val="dk1"/>
                        </a:solidFill>
                        <a:effectLst/>
                        <a:latin typeface="+mn-lt"/>
                        <a:ea typeface="+mn-ea"/>
                        <a:cs typeface="+mn-cs"/>
                      </a:endParaRPr>
                    </a:p>
                    <a:p>
                      <a:endParaRPr lang="en-US" sz="1200" dirty="0"/>
                    </a:p>
                  </a:txBody>
                  <a:tcPr/>
                </a:tc>
                <a:tc>
                  <a:txBody>
                    <a:bodyPr/>
                    <a:lstStyle/>
                    <a:p>
                      <a:r>
                        <a:rPr lang="en-US" sz="1200" dirty="0" smtClean="0"/>
                        <a:t>Alcoholics Anonymous is founded</a:t>
                      </a:r>
                      <a:endParaRPr lang="en-US" sz="1200" dirty="0"/>
                    </a:p>
                  </a:txBody>
                  <a:tcPr/>
                </a:tc>
              </a:tr>
            </a:tbl>
          </a:graphicData>
        </a:graphic>
      </p:graphicFrame>
    </p:spTree>
    <p:extLst>
      <p:ext uri="{BB962C8B-B14F-4D97-AF65-F5344CB8AC3E}">
        <p14:creationId xmlns:p14="http://schemas.microsoft.com/office/powerpoint/2010/main" val="228335900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913216625"/>
              </p:ext>
            </p:extLst>
          </p:nvPr>
        </p:nvGraphicFramePr>
        <p:xfrm>
          <a:off x="0" y="1"/>
          <a:ext cx="9144000" cy="6172199"/>
        </p:xfrm>
        <a:graphic>
          <a:graphicData uri="http://schemas.openxmlformats.org/drawingml/2006/table">
            <a:tbl>
              <a:tblPr firstRow="1" bandRow="1">
                <a:tableStyleId>{5C22544A-7EE6-4342-B048-85BDC9FD1C3A}</a:tableStyleId>
              </a:tblPr>
              <a:tblGrid>
                <a:gridCol w="1608667"/>
                <a:gridCol w="4487333"/>
                <a:gridCol w="3048000"/>
              </a:tblGrid>
              <a:tr h="916663">
                <a:tc>
                  <a:txBody>
                    <a:bodyPr/>
                    <a:lstStyle/>
                    <a:p>
                      <a:r>
                        <a:rPr lang="en-US" sz="1200" dirty="0" smtClean="0">
                          <a:solidFill>
                            <a:schemeClr val="tx1"/>
                          </a:solidFill>
                        </a:rPr>
                        <a:t>Year</a:t>
                      </a:r>
                      <a:endParaRPr lang="en-US" sz="1200" dirty="0">
                        <a:solidFill>
                          <a:schemeClr val="tx1"/>
                        </a:solidFill>
                      </a:endParaRPr>
                    </a:p>
                  </a:txBody>
                  <a:tcPr/>
                </a:tc>
                <a:tc>
                  <a:txBody>
                    <a:bodyPr/>
                    <a:lstStyle/>
                    <a:p>
                      <a:r>
                        <a:rPr lang="en-US" sz="1200" dirty="0" smtClean="0">
                          <a:solidFill>
                            <a:schemeClr val="tx1"/>
                          </a:solidFill>
                        </a:rPr>
                        <a:t>Healthcare Political/Policy Occurrences</a:t>
                      </a:r>
                      <a:endParaRPr lang="en-US" sz="1200" dirty="0">
                        <a:solidFill>
                          <a:schemeClr val="tx1"/>
                        </a:solidFill>
                      </a:endParaRPr>
                    </a:p>
                  </a:txBody>
                  <a:tcPr/>
                </a:tc>
                <a:tc>
                  <a:txBody>
                    <a:bodyPr/>
                    <a:lstStyle/>
                    <a:p>
                      <a:r>
                        <a:rPr lang="en-US" sz="1200" dirty="0" smtClean="0">
                          <a:solidFill>
                            <a:schemeClr val="tx1"/>
                          </a:solidFill>
                        </a:rPr>
                        <a:t>Historical Context</a:t>
                      </a:r>
                      <a:endParaRPr lang="en-US" sz="1200" dirty="0">
                        <a:solidFill>
                          <a:schemeClr val="tx1"/>
                        </a:solidFill>
                      </a:endParaRPr>
                    </a:p>
                  </a:txBody>
                  <a:tcPr/>
                </a:tc>
              </a:tr>
              <a:tr h="1833327">
                <a:tc>
                  <a:txBody>
                    <a:bodyPr/>
                    <a:lstStyle/>
                    <a:p>
                      <a:r>
                        <a:rPr lang="en-US" sz="1200" dirty="0" smtClean="0"/>
                        <a:t>1935</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FDR forms Interdepartmental Committee to Coordinate Health and Welfare Activities. National Health Survey conducted under the auspices of the U.S. Public Health Service to assess the nation's health and the underlying social and economic factors affecting health – the forerunner to the National Health Interview Survey of today.</a:t>
                      </a:r>
                    </a:p>
                  </a:txBody>
                  <a:tcPr/>
                </a:tc>
                <a:tc>
                  <a:txBody>
                    <a:bodyPr/>
                    <a:lstStyle/>
                    <a:p>
                      <a:endParaRPr lang="en-US" sz="1200" dirty="0"/>
                    </a:p>
                  </a:txBody>
                  <a:tcPr/>
                </a:tc>
              </a:tr>
              <a:tr h="1099996">
                <a:tc>
                  <a:txBody>
                    <a:bodyPr/>
                    <a:lstStyle/>
                    <a:p>
                      <a:r>
                        <a:rPr lang="en-US" sz="1200" dirty="0" smtClean="0"/>
                        <a:t>1937</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Technical Committee on Medical Care established under Interdepartmental Committee to Coordinate Health and Welfare Activities; publishes its report, </a:t>
                      </a:r>
                      <a:r>
                        <a:rPr lang="en-US" sz="1200" i="1" kern="1200" dirty="0" smtClean="0">
                          <a:solidFill>
                            <a:schemeClr val="dk1"/>
                          </a:solidFill>
                          <a:effectLst/>
                          <a:latin typeface="+mn-lt"/>
                          <a:ea typeface="+mn-ea"/>
                          <a:cs typeface="+mn-cs"/>
                        </a:rPr>
                        <a:t>A National Health Program</a:t>
                      </a:r>
                      <a:r>
                        <a:rPr lang="en-US" sz="1200" kern="1200" dirty="0" smtClean="0">
                          <a:solidFill>
                            <a:schemeClr val="dk1"/>
                          </a:solidFill>
                          <a:effectLst/>
                          <a:latin typeface="+mn-lt"/>
                          <a:ea typeface="+mn-ea"/>
                          <a:cs typeface="+mn-cs"/>
                        </a:rPr>
                        <a:t> in 1938.</a:t>
                      </a:r>
                    </a:p>
                  </a:txBody>
                  <a:tcPr/>
                </a:tc>
                <a:tc>
                  <a:txBody>
                    <a:bodyPr/>
                    <a:lstStyle/>
                    <a:p>
                      <a:r>
                        <a:rPr lang="en-US" sz="1200" dirty="0" smtClean="0"/>
                        <a:t>Amelia Earhart vanishes. Japan invades</a:t>
                      </a:r>
                      <a:r>
                        <a:rPr lang="en-US" sz="1200" baseline="0" dirty="0" smtClean="0"/>
                        <a:t> China</a:t>
                      </a:r>
                      <a:endParaRPr lang="en-US" sz="1200" dirty="0"/>
                    </a:p>
                  </a:txBody>
                  <a:tcPr/>
                </a:tc>
              </a:tr>
              <a:tr h="2322213">
                <a:tc>
                  <a:txBody>
                    <a:bodyPr/>
                    <a:lstStyle/>
                    <a:p>
                      <a:r>
                        <a:rPr lang="en-US" sz="1200" dirty="0" smtClean="0"/>
                        <a:t>1939</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dk1"/>
                          </a:solidFill>
                          <a:effectLst/>
                          <a:latin typeface="+mn-lt"/>
                          <a:ea typeface="+mn-ea"/>
                          <a:cs typeface="+mn-cs"/>
                        </a:rPr>
                        <a:t>Sen. Wagner introduces National Health Bill incorporating recommendations from the National Health Conference. Proposal dies in committee.</a:t>
                      </a:r>
                      <a:r>
                        <a:rPr lang="en-US" sz="1200" kern="1200" dirty="0" smtClean="0">
                          <a:solidFill>
                            <a:schemeClr val="dk1"/>
                          </a:solidFill>
                          <a:effectLst/>
                          <a:latin typeface="+mn-lt"/>
                          <a:ea typeface="+mn-ea"/>
                          <a:cs typeface="+mn-cs"/>
                        </a:rPr>
                        <a:t> Department of Health and Human Services born as the Federal Security Agency bringing together federal agencies concerned with health, welfare, and social insurance.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dk1"/>
                        </a:solidFill>
                        <a:effectLst/>
                        <a:latin typeface="+mn-lt"/>
                        <a:ea typeface="+mn-ea"/>
                        <a:cs typeface="+mn-cs"/>
                      </a:endParaRP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First commercial flight over the Atlantic. The helicopter is invented. World War II</a:t>
                      </a:r>
                      <a:r>
                        <a:rPr lang="en-US" sz="1200" baseline="0" dirty="0" smtClean="0"/>
                        <a:t> begins. </a:t>
                      </a:r>
                      <a:r>
                        <a:rPr lang="en-US" sz="1200" kern="1200" dirty="0" smtClean="0">
                          <a:solidFill>
                            <a:schemeClr val="dk1"/>
                          </a:solidFill>
                          <a:effectLst/>
                          <a:latin typeface="+mn-lt"/>
                          <a:ea typeface="+mn-ea"/>
                          <a:cs typeface="+mn-cs"/>
                        </a:rPr>
                        <a:t>Physicians start to organize the first Blue Shield plans to cover the costs of physician care. </a:t>
                      </a:r>
                    </a:p>
                    <a:p>
                      <a:endParaRPr lang="en-US" sz="1200" dirty="0"/>
                    </a:p>
                  </a:txBody>
                  <a:tcPr/>
                </a:tc>
              </a:tr>
            </a:tbl>
          </a:graphicData>
        </a:graphic>
      </p:graphicFrame>
    </p:spTree>
    <p:extLst>
      <p:ext uri="{BB962C8B-B14F-4D97-AF65-F5344CB8AC3E}">
        <p14:creationId xmlns:p14="http://schemas.microsoft.com/office/powerpoint/2010/main" val="45383926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569559944"/>
              </p:ext>
            </p:extLst>
          </p:nvPr>
        </p:nvGraphicFramePr>
        <p:xfrm>
          <a:off x="0" y="-1"/>
          <a:ext cx="9144000" cy="6172202"/>
        </p:xfrm>
        <a:graphic>
          <a:graphicData uri="http://schemas.openxmlformats.org/drawingml/2006/table">
            <a:tbl>
              <a:tblPr firstRow="1" bandRow="1">
                <a:tableStyleId>{5C22544A-7EE6-4342-B048-85BDC9FD1C3A}</a:tableStyleId>
              </a:tblPr>
              <a:tblGrid>
                <a:gridCol w="1294726"/>
                <a:gridCol w="4801274"/>
                <a:gridCol w="3048000"/>
              </a:tblGrid>
              <a:tr h="307648">
                <a:tc>
                  <a:txBody>
                    <a:bodyPr/>
                    <a:lstStyle/>
                    <a:p>
                      <a:r>
                        <a:rPr lang="en-US" sz="1200" dirty="0" smtClean="0">
                          <a:solidFill>
                            <a:schemeClr val="tx1"/>
                          </a:solidFill>
                        </a:rPr>
                        <a:t>Year</a:t>
                      </a:r>
                      <a:endParaRPr lang="en-US" sz="1200" dirty="0">
                        <a:solidFill>
                          <a:schemeClr val="tx1"/>
                        </a:solidFill>
                      </a:endParaRPr>
                    </a:p>
                  </a:txBody>
                  <a:tcPr/>
                </a:tc>
                <a:tc>
                  <a:txBody>
                    <a:bodyPr/>
                    <a:lstStyle/>
                    <a:p>
                      <a:r>
                        <a:rPr lang="en-US" sz="1200" dirty="0" smtClean="0">
                          <a:solidFill>
                            <a:schemeClr val="tx1"/>
                          </a:solidFill>
                        </a:rPr>
                        <a:t>Healthcare/Political</a:t>
                      </a:r>
                      <a:r>
                        <a:rPr lang="en-US" sz="1200" baseline="0" dirty="0" smtClean="0">
                          <a:solidFill>
                            <a:schemeClr val="tx1"/>
                          </a:solidFill>
                        </a:rPr>
                        <a:t> Policy Occurrences</a:t>
                      </a:r>
                      <a:endParaRPr lang="en-US" sz="1200" dirty="0">
                        <a:solidFill>
                          <a:schemeClr val="tx1"/>
                        </a:solidFill>
                      </a:endParaRPr>
                    </a:p>
                  </a:txBody>
                  <a:tcPr/>
                </a:tc>
                <a:tc>
                  <a:txBody>
                    <a:bodyPr/>
                    <a:lstStyle/>
                    <a:p>
                      <a:r>
                        <a:rPr lang="en-US" sz="1200" dirty="0" smtClean="0">
                          <a:solidFill>
                            <a:schemeClr val="tx1"/>
                          </a:solidFill>
                        </a:rPr>
                        <a:t>Historical</a:t>
                      </a:r>
                      <a:r>
                        <a:rPr lang="en-US" sz="1200" baseline="0" dirty="0" smtClean="0">
                          <a:solidFill>
                            <a:schemeClr val="tx1"/>
                          </a:solidFill>
                        </a:rPr>
                        <a:t> Context</a:t>
                      </a:r>
                      <a:endParaRPr lang="en-US" sz="1200" dirty="0">
                        <a:solidFill>
                          <a:schemeClr val="tx1"/>
                        </a:solidFill>
                      </a:endParaRPr>
                    </a:p>
                  </a:txBody>
                  <a:tcPr/>
                </a:tc>
              </a:tr>
              <a:tr h="407677">
                <a:tc>
                  <a:txBody>
                    <a:bodyPr/>
                    <a:lstStyle/>
                    <a:p>
                      <a:r>
                        <a:rPr lang="en-US" sz="1200" dirty="0" smtClean="0"/>
                        <a:t>1941</a:t>
                      </a:r>
                      <a:endParaRPr lang="en-US" sz="1200" dirty="0"/>
                    </a:p>
                  </a:txBody>
                  <a:tcPr/>
                </a:tc>
                <a:tc>
                  <a:txBody>
                    <a:bodyPr/>
                    <a:lstStyle/>
                    <a:p>
                      <a:endParaRPr lang="en-US" sz="1200" dirty="0"/>
                    </a:p>
                  </a:txBody>
                  <a:tcPr/>
                </a:tc>
                <a:tc>
                  <a:txBody>
                    <a:bodyPr/>
                    <a:lstStyle/>
                    <a:p>
                      <a:r>
                        <a:rPr lang="en-US" sz="1200" dirty="0" smtClean="0"/>
                        <a:t>Japanese attack Pearl</a:t>
                      </a:r>
                      <a:r>
                        <a:rPr lang="en-US" sz="1200" baseline="0" dirty="0" smtClean="0"/>
                        <a:t> Harbor</a:t>
                      </a:r>
                      <a:endParaRPr lang="en-US" sz="1200" dirty="0"/>
                    </a:p>
                  </a:txBody>
                  <a:tcPr/>
                </a:tc>
              </a:tr>
              <a:tr h="1948436">
                <a:tc>
                  <a:txBody>
                    <a:bodyPr/>
                    <a:lstStyle/>
                    <a:p>
                      <a:r>
                        <a:rPr lang="en-US" sz="1200" dirty="0" smtClean="0"/>
                        <a:t>1943</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War Labor Board rules wage freeze does not apply to fringe benefits, including health insurance benefits.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dk1"/>
                          </a:solidFill>
                          <a:effectLst/>
                          <a:latin typeface="+mn-lt"/>
                          <a:ea typeface="+mn-ea"/>
                          <a:cs typeface="+mn-cs"/>
                        </a:rPr>
                        <a:t>Senators Wagner and Murray, along with Representative Dingell introduce legislation as part of broader vision to operate health insurance as part of social security. Wagner-Murray-Dingell bill includes provisions for universal comprehensive health insurance along with other changes to social security meant to move toward system of "cradle to grave" social insurance.</a:t>
                      </a:r>
                    </a:p>
                  </a:txBody>
                  <a:tcPr/>
                </a:tc>
                <a:tc>
                  <a:txBody>
                    <a:bodyPr/>
                    <a:lstStyle/>
                    <a:p>
                      <a:endParaRPr lang="en-US" sz="1200" dirty="0"/>
                    </a:p>
                  </a:txBody>
                  <a:tcPr/>
                </a:tc>
              </a:tr>
              <a:tr h="1196408">
                <a:tc>
                  <a:txBody>
                    <a:bodyPr/>
                    <a:lstStyle/>
                    <a:p>
                      <a:r>
                        <a:rPr lang="en-US" sz="1200" dirty="0" smtClean="0"/>
                        <a:t>1944</a:t>
                      </a:r>
                      <a:endParaRPr lang="en-US" sz="1200" dirty="0"/>
                    </a:p>
                  </a:txBody>
                  <a:tcPr/>
                </a:tc>
                <a:tc>
                  <a:txBody>
                    <a:bodyPr/>
                    <a:lstStyle/>
                    <a:p>
                      <a:r>
                        <a:rPr lang="en-US" sz="1200" kern="1200" dirty="0" smtClean="0">
                          <a:solidFill>
                            <a:schemeClr val="dk1"/>
                          </a:solidFill>
                          <a:effectLst/>
                          <a:latin typeface="+mn-lt"/>
                          <a:ea typeface="+mn-ea"/>
                          <a:cs typeface="+mn-cs"/>
                        </a:rPr>
                        <a:t>FDR outlines 'economic bill of rights' including right to adequate medical care and the opportunity to achieve and enjoy good health in his State of the Union address. </a:t>
                      </a:r>
                      <a:r>
                        <a:rPr lang="en-US" sz="1200" b="1" u="none" kern="1200" dirty="0" smtClean="0">
                          <a:solidFill>
                            <a:schemeClr val="dk1"/>
                          </a:solidFill>
                          <a:effectLst/>
                          <a:latin typeface="+mn-lt"/>
                          <a:ea typeface="+mn-ea"/>
                          <a:cs typeface="+mn-cs"/>
                        </a:rPr>
                        <a:t>Social Security Board calls for compulsory national health insurance as part of the Social Security system.</a:t>
                      </a:r>
                      <a:endParaRPr lang="en-US" sz="1200" dirty="0"/>
                    </a:p>
                  </a:txBody>
                  <a:tcPr/>
                </a:tc>
                <a:tc>
                  <a:txBody>
                    <a:bodyPr/>
                    <a:lstStyle/>
                    <a:p>
                      <a:r>
                        <a:rPr lang="en-US" sz="1200" dirty="0" smtClean="0"/>
                        <a:t>June 1944 D-Day invasion</a:t>
                      </a:r>
                      <a:r>
                        <a:rPr lang="en-US" sz="1200" baseline="0" dirty="0" smtClean="0"/>
                        <a:t> begins</a:t>
                      </a:r>
                      <a:endParaRPr lang="en-US" sz="1200" dirty="0"/>
                    </a:p>
                  </a:txBody>
                  <a:tcPr/>
                </a:tc>
              </a:tr>
              <a:tr h="2312033">
                <a:tc>
                  <a:txBody>
                    <a:bodyPr/>
                    <a:lstStyle/>
                    <a:p>
                      <a:r>
                        <a:rPr lang="en-US" sz="1200" dirty="0" smtClean="0"/>
                        <a:t>1945</a:t>
                      </a:r>
                      <a:endParaRPr lang="en-US" sz="1200" dirty="0"/>
                    </a:p>
                  </a:txBody>
                  <a:tcPr/>
                </a:tc>
                <a:tc>
                  <a:txBody>
                    <a:bodyPr/>
                    <a:lstStyle/>
                    <a:p>
                      <a:r>
                        <a:rPr lang="en-US" sz="1200" i="0" kern="1200" dirty="0" smtClean="0">
                          <a:solidFill>
                            <a:schemeClr val="dk1"/>
                          </a:solidFill>
                          <a:effectLst/>
                          <a:latin typeface="+mn-lt"/>
                          <a:ea typeface="+mn-ea"/>
                          <a:cs typeface="+mn-cs"/>
                        </a:rPr>
                        <a:t>President Truman picked up the mantle for a national health program just months after the end of World War II. His election in 1948 appeared to be a mandate for national health insurance, but the opposition, using fear of socialism, coupled with the power of southern Democrats who believed a federal role in health care might require desegregation, effectively blocked all proposals.</a:t>
                      </a:r>
                      <a:endParaRPr lang="en-US" sz="1200" i="0" dirty="0"/>
                    </a:p>
                  </a:txBody>
                  <a:tcPr/>
                </a:tc>
                <a:tc>
                  <a:txBody>
                    <a:bodyPr/>
                    <a:lstStyle/>
                    <a:p>
                      <a:r>
                        <a:rPr lang="en-US" sz="1200" dirty="0" smtClean="0"/>
                        <a:t>FDR dies.</a:t>
                      </a:r>
                      <a:r>
                        <a:rPr lang="en-US" sz="1200" baseline="0" dirty="0" smtClean="0"/>
                        <a:t> First computer is built. Microwave oven is invented. US drops Nuclear bombs on Hiroshima and Nagasaki Japan.</a:t>
                      </a:r>
                      <a:endParaRPr lang="en-US" sz="1200" dirty="0"/>
                    </a:p>
                  </a:txBody>
                  <a:tcPr/>
                </a:tc>
              </a:tr>
            </a:tbl>
          </a:graphicData>
        </a:graphic>
      </p:graphicFrame>
    </p:spTree>
    <p:extLst>
      <p:ext uri="{BB962C8B-B14F-4D97-AF65-F5344CB8AC3E}">
        <p14:creationId xmlns:p14="http://schemas.microsoft.com/office/powerpoint/2010/main" val="166997301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139129387"/>
              </p:ext>
            </p:extLst>
          </p:nvPr>
        </p:nvGraphicFramePr>
        <p:xfrm>
          <a:off x="533400" y="1524000"/>
          <a:ext cx="8229600" cy="3479800"/>
        </p:xfrm>
        <a:graphic>
          <a:graphicData uri="http://schemas.openxmlformats.org/drawingml/2006/table">
            <a:tbl>
              <a:tblPr firstRow="1" bandRow="1">
                <a:tableStyleId>{5C22544A-7EE6-4342-B048-85BDC9FD1C3A}</a:tableStyleId>
              </a:tblPr>
              <a:tblGrid>
                <a:gridCol w="1295400"/>
                <a:gridCol w="4191000"/>
                <a:gridCol w="2743200"/>
              </a:tblGrid>
              <a:tr h="370840">
                <a:tc>
                  <a:txBody>
                    <a:bodyPr/>
                    <a:lstStyle/>
                    <a:p>
                      <a:r>
                        <a:rPr lang="en-US" sz="1400" dirty="0" smtClean="0">
                          <a:solidFill>
                            <a:schemeClr val="tx1"/>
                          </a:solidFill>
                        </a:rPr>
                        <a:t>Year</a:t>
                      </a:r>
                      <a:endParaRPr lang="en-US" sz="1400" dirty="0">
                        <a:solidFill>
                          <a:schemeClr val="tx1"/>
                        </a:solidFill>
                      </a:endParaRPr>
                    </a:p>
                  </a:txBody>
                  <a:tcPr/>
                </a:tc>
                <a:tc>
                  <a:txBody>
                    <a:bodyPr/>
                    <a:lstStyle/>
                    <a:p>
                      <a:r>
                        <a:rPr lang="en-US" sz="1400" dirty="0" smtClean="0">
                          <a:solidFill>
                            <a:schemeClr val="tx1"/>
                          </a:solidFill>
                        </a:rPr>
                        <a:t>Healthcare Political/Policy</a:t>
                      </a:r>
                      <a:r>
                        <a:rPr lang="en-US" sz="1400" baseline="0" dirty="0" smtClean="0">
                          <a:solidFill>
                            <a:schemeClr val="tx1"/>
                          </a:solidFill>
                        </a:rPr>
                        <a:t> Occurrences</a:t>
                      </a:r>
                      <a:endParaRPr lang="en-US" sz="1400" dirty="0">
                        <a:solidFill>
                          <a:schemeClr val="tx1"/>
                        </a:solidFill>
                      </a:endParaRPr>
                    </a:p>
                  </a:txBody>
                  <a:tcPr/>
                </a:tc>
                <a:tc>
                  <a:txBody>
                    <a:bodyPr/>
                    <a:lstStyle/>
                    <a:p>
                      <a:r>
                        <a:rPr lang="en-US" sz="1400" dirty="0" smtClean="0">
                          <a:solidFill>
                            <a:schemeClr val="tx1"/>
                          </a:solidFill>
                        </a:rPr>
                        <a:t>Historical</a:t>
                      </a:r>
                      <a:r>
                        <a:rPr lang="en-US" sz="1400" baseline="0" dirty="0" smtClean="0">
                          <a:solidFill>
                            <a:schemeClr val="tx1"/>
                          </a:solidFill>
                        </a:rPr>
                        <a:t> Context</a:t>
                      </a:r>
                      <a:endParaRPr lang="en-US" sz="1400" dirty="0">
                        <a:solidFill>
                          <a:schemeClr val="tx1"/>
                        </a:solidFill>
                      </a:endParaRPr>
                    </a:p>
                  </a:txBody>
                  <a:tcPr/>
                </a:tc>
              </a:tr>
              <a:tr h="370840">
                <a:tc>
                  <a:txBody>
                    <a:bodyPr/>
                    <a:lstStyle/>
                    <a:p>
                      <a:r>
                        <a:rPr lang="en-US" sz="1200" dirty="0" smtClean="0"/>
                        <a:t>1946</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Hill-Burton Act (Hospital Survey and Construction Act) to fund the construction of hospitals passes. It also prohibits discrimination on the basis of race, religion, or national origin in the provision of hospital services, but allowed for "separate but equal" facilities. The statute also required hospitals to provide a "reasonable</a:t>
                      </a:r>
                      <a:r>
                        <a:rPr lang="en-US" sz="1200" kern="1200" baseline="0" dirty="0" smtClean="0">
                          <a:solidFill>
                            <a:schemeClr val="dk1"/>
                          </a:solidFill>
                          <a:effectLst/>
                          <a:latin typeface="+mn-lt"/>
                          <a:ea typeface="+mn-ea"/>
                          <a:cs typeface="+mn-cs"/>
                        </a:rPr>
                        <a:t> </a:t>
                      </a:r>
                      <a:r>
                        <a:rPr lang="en-US" sz="1200" kern="1200" dirty="0" smtClean="0">
                          <a:solidFill>
                            <a:schemeClr val="dk1"/>
                          </a:solidFill>
                          <a:effectLst/>
                          <a:latin typeface="+mn-lt"/>
                          <a:ea typeface="+mn-ea"/>
                          <a:cs typeface="+mn-cs"/>
                        </a:rPr>
                        <a:t>volume" of charitable care</a:t>
                      </a:r>
                      <a:r>
                        <a:rPr lang="en-US" sz="1800" kern="1200" dirty="0" smtClean="0">
                          <a:solidFill>
                            <a:schemeClr val="dk1"/>
                          </a:solidFill>
                          <a:effectLst/>
                          <a:latin typeface="+mn-lt"/>
                          <a:ea typeface="+mn-ea"/>
                          <a:cs typeface="+mn-cs"/>
                        </a:rPr>
                        <a:t>.</a:t>
                      </a:r>
                    </a:p>
                  </a:txBody>
                  <a:tcPr/>
                </a:tc>
                <a:tc>
                  <a:txBody>
                    <a:bodyPr/>
                    <a:lstStyle/>
                    <a:p>
                      <a:endParaRPr lang="en-US" dirty="0"/>
                    </a:p>
                  </a:txBody>
                  <a:tcPr/>
                </a:tc>
              </a:tr>
              <a:tr h="370840">
                <a:tc>
                  <a:txBody>
                    <a:bodyPr/>
                    <a:lstStyle/>
                    <a:p>
                      <a:r>
                        <a:rPr lang="en-US" sz="1200" dirty="0" smtClean="0"/>
                        <a:t>1947</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Truman, in another special message to Congress calls for a National Health Program. Wagner-Murray-Dingell bill and Taft bill both reintroduced.</a:t>
                      </a:r>
                    </a:p>
                  </a:txBody>
                  <a:tcPr/>
                </a:tc>
                <a:tc>
                  <a:txBody>
                    <a:bodyPr/>
                    <a:lstStyle/>
                    <a:p>
                      <a:endParaRPr lang="en-US" dirty="0"/>
                    </a:p>
                  </a:txBody>
                  <a:tcPr/>
                </a:tc>
              </a:tr>
              <a:tr h="370840">
                <a:tc>
                  <a:txBody>
                    <a:bodyPr/>
                    <a:lstStyle/>
                    <a:p>
                      <a:r>
                        <a:rPr lang="en-US" sz="1200" dirty="0" smtClean="0"/>
                        <a:t>1948</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National Health Assembly convened in Washington, D.C., by the Federal Security Agency. Final report endorses voluntary health insurance, but reiterated need for universal coverage. AMA launches a national campaign against national health insurance proposals.</a:t>
                      </a:r>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68123009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954146"/>
              </p:ext>
            </p:extLst>
          </p:nvPr>
        </p:nvGraphicFramePr>
        <p:xfrm>
          <a:off x="0" y="1"/>
          <a:ext cx="9143999" cy="6172198"/>
        </p:xfrm>
        <a:graphic>
          <a:graphicData uri="http://schemas.openxmlformats.org/drawingml/2006/table">
            <a:tbl>
              <a:tblPr firstRow="1" bandRow="1">
                <a:tableStyleId>{5C22544A-7EE6-4342-B048-85BDC9FD1C3A}</a:tableStyleId>
              </a:tblPr>
              <a:tblGrid>
                <a:gridCol w="1192695"/>
                <a:gridCol w="5108212"/>
                <a:gridCol w="2843092"/>
              </a:tblGrid>
              <a:tr h="401177">
                <a:tc>
                  <a:txBody>
                    <a:bodyPr/>
                    <a:lstStyle/>
                    <a:p>
                      <a:r>
                        <a:rPr lang="en-US" sz="1200" dirty="0" smtClean="0">
                          <a:solidFill>
                            <a:schemeClr val="tx1"/>
                          </a:solidFill>
                        </a:rPr>
                        <a:t>Year</a:t>
                      </a:r>
                      <a:endParaRPr lang="en-US" sz="1200" dirty="0">
                        <a:solidFill>
                          <a:schemeClr val="tx1"/>
                        </a:solidFill>
                      </a:endParaRPr>
                    </a:p>
                  </a:txBody>
                  <a:tcPr/>
                </a:tc>
                <a:tc>
                  <a:txBody>
                    <a:bodyPr/>
                    <a:lstStyle/>
                    <a:p>
                      <a:r>
                        <a:rPr lang="en-US" sz="1200" dirty="0" smtClean="0">
                          <a:solidFill>
                            <a:schemeClr val="tx1"/>
                          </a:solidFill>
                        </a:rPr>
                        <a:t>Healthcare Policy/Political Occurrences</a:t>
                      </a:r>
                      <a:endParaRPr lang="en-US" sz="1200" dirty="0">
                        <a:solidFill>
                          <a:schemeClr val="tx1"/>
                        </a:solidFill>
                      </a:endParaRPr>
                    </a:p>
                  </a:txBody>
                  <a:tcPr/>
                </a:tc>
                <a:tc>
                  <a:txBody>
                    <a:bodyPr/>
                    <a:lstStyle/>
                    <a:p>
                      <a:r>
                        <a:rPr lang="en-US" sz="1200" dirty="0" smtClean="0">
                          <a:solidFill>
                            <a:schemeClr val="tx1"/>
                          </a:solidFill>
                        </a:rPr>
                        <a:t>Historical</a:t>
                      </a:r>
                      <a:r>
                        <a:rPr lang="en-US" sz="1200" baseline="0" dirty="0" smtClean="0">
                          <a:solidFill>
                            <a:schemeClr val="tx1"/>
                          </a:solidFill>
                        </a:rPr>
                        <a:t> Context</a:t>
                      </a:r>
                      <a:endParaRPr lang="en-US" sz="1200" dirty="0">
                        <a:solidFill>
                          <a:schemeClr val="tx1"/>
                        </a:solidFill>
                      </a:endParaRPr>
                    </a:p>
                  </a:txBody>
                  <a:tcPr/>
                </a:tc>
              </a:tr>
              <a:tr h="724112">
                <a:tc>
                  <a:txBody>
                    <a:bodyPr/>
                    <a:lstStyle/>
                    <a:p>
                      <a:r>
                        <a:rPr lang="en-US" sz="1200" dirty="0" smtClean="0"/>
                        <a:t>1951</a:t>
                      </a:r>
                      <a:endParaRPr lang="en-US" sz="1200" dirty="0"/>
                    </a:p>
                  </a:txBody>
                  <a:tcPr/>
                </a:tc>
                <a:tc>
                  <a:txBody>
                    <a:bodyPr/>
                    <a:lstStyle/>
                    <a:p>
                      <a:endParaRPr lang="en-US" sz="1200" dirty="0"/>
                    </a:p>
                  </a:txBody>
                  <a:tcPr/>
                </a:tc>
                <a:tc>
                  <a:txBody>
                    <a:bodyPr/>
                    <a:lstStyle/>
                    <a:p>
                      <a:r>
                        <a:rPr lang="en-US" sz="1200" dirty="0" smtClean="0"/>
                        <a:t>Truman signs</a:t>
                      </a:r>
                      <a:r>
                        <a:rPr lang="en-US" sz="1200" baseline="0" dirty="0" smtClean="0"/>
                        <a:t> treaty officially ending WWII.  Korean War initiated in 1950 and ended in 1953</a:t>
                      </a:r>
                      <a:endParaRPr lang="en-US" sz="1200" dirty="0"/>
                    </a:p>
                  </a:txBody>
                  <a:tcPr/>
                </a:tc>
              </a:tr>
              <a:tr h="517223">
                <a:tc>
                  <a:txBody>
                    <a:bodyPr/>
                    <a:lstStyle/>
                    <a:p>
                      <a:r>
                        <a:rPr lang="en-US" sz="1200" dirty="0" smtClean="0"/>
                        <a:t>1952</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dk1"/>
                          </a:solidFill>
                          <a:effectLst/>
                          <a:latin typeface="+mn-lt"/>
                          <a:ea typeface="+mn-ea"/>
                          <a:cs typeface="+mn-cs"/>
                        </a:rPr>
                        <a:t>Federal Security Agency proposes enactment of health insurance for Social Security beneficiaries.</a:t>
                      </a:r>
                    </a:p>
                  </a:txBody>
                  <a:tcPr/>
                </a:tc>
                <a:tc>
                  <a:txBody>
                    <a:bodyPr/>
                    <a:lstStyle/>
                    <a:p>
                      <a:r>
                        <a:rPr lang="en-US" sz="1200" dirty="0" smtClean="0"/>
                        <a:t>Polio vaccine created</a:t>
                      </a:r>
                      <a:endParaRPr lang="en-US" sz="1200" dirty="0"/>
                    </a:p>
                  </a:txBody>
                  <a:tcPr/>
                </a:tc>
              </a:tr>
              <a:tr h="401177">
                <a:tc>
                  <a:txBody>
                    <a:bodyPr/>
                    <a:lstStyle/>
                    <a:p>
                      <a:r>
                        <a:rPr lang="en-US" sz="1200" dirty="0" smtClean="0"/>
                        <a:t>1953</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dk1"/>
                        </a:solidFill>
                        <a:effectLst/>
                        <a:latin typeface="+mn-lt"/>
                        <a:ea typeface="+mn-ea"/>
                        <a:cs typeface="+mn-cs"/>
                      </a:endParaRPr>
                    </a:p>
                  </a:txBody>
                  <a:tcPr/>
                </a:tc>
                <a:tc>
                  <a:txBody>
                    <a:bodyPr/>
                    <a:lstStyle/>
                    <a:p>
                      <a:r>
                        <a:rPr lang="en-US" sz="1200" dirty="0" smtClean="0"/>
                        <a:t>DNA discovered</a:t>
                      </a:r>
                      <a:endParaRPr lang="en-US" sz="1200" dirty="0"/>
                    </a:p>
                  </a:txBody>
                  <a:tcPr/>
                </a:tc>
              </a:tr>
              <a:tr h="973447">
                <a:tc>
                  <a:txBody>
                    <a:bodyPr/>
                    <a:lstStyle/>
                    <a:p>
                      <a:r>
                        <a:rPr lang="en-US" sz="1200" dirty="0" smtClean="0"/>
                        <a:t>1954</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President Eisenhower proposes a federal reinsurance fund to enable private insurers to broaden the groups of people they would cover. Revenue Act of 1954 excludes employers' contributions to employee's health plans from taxable income.</a:t>
                      </a:r>
                    </a:p>
                  </a:txBody>
                  <a:tcPr/>
                </a:tc>
                <a:tc>
                  <a:txBody>
                    <a:bodyPr/>
                    <a:lstStyle/>
                    <a:p>
                      <a:r>
                        <a:rPr lang="en-US" sz="1200" dirty="0" smtClean="0"/>
                        <a:t>Research published which states</a:t>
                      </a:r>
                      <a:r>
                        <a:rPr lang="en-US" sz="1200" baseline="0" dirty="0" smtClean="0"/>
                        <a:t> cigarettes cause cancer</a:t>
                      </a:r>
                      <a:endParaRPr lang="en-US" sz="1200" dirty="0"/>
                    </a:p>
                  </a:txBody>
                  <a:tcPr/>
                </a:tc>
              </a:tr>
              <a:tr h="1137891">
                <a:tc>
                  <a:txBody>
                    <a:bodyPr/>
                    <a:lstStyle/>
                    <a:p>
                      <a:r>
                        <a:rPr lang="en-US" sz="1200" dirty="0" smtClean="0"/>
                        <a:t>1956</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dk1"/>
                          </a:solidFill>
                          <a:effectLst/>
                          <a:latin typeface="+mn-lt"/>
                          <a:ea typeface="+mn-ea"/>
                          <a:cs typeface="+mn-cs"/>
                        </a:rPr>
                        <a:t>Military "Medicare" program enacted, providing government health insurance for dependents of those in the Armed Forces. Legislation introduced in the House (the Forand bill) to provide health insurance for social security beneficiaries; reintroduced again in 1959.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AFL-CIO decides to support government health insurance, while the AMA reiterates opposition to national health insurance.</a:t>
                      </a:r>
                    </a:p>
                    <a:p>
                      <a:endParaRPr lang="en-US" sz="1200" dirty="0"/>
                    </a:p>
                  </a:txBody>
                  <a:tcPr/>
                </a:tc>
              </a:tr>
              <a:tr h="672390">
                <a:tc>
                  <a:txBody>
                    <a:bodyPr/>
                    <a:lstStyle/>
                    <a:p>
                      <a:r>
                        <a:rPr lang="en-US" sz="1200" dirty="0" smtClean="0"/>
                        <a:t>1960</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dk1"/>
                          </a:solidFill>
                          <a:effectLst/>
                          <a:latin typeface="+mn-lt"/>
                          <a:ea typeface="+mn-ea"/>
                          <a:cs typeface="+mn-cs"/>
                        </a:rPr>
                        <a:t>Federal Employees Health Benefit Plan (FEHBP) initiated to provide health insurance coverage to federal workers.</a:t>
                      </a:r>
                    </a:p>
                  </a:txBody>
                  <a:tcPr/>
                </a:tc>
                <a:tc>
                  <a:txBody>
                    <a:bodyPr/>
                    <a:lstStyle/>
                    <a:p>
                      <a:endParaRPr lang="en-US" dirty="0"/>
                    </a:p>
                  </a:txBody>
                  <a:tcPr/>
                </a:tc>
              </a:tr>
              <a:tr h="1344781">
                <a:tc>
                  <a:txBody>
                    <a:bodyPr/>
                    <a:lstStyle/>
                    <a:p>
                      <a:r>
                        <a:rPr lang="en-US" sz="1200" dirty="0" smtClean="0"/>
                        <a:t>1961</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dk1"/>
                          </a:solidFill>
                          <a:effectLst/>
                          <a:latin typeface="+mn-lt"/>
                          <a:ea typeface="+mn-ea"/>
                          <a:cs typeface="+mn-cs"/>
                        </a:rPr>
                        <a:t>Presidential task force recommends health insurance for the elderly under Social Security. Rep. King and Sen. Anderson introduce a bill to create a government health insurance program for the aged</a:t>
                      </a:r>
                      <a:r>
                        <a:rPr lang="en-US" sz="1200" kern="1200" dirty="0" smtClean="0">
                          <a:solidFill>
                            <a:schemeClr val="dk1"/>
                          </a:solidFill>
                          <a:effectLst/>
                          <a:latin typeface="+mn-lt"/>
                          <a:ea typeface="+mn-ea"/>
                          <a:cs typeface="+mn-cs"/>
                        </a:rPr>
                        <a:t>; King-Anderson bill draws support from organized labor, intense opposition from the AMA and commercial health insurance carriers.</a:t>
                      </a:r>
                    </a:p>
                  </a:txBody>
                  <a:tcPr/>
                </a:tc>
                <a:tc>
                  <a:txBody>
                    <a:bodyPr/>
                    <a:lstStyle/>
                    <a:p>
                      <a:endParaRPr lang="en-US" dirty="0"/>
                    </a:p>
                  </a:txBody>
                  <a:tcPr/>
                </a:tc>
              </a:tr>
            </a:tbl>
          </a:graphicData>
        </a:graphic>
      </p:graphicFrame>
    </p:spTree>
    <p:extLst>
      <p:ext uri="{BB962C8B-B14F-4D97-AF65-F5344CB8AC3E}">
        <p14:creationId xmlns:p14="http://schemas.microsoft.com/office/powerpoint/2010/main" val="219825575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929982893"/>
              </p:ext>
            </p:extLst>
          </p:nvPr>
        </p:nvGraphicFramePr>
        <p:xfrm>
          <a:off x="0" y="0"/>
          <a:ext cx="9144000" cy="6172201"/>
        </p:xfrm>
        <a:graphic>
          <a:graphicData uri="http://schemas.openxmlformats.org/drawingml/2006/table">
            <a:tbl>
              <a:tblPr firstRow="1" bandRow="1">
                <a:tableStyleId>{5C22544A-7EE6-4342-B048-85BDC9FD1C3A}</a:tableStyleId>
              </a:tblPr>
              <a:tblGrid>
                <a:gridCol w="1203158"/>
                <a:gridCol w="4892842"/>
                <a:gridCol w="3048000"/>
              </a:tblGrid>
              <a:tr h="749731">
                <a:tc>
                  <a:txBody>
                    <a:bodyPr/>
                    <a:lstStyle/>
                    <a:p>
                      <a:r>
                        <a:rPr lang="en-US" dirty="0" smtClean="0">
                          <a:solidFill>
                            <a:schemeClr val="tx1"/>
                          </a:solidFill>
                        </a:rPr>
                        <a:t>Year</a:t>
                      </a:r>
                      <a:endParaRPr lang="en-US" dirty="0">
                        <a:solidFill>
                          <a:schemeClr val="tx1"/>
                        </a:solidFill>
                      </a:endParaRPr>
                    </a:p>
                  </a:txBody>
                  <a:tcPr/>
                </a:tc>
                <a:tc>
                  <a:txBody>
                    <a:bodyPr/>
                    <a:lstStyle/>
                    <a:p>
                      <a:r>
                        <a:rPr lang="en-US" dirty="0" smtClean="0">
                          <a:solidFill>
                            <a:schemeClr val="tx1"/>
                          </a:solidFill>
                        </a:rPr>
                        <a:t>Healthcare Political/Policy Occurrences</a:t>
                      </a:r>
                      <a:endParaRPr lang="en-US" dirty="0">
                        <a:solidFill>
                          <a:schemeClr val="tx1"/>
                        </a:solidFill>
                      </a:endParaRPr>
                    </a:p>
                  </a:txBody>
                  <a:tcPr/>
                </a:tc>
                <a:tc>
                  <a:txBody>
                    <a:bodyPr/>
                    <a:lstStyle/>
                    <a:p>
                      <a:r>
                        <a:rPr lang="en-US" dirty="0" smtClean="0">
                          <a:solidFill>
                            <a:schemeClr val="tx1"/>
                          </a:solidFill>
                        </a:rPr>
                        <a:t>Historical</a:t>
                      </a:r>
                      <a:r>
                        <a:rPr lang="en-US" baseline="0" dirty="0" smtClean="0">
                          <a:solidFill>
                            <a:schemeClr val="tx1"/>
                          </a:solidFill>
                        </a:rPr>
                        <a:t> Context</a:t>
                      </a:r>
                      <a:endParaRPr lang="en-US" dirty="0">
                        <a:solidFill>
                          <a:schemeClr val="tx1"/>
                        </a:solidFill>
                      </a:endParaRPr>
                    </a:p>
                  </a:txBody>
                  <a:tcPr/>
                </a:tc>
              </a:tr>
              <a:tr h="836908">
                <a:tc>
                  <a:txBody>
                    <a:bodyPr/>
                    <a:lstStyle/>
                    <a:p>
                      <a:r>
                        <a:rPr lang="en-US" sz="1200" dirty="0" smtClean="0"/>
                        <a:t>1962</a:t>
                      </a:r>
                      <a:endParaRPr lang="en-US" sz="1200" dirty="0"/>
                    </a:p>
                  </a:txBody>
                  <a:tcPr/>
                </a:tc>
                <a:tc>
                  <a:txBody>
                    <a:bodyPr/>
                    <a:lstStyle/>
                    <a:p>
                      <a:r>
                        <a:rPr lang="en-US" sz="1200" kern="1200" dirty="0" smtClean="0">
                          <a:solidFill>
                            <a:schemeClr val="dk1"/>
                          </a:solidFill>
                          <a:effectLst/>
                          <a:latin typeface="+mn-lt"/>
                          <a:ea typeface="+mn-ea"/>
                          <a:cs typeface="+mn-cs"/>
                        </a:rPr>
                        <a:t>President Kennedy addresses the nation on Medicare that is televised from Madison Square Garden. AMA issues televised rebuttal</a:t>
                      </a:r>
                      <a:r>
                        <a:rPr lang="en-US" sz="1800" kern="1200" dirty="0" smtClean="0">
                          <a:solidFill>
                            <a:schemeClr val="dk1"/>
                          </a:solidFill>
                          <a:effectLst/>
                          <a:latin typeface="+mn-lt"/>
                          <a:ea typeface="+mn-ea"/>
                          <a:cs typeface="+mn-cs"/>
                        </a:rPr>
                        <a:t>. </a:t>
                      </a:r>
                      <a:endParaRPr lang="en-US" dirty="0"/>
                    </a:p>
                  </a:txBody>
                  <a:tcPr/>
                </a:tc>
                <a:tc>
                  <a:txBody>
                    <a:bodyPr/>
                    <a:lstStyle/>
                    <a:p>
                      <a:r>
                        <a:rPr lang="en-US" sz="1200" dirty="0" smtClean="0"/>
                        <a:t>Cuban Missile Crisis</a:t>
                      </a:r>
                      <a:endParaRPr lang="en-US" sz="1200" dirty="0"/>
                    </a:p>
                  </a:txBody>
                  <a:tcPr/>
                </a:tc>
              </a:tr>
              <a:tr h="620210">
                <a:tc>
                  <a:txBody>
                    <a:bodyPr/>
                    <a:lstStyle/>
                    <a:p>
                      <a:r>
                        <a:rPr lang="en-US" sz="1200" dirty="0" smtClean="0"/>
                        <a:t>1964</a:t>
                      </a:r>
                      <a:endParaRPr lang="en-US" sz="1200" dirty="0"/>
                    </a:p>
                  </a:txBody>
                  <a:tcPr/>
                </a:tc>
                <a:tc>
                  <a:txBody>
                    <a:bodyPr/>
                    <a:lstStyle/>
                    <a:p>
                      <a:r>
                        <a:rPr lang="en-US" sz="1200" kern="1200" dirty="0" smtClean="0">
                          <a:solidFill>
                            <a:schemeClr val="dk1"/>
                          </a:solidFill>
                          <a:effectLst/>
                          <a:latin typeface="+mn-lt"/>
                          <a:ea typeface="+mn-ea"/>
                          <a:cs typeface="+mn-cs"/>
                        </a:rPr>
                        <a:t>President Johnson advocates for Medicare in a special message to Congress. Civil Rights Act</a:t>
                      </a:r>
                      <a:r>
                        <a:rPr lang="en-US" sz="1200" kern="1200" baseline="0" dirty="0" smtClean="0">
                          <a:solidFill>
                            <a:schemeClr val="dk1"/>
                          </a:solidFill>
                          <a:effectLst/>
                          <a:latin typeface="+mn-lt"/>
                          <a:ea typeface="+mn-ea"/>
                          <a:cs typeface="+mn-cs"/>
                        </a:rPr>
                        <a:t> passes</a:t>
                      </a:r>
                      <a:endParaRPr lang="en-US" sz="1200" kern="1200" dirty="0" smtClean="0">
                        <a:solidFill>
                          <a:schemeClr val="dk1"/>
                        </a:solidFill>
                        <a:effectLst/>
                        <a:latin typeface="+mn-lt"/>
                        <a:ea typeface="+mn-ea"/>
                        <a:cs typeface="+mn-cs"/>
                      </a:endParaRPr>
                    </a:p>
                  </a:txBody>
                  <a:tcPr/>
                </a:tc>
                <a:tc>
                  <a:txBody>
                    <a:bodyPr/>
                    <a:lstStyle/>
                    <a:p>
                      <a:r>
                        <a:rPr lang="en-US" sz="1200" dirty="0" smtClean="0"/>
                        <a:t>JFK</a:t>
                      </a:r>
                      <a:r>
                        <a:rPr lang="en-US" sz="1200" baseline="0" dirty="0" smtClean="0"/>
                        <a:t> assassinated</a:t>
                      </a:r>
                      <a:endParaRPr lang="en-US" sz="1200" dirty="0"/>
                    </a:p>
                  </a:txBody>
                  <a:tcPr/>
                </a:tc>
              </a:tr>
              <a:tr h="2572996">
                <a:tc>
                  <a:txBody>
                    <a:bodyPr/>
                    <a:lstStyle/>
                    <a:p>
                      <a:r>
                        <a:rPr lang="en-US" sz="1200" dirty="0" smtClean="0"/>
                        <a:t>1965</a:t>
                      </a:r>
                      <a:endParaRPr lang="en-US" sz="1200" dirty="0"/>
                    </a:p>
                  </a:txBody>
                  <a:tcPr/>
                </a:tc>
                <a:tc>
                  <a:txBody>
                    <a:bodyPr/>
                    <a:lstStyle/>
                    <a:p>
                      <a:r>
                        <a:rPr lang="en-US" sz="1200" b="1" kern="1200" dirty="0" smtClean="0">
                          <a:solidFill>
                            <a:schemeClr val="dk1"/>
                          </a:solidFill>
                          <a:effectLst/>
                          <a:latin typeface="+mn-lt"/>
                          <a:ea typeface="+mn-ea"/>
                          <a:cs typeface="+mn-cs"/>
                        </a:rPr>
                        <a:t>The Medicare and Medicaid programs are signed into law. Medicare Part A is to pay for hospital care and limited skilled nursing and home health care. Optional Medicare Part B is to help pay for physician care. Medicaid is a separate program to assist states in covering not only long-term care for the poor but also to provide health insurance coverage for certain classes of the poor and disabled.</a:t>
                      </a:r>
                      <a:br>
                        <a:rPr lang="en-US" sz="1200" b="1" kern="1200" dirty="0" smtClean="0">
                          <a:solidFill>
                            <a:schemeClr val="dk1"/>
                          </a:solidFill>
                          <a:effectLst/>
                          <a:latin typeface="+mn-lt"/>
                          <a:ea typeface="+mn-ea"/>
                          <a:cs typeface="+mn-cs"/>
                        </a:rPr>
                      </a:br>
                      <a:r>
                        <a:rPr lang="en-US" sz="1200" kern="1200" dirty="0" smtClean="0">
                          <a:solidFill>
                            <a:schemeClr val="dk1"/>
                          </a:solidFill>
                          <a:effectLst/>
                          <a:latin typeface="+mn-lt"/>
                          <a:ea typeface="+mn-ea"/>
                          <a:cs typeface="+mn-cs"/>
                        </a:rPr>
                        <a:t>Neighborhood health centers (precursors to Federally Qualified Health Centers or FQHCs) are established as part of the Office on Economic Opportunity to provide health and social services to poor and medically underserved communities. </a:t>
                      </a:r>
                      <a:endParaRPr lang="en-US" sz="1200" dirty="0"/>
                    </a:p>
                  </a:txBody>
                  <a:tcPr/>
                </a:tc>
                <a:tc>
                  <a:txBody>
                    <a:bodyPr/>
                    <a:lstStyle/>
                    <a:p>
                      <a:r>
                        <a:rPr lang="en-US" sz="1200" dirty="0" smtClean="0"/>
                        <a:t>Civil</a:t>
                      </a:r>
                      <a:r>
                        <a:rPr lang="en-US" sz="1200" baseline="0" dirty="0" smtClean="0"/>
                        <a:t> Rights Act passes in US. US sends troops to Vietnam. Mass draft protests occur in the US against the Vietnam War from 1965-1967</a:t>
                      </a:r>
                      <a:endParaRPr lang="en-US" sz="1200" dirty="0"/>
                    </a:p>
                  </a:txBody>
                  <a:tcPr/>
                </a:tc>
              </a:tr>
              <a:tr h="1392356">
                <a:tc>
                  <a:txBody>
                    <a:bodyPr/>
                    <a:lstStyle/>
                    <a:p>
                      <a:r>
                        <a:rPr lang="en-US" sz="1200" dirty="0" smtClean="0"/>
                        <a:t>1967</a:t>
                      </a:r>
                      <a:endParaRPr lang="en-US" sz="1200" dirty="0"/>
                    </a:p>
                  </a:txBody>
                  <a:tcPr/>
                </a:tc>
                <a:tc>
                  <a:txBody>
                    <a:bodyPr/>
                    <a:lstStyle/>
                    <a:p>
                      <a:r>
                        <a:rPr lang="en-US" sz="1200" b="1" kern="1200" dirty="0" smtClean="0">
                          <a:solidFill>
                            <a:schemeClr val="dk1"/>
                          </a:solidFill>
                          <a:effectLst/>
                          <a:latin typeface="+mn-lt"/>
                          <a:ea typeface="+mn-ea"/>
                          <a:cs typeface="+mn-cs"/>
                        </a:rPr>
                        <a:t>Social Security amendments pass, adding optional Medicaid categories to insure others who are not receiving cash assistance. Early and Periodic Screening and Diagnostic Testing (EPSDT) benefits are also added to Medicaid.</a:t>
                      </a:r>
                      <a:endParaRPr lang="en-US" sz="1200" b="1"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67420339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36861247"/>
              </p:ext>
            </p:extLst>
          </p:nvPr>
        </p:nvGraphicFramePr>
        <p:xfrm>
          <a:off x="0" y="1"/>
          <a:ext cx="9144000" cy="6172200"/>
        </p:xfrm>
        <a:graphic>
          <a:graphicData uri="http://schemas.openxmlformats.org/drawingml/2006/table">
            <a:tbl>
              <a:tblPr firstRow="1" bandRow="1">
                <a:tableStyleId>{5C22544A-7EE6-4342-B048-85BDC9FD1C3A}</a:tableStyleId>
              </a:tblPr>
              <a:tblGrid>
                <a:gridCol w="1524000"/>
                <a:gridCol w="4572000"/>
                <a:gridCol w="3048000"/>
              </a:tblGrid>
              <a:tr h="536082">
                <a:tc>
                  <a:txBody>
                    <a:bodyPr/>
                    <a:lstStyle/>
                    <a:p>
                      <a:r>
                        <a:rPr lang="en-US" sz="1100" dirty="0" smtClean="0">
                          <a:solidFill>
                            <a:schemeClr val="tx1"/>
                          </a:solidFill>
                        </a:rPr>
                        <a:t>Year</a:t>
                      </a:r>
                      <a:endParaRPr lang="en-US" sz="1100" dirty="0">
                        <a:solidFill>
                          <a:schemeClr val="tx1"/>
                        </a:solidFill>
                      </a:endParaRPr>
                    </a:p>
                  </a:txBody>
                  <a:tcPr/>
                </a:tc>
                <a:tc>
                  <a:txBody>
                    <a:bodyPr/>
                    <a:lstStyle/>
                    <a:p>
                      <a:r>
                        <a:rPr lang="en-US" sz="1100" dirty="0" smtClean="0">
                          <a:solidFill>
                            <a:schemeClr val="tx1"/>
                          </a:solidFill>
                        </a:rPr>
                        <a:t>Healthcare Policy/Political Occurrences</a:t>
                      </a:r>
                      <a:endParaRPr lang="en-US" sz="1100" dirty="0">
                        <a:solidFill>
                          <a:schemeClr val="tx1"/>
                        </a:solidFill>
                      </a:endParaRPr>
                    </a:p>
                  </a:txBody>
                  <a:tcPr/>
                </a:tc>
                <a:tc>
                  <a:txBody>
                    <a:bodyPr/>
                    <a:lstStyle/>
                    <a:p>
                      <a:r>
                        <a:rPr lang="en-US" sz="1100" dirty="0" smtClean="0">
                          <a:solidFill>
                            <a:schemeClr val="tx1"/>
                          </a:solidFill>
                        </a:rPr>
                        <a:t>Historical Context</a:t>
                      </a:r>
                      <a:endParaRPr lang="en-US" sz="1100" dirty="0">
                        <a:solidFill>
                          <a:schemeClr val="tx1"/>
                        </a:solidFill>
                      </a:endParaRPr>
                    </a:p>
                  </a:txBody>
                  <a:tcPr/>
                </a:tc>
              </a:tr>
              <a:tr h="435097">
                <a:tc>
                  <a:txBody>
                    <a:bodyPr/>
                    <a:lstStyle/>
                    <a:p>
                      <a:r>
                        <a:rPr lang="en-US" sz="1100" dirty="0" smtClean="0"/>
                        <a:t>1968</a:t>
                      </a:r>
                      <a:endParaRPr lang="en-US" sz="1100" dirty="0"/>
                    </a:p>
                  </a:txBody>
                  <a:tcPr/>
                </a:tc>
                <a:tc>
                  <a:txBody>
                    <a:bodyPr/>
                    <a:lstStyle/>
                    <a:p>
                      <a:endParaRPr lang="en-US" sz="1100" dirty="0"/>
                    </a:p>
                  </a:txBody>
                  <a:tcPr/>
                </a:tc>
                <a:tc>
                  <a:txBody>
                    <a:bodyPr/>
                    <a:lstStyle/>
                    <a:p>
                      <a:r>
                        <a:rPr lang="en-US" sz="1100" dirty="0" smtClean="0"/>
                        <a:t>Martin Luther King and Robert F.</a:t>
                      </a:r>
                      <a:r>
                        <a:rPr lang="en-US" sz="1100" baseline="0" dirty="0" smtClean="0"/>
                        <a:t> Kennedy assassinated</a:t>
                      </a:r>
                      <a:endParaRPr lang="en-US" sz="1100" dirty="0"/>
                    </a:p>
                  </a:txBody>
                  <a:tcPr/>
                </a:tc>
              </a:tr>
              <a:tr h="606028">
                <a:tc>
                  <a:txBody>
                    <a:bodyPr/>
                    <a:lstStyle/>
                    <a:p>
                      <a:r>
                        <a:rPr lang="en-US" sz="1100" dirty="0" smtClean="0"/>
                        <a:t>1969</a:t>
                      </a:r>
                      <a:endParaRPr lang="en-US" sz="1100" dirty="0"/>
                    </a:p>
                  </a:txBody>
                  <a:tcPr/>
                </a:tc>
                <a:tc>
                  <a:txBody>
                    <a:bodyPr/>
                    <a:lstStyle/>
                    <a:p>
                      <a:endParaRPr lang="en-US" sz="1100" dirty="0"/>
                    </a:p>
                  </a:txBody>
                  <a:tcPr/>
                </a:tc>
                <a:tc>
                  <a:txBody>
                    <a:bodyPr/>
                    <a:lstStyle/>
                    <a:p>
                      <a:r>
                        <a:rPr lang="en-US" sz="1100" dirty="0" smtClean="0"/>
                        <a:t>ARPANET</a:t>
                      </a:r>
                      <a:r>
                        <a:rPr lang="en-US" sz="1100" baseline="0" dirty="0" smtClean="0"/>
                        <a:t> (forerunner to the internet) created. Neil Armstrong becomes the first man on the moon.</a:t>
                      </a:r>
                      <a:endParaRPr lang="en-US" sz="1100" dirty="0"/>
                    </a:p>
                  </a:txBody>
                  <a:tcPr/>
                </a:tc>
              </a:tr>
              <a:tr h="3752577">
                <a:tc>
                  <a:txBody>
                    <a:bodyPr/>
                    <a:lstStyle/>
                    <a:p>
                      <a:r>
                        <a:rPr lang="en-US" sz="1100" dirty="0" smtClean="0"/>
                        <a:t>1970-1974</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i="0" kern="1200" dirty="0" smtClean="0">
                          <a:solidFill>
                            <a:schemeClr val="dk1"/>
                          </a:solidFill>
                          <a:effectLst/>
                          <a:latin typeface="+mn-lt"/>
                          <a:ea typeface="+mn-ea"/>
                          <a:cs typeface="+mn-cs"/>
                        </a:rPr>
                        <a:t>General inflation and unchecked health care costs were a growing concern by the early 1970s. </a:t>
                      </a:r>
                      <a:r>
                        <a:rPr lang="en-US" sz="1100" b="1" i="0" kern="1200" dirty="0" smtClean="0">
                          <a:solidFill>
                            <a:schemeClr val="dk1"/>
                          </a:solidFill>
                          <a:effectLst/>
                          <a:latin typeface="+mn-lt"/>
                          <a:ea typeface="+mn-ea"/>
                          <a:cs typeface="+mn-cs"/>
                        </a:rPr>
                        <a:t>Sen. Kennedy’s proposal for national health insurance was countered by President Nixon’s own Comprehensive Health Insurance Plan (CHIP). </a:t>
                      </a:r>
                      <a:r>
                        <a:rPr lang="en-US" sz="1100" i="0" kern="1200" dirty="0" smtClean="0">
                          <a:solidFill>
                            <a:schemeClr val="dk1"/>
                          </a:solidFill>
                          <a:effectLst/>
                          <a:latin typeface="+mn-lt"/>
                          <a:ea typeface="+mn-ea"/>
                          <a:cs typeface="+mn-cs"/>
                        </a:rPr>
                        <a:t>Other Congressmen wrote more incremental plans, all of which splintered support for any one reform. Action on national health insurance was eventually overshadowed by the Watergate hearings and Nixon’s resignation. While President Ford supported national reform in 1974 and Rep. Mills drafted yet another compromise bill, its progress stalled without Mills' leadership following a personal scandal. </a:t>
                      </a:r>
                      <a:r>
                        <a:rPr lang="en-US" sz="1100" kern="1200" dirty="0" smtClean="0">
                          <a:solidFill>
                            <a:schemeClr val="dk1"/>
                          </a:solidFill>
                          <a:effectLst/>
                          <a:latin typeface="+mn-lt"/>
                          <a:ea typeface="+mn-ea"/>
                          <a:cs typeface="+mn-cs"/>
                        </a:rPr>
                        <a:t>Wage and price freezes begin, with medical care singled out for specific limits on annual increases in physician and hospital charges. Medical care limits are not lifted until 1974, over a year after other controls had ended.</a:t>
                      </a:r>
                      <a:r>
                        <a:rPr lang="en-US" sz="1100" kern="1200" baseline="0" dirty="0" smtClean="0">
                          <a:solidFill>
                            <a:schemeClr val="dk1"/>
                          </a:solidFill>
                          <a:effectLst/>
                          <a:latin typeface="+mn-lt"/>
                          <a:ea typeface="+mn-ea"/>
                          <a:cs typeface="+mn-cs"/>
                        </a:rPr>
                        <a:t> </a:t>
                      </a:r>
                      <a:r>
                        <a:rPr lang="en-US" sz="1100" kern="1200" dirty="0" smtClean="0">
                          <a:solidFill>
                            <a:schemeClr val="dk1"/>
                          </a:solidFill>
                          <a:effectLst/>
                          <a:latin typeface="+mn-lt"/>
                          <a:ea typeface="+mn-ea"/>
                          <a:cs typeface="+mn-cs"/>
                        </a:rPr>
                        <a:t>Hawaii Prepaid Health Care Act passes requiring employers to cover any employee working more than 20 hours/week. In 1989 Hawaii added their State Health Insurance Program to cover "the gap group": those not eligible for Medicaid or employer-based insurance. Employee Retirement Income Security Act (ERISA) exempts self-insured employers from state health insurance regulations. Hawaii's new employer mandate is given an exemption from ERISA.</a:t>
                      </a:r>
                    </a:p>
                  </a:txBody>
                  <a:tcPr/>
                </a:tc>
                <a:tc>
                  <a:txBody>
                    <a:bodyPr/>
                    <a:lstStyle/>
                    <a:p>
                      <a:r>
                        <a:rPr lang="en-US" sz="1100" dirty="0" smtClean="0"/>
                        <a:t>Kent State Shootings</a:t>
                      </a:r>
                      <a:r>
                        <a:rPr lang="en-US" sz="1100" baseline="0" dirty="0" smtClean="0"/>
                        <a:t> occur. Watergate scandal occurs. In 1973, abortion is legalized in the US, and the US pulls out of Vietnam. In 1974, President Nixon resigns from the Presidency.</a:t>
                      </a:r>
                      <a:endParaRPr lang="en-US" sz="1100" dirty="0"/>
                    </a:p>
                  </a:txBody>
                  <a:tcPr/>
                </a:tc>
              </a:tr>
              <a:tr h="842416">
                <a:tc>
                  <a:txBody>
                    <a:bodyPr/>
                    <a:lstStyle/>
                    <a:p>
                      <a:r>
                        <a:rPr lang="en-US" sz="1100" dirty="0" smtClean="0"/>
                        <a:t>1977</a:t>
                      </a:r>
                      <a:endParaRPr lang="en-US" sz="1100" dirty="0"/>
                    </a:p>
                  </a:txBody>
                  <a:tcPr/>
                </a:tc>
                <a:tc>
                  <a:txBody>
                    <a:bodyPr/>
                    <a:lstStyle/>
                    <a:p>
                      <a:r>
                        <a:rPr lang="en-US" sz="1100" kern="1200" dirty="0" smtClean="0">
                          <a:solidFill>
                            <a:schemeClr val="dk1"/>
                          </a:solidFill>
                          <a:effectLst/>
                          <a:latin typeface="+mn-lt"/>
                          <a:ea typeface="+mn-ea"/>
                          <a:cs typeface="+mn-cs"/>
                        </a:rPr>
                        <a:t>Health Care Financing Administration (HCFA) established within Department of Health, Education, and Welfare (HEW).</a:t>
                      </a:r>
                      <a:br>
                        <a:rPr lang="en-US" sz="1100" kern="1200" dirty="0" smtClean="0">
                          <a:solidFill>
                            <a:schemeClr val="dk1"/>
                          </a:solidFill>
                          <a:effectLst/>
                          <a:latin typeface="+mn-lt"/>
                          <a:ea typeface="+mn-ea"/>
                          <a:cs typeface="+mn-cs"/>
                        </a:rPr>
                      </a:br>
                      <a:r>
                        <a:rPr lang="en-US" sz="1100" kern="1200" dirty="0" smtClean="0">
                          <a:solidFill>
                            <a:schemeClr val="dk1"/>
                          </a:solidFill>
                          <a:effectLst/>
                          <a:latin typeface="+mn-lt"/>
                          <a:ea typeface="+mn-ea"/>
                          <a:cs typeface="+mn-cs"/>
                        </a:rPr>
                        <a:t/>
                      </a:r>
                      <a:br>
                        <a:rPr lang="en-US" sz="1100" kern="1200" dirty="0" smtClean="0">
                          <a:solidFill>
                            <a:schemeClr val="dk1"/>
                          </a:solidFill>
                          <a:effectLst/>
                          <a:latin typeface="+mn-lt"/>
                          <a:ea typeface="+mn-ea"/>
                          <a:cs typeface="+mn-cs"/>
                        </a:rPr>
                      </a:br>
                      <a:endParaRPr lang="en-US" sz="1100" dirty="0"/>
                    </a:p>
                  </a:txBody>
                  <a:tcPr/>
                </a:tc>
                <a:tc>
                  <a:txBody>
                    <a:bodyPr/>
                    <a:lstStyle/>
                    <a:p>
                      <a:r>
                        <a:rPr lang="en-US" sz="1100" dirty="0" smtClean="0"/>
                        <a:t>First Test tube baby born</a:t>
                      </a:r>
                      <a:endParaRPr lang="en-US" sz="1100" dirty="0"/>
                    </a:p>
                  </a:txBody>
                  <a:tcPr/>
                </a:tc>
              </a:tr>
            </a:tbl>
          </a:graphicData>
        </a:graphic>
      </p:graphicFrame>
    </p:spTree>
    <p:extLst>
      <p:ext uri="{BB962C8B-B14F-4D97-AF65-F5344CB8AC3E}">
        <p14:creationId xmlns:p14="http://schemas.microsoft.com/office/powerpoint/2010/main" val="275044547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3" name="Content Placeholder 2"/>
          <p:cNvSpPr>
            <a:spLocks noGrp="1"/>
          </p:cNvSpPr>
          <p:nvPr>
            <p:ph idx="1"/>
          </p:nvPr>
        </p:nvSpPr>
        <p:spPr/>
        <p:txBody>
          <a:bodyPr/>
          <a:lstStyle/>
          <a:p>
            <a:pPr marL="457200" indent="-457200">
              <a:buAutoNum type="arabicPeriod"/>
            </a:pPr>
            <a:r>
              <a:rPr lang="en-US" dirty="0" smtClean="0"/>
              <a:t>Draw a comparison between the US healthcare system to healthcare in other countries</a:t>
            </a:r>
          </a:p>
          <a:p>
            <a:pPr marL="457200" indent="-457200">
              <a:buAutoNum type="arabicPeriod"/>
            </a:pPr>
            <a:r>
              <a:rPr lang="en-US" dirty="0" smtClean="0"/>
              <a:t>Introduce the historical context for US healthcare reform efforts</a:t>
            </a:r>
          </a:p>
          <a:p>
            <a:pPr marL="457200" indent="-457200">
              <a:buAutoNum type="arabicPeriod"/>
            </a:pPr>
            <a:r>
              <a:rPr lang="en-US" dirty="0" smtClean="0"/>
              <a:t>Develop an awareness of the bifurcated healthcare system currently in existence</a:t>
            </a:r>
          </a:p>
          <a:p>
            <a:pPr marL="457200" indent="-457200">
              <a:buAutoNum type="arabicPeriod"/>
            </a:pPr>
            <a:r>
              <a:rPr lang="en-US" dirty="0" smtClean="0"/>
              <a:t>Provide a summary of the issues regarding patient protections and electronic records</a:t>
            </a:r>
          </a:p>
          <a:p>
            <a:pPr marL="457200" indent="-457200">
              <a:buAutoNum type="arabicPeriod"/>
            </a:pPr>
            <a:endParaRPr lang="en-US" dirty="0"/>
          </a:p>
        </p:txBody>
      </p:sp>
    </p:spTree>
    <p:extLst>
      <p:ext uri="{BB962C8B-B14F-4D97-AF65-F5344CB8AC3E}">
        <p14:creationId xmlns:p14="http://schemas.microsoft.com/office/powerpoint/2010/main" val="254369926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3858532"/>
              </p:ext>
            </p:extLst>
          </p:nvPr>
        </p:nvGraphicFramePr>
        <p:xfrm>
          <a:off x="0" y="0"/>
          <a:ext cx="9144000" cy="6172199"/>
        </p:xfrm>
        <a:graphic>
          <a:graphicData uri="http://schemas.openxmlformats.org/drawingml/2006/table">
            <a:tbl>
              <a:tblPr firstRow="1" bandRow="1">
                <a:tableStyleId>{5C22544A-7EE6-4342-B048-85BDC9FD1C3A}</a:tableStyleId>
              </a:tblPr>
              <a:tblGrid>
                <a:gridCol w="1235676"/>
                <a:gridCol w="4860324"/>
                <a:gridCol w="3048000"/>
              </a:tblGrid>
              <a:tr h="351742">
                <a:tc>
                  <a:txBody>
                    <a:bodyPr/>
                    <a:lstStyle/>
                    <a:p>
                      <a:r>
                        <a:rPr lang="en-US" sz="1100" dirty="0" smtClean="0">
                          <a:solidFill>
                            <a:schemeClr val="tx1"/>
                          </a:solidFill>
                        </a:rPr>
                        <a:t>Year</a:t>
                      </a:r>
                      <a:endParaRPr lang="en-US" sz="1100" dirty="0">
                        <a:solidFill>
                          <a:schemeClr val="tx1"/>
                        </a:solidFill>
                      </a:endParaRPr>
                    </a:p>
                  </a:txBody>
                  <a:tcPr/>
                </a:tc>
                <a:tc>
                  <a:txBody>
                    <a:bodyPr/>
                    <a:lstStyle/>
                    <a:p>
                      <a:r>
                        <a:rPr lang="en-US" sz="1100" dirty="0" smtClean="0">
                          <a:solidFill>
                            <a:schemeClr val="tx1"/>
                          </a:solidFill>
                        </a:rPr>
                        <a:t>Healthcare Policy/Political Occurrences</a:t>
                      </a:r>
                      <a:endParaRPr lang="en-US" sz="1100" dirty="0">
                        <a:solidFill>
                          <a:schemeClr val="tx1"/>
                        </a:solidFill>
                      </a:endParaRPr>
                    </a:p>
                  </a:txBody>
                  <a:tcPr/>
                </a:tc>
                <a:tc>
                  <a:txBody>
                    <a:bodyPr/>
                    <a:lstStyle/>
                    <a:p>
                      <a:r>
                        <a:rPr lang="en-US" sz="1100" dirty="0" smtClean="0">
                          <a:solidFill>
                            <a:schemeClr val="tx1"/>
                          </a:solidFill>
                        </a:rPr>
                        <a:t>Historical</a:t>
                      </a:r>
                      <a:r>
                        <a:rPr lang="en-US" sz="1100" baseline="0" dirty="0" smtClean="0">
                          <a:solidFill>
                            <a:schemeClr val="tx1"/>
                          </a:solidFill>
                        </a:rPr>
                        <a:t> Context</a:t>
                      </a:r>
                      <a:endParaRPr lang="en-US" sz="1100" dirty="0">
                        <a:solidFill>
                          <a:schemeClr val="tx1"/>
                        </a:solidFill>
                      </a:endParaRPr>
                    </a:p>
                  </a:txBody>
                  <a:tcPr/>
                </a:tc>
              </a:tr>
              <a:tr h="1143161">
                <a:tc>
                  <a:txBody>
                    <a:bodyPr/>
                    <a:lstStyle/>
                    <a:p>
                      <a:r>
                        <a:rPr lang="en-US" sz="1100" dirty="0" smtClean="0"/>
                        <a:t>1977</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President Carter proposes Medicaid expansion (Children's Health Assessment Program) for poor children under age 6; proposal fails to come to a vote in Congress. National Medical Care Expenditure Surveys (NMCES) conducted surveying households, their physicians, and health insurers – provides first detailed data on individuals' health care costs.</a:t>
                      </a:r>
                    </a:p>
                  </a:txBody>
                  <a:tcPr/>
                </a:tc>
                <a:tc>
                  <a:txBody>
                    <a:bodyPr/>
                    <a:lstStyle/>
                    <a:p>
                      <a:endParaRPr lang="en-US" sz="1100" dirty="0"/>
                    </a:p>
                  </a:txBody>
                  <a:tcPr/>
                </a:tc>
              </a:tr>
              <a:tr h="447715">
                <a:tc>
                  <a:txBody>
                    <a:bodyPr/>
                    <a:lstStyle/>
                    <a:p>
                      <a:r>
                        <a:rPr lang="en-US" sz="1100" dirty="0" smtClean="0"/>
                        <a:t>1980</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Department of Health, Education, and Welfare renamed the Department of Health and Human Services (DHHS).</a:t>
                      </a:r>
                    </a:p>
                  </a:txBody>
                  <a:tcPr/>
                </a:tc>
                <a:tc>
                  <a:txBody>
                    <a:bodyPr/>
                    <a:lstStyle/>
                    <a:p>
                      <a:endParaRPr lang="en-US" sz="1100" dirty="0"/>
                    </a:p>
                  </a:txBody>
                  <a:tcPr/>
                </a:tc>
              </a:tr>
              <a:tr h="2726000">
                <a:tc>
                  <a:txBody>
                    <a:bodyPr/>
                    <a:lstStyle/>
                    <a:p>
                      <a:r>
                        <a:rPr lang="en-US" sz="1100" dirty="0" smtClean="0"/>
                        <a:t>1981</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Federal budget reconciliation (OBRA 81) requires states to make additional Medicaid payments to hospitals who serve a disproportionate share of Medicaid and low-income patients. Requires states to pay nursing homes at rates that are "reasonable and adequate" under the Boren Amendment (applied to hospitals the following year). </a:t>
                      </a:r>
                      <a:r>
                        <a:rPr lang="en-US" sz="1100" b="1" kern="1200" dirty="0" smtClean="0">
                          <a:solidFill>
                            <a:schemeClr val="dk1"/>
                          </a:solidFill>
                          <a:effectLst/>
                          <a:latin typeface="+mn-lt"/>
                          <a:ea typeface="+mn-ea"/>
                          <a:cs typeface="+mn-cs"/>
                        </a:rPr>
                        <a:t>Two types of Medicaid waivers are established under a budget reconciliation act (OBRA 81) allowing states to mandate managed care enrollment of certain Medicaid groups and to cover home and community-based long-term care for those at risk of being institutionalized. </a:t>
                      </a:r>
                    </a:p>
                    <a:p>
                      <a:pPr marL="0" marR="0" indent="0" algn="l" defTabSz="914400" rtl="0" eaLnBrk="1" fontAlgn="auto" latinLnBrk="0" hangingPunct="1">
                        <a:lnSpc>
                          <a:spcPct val="100000"/>
                        </a:lnSpc>
                        <a:spcBef>
                          <a:spcPts val="0"/>
                        </a:spcBef>
                        <a:spcAft>
                          <a:spcPts val="0"/>
                        </a:spcAft>
                        <a:buClrTx/>
                        <a:buSzTx/>
                        <a:buFontTx/>
                        <a:buNone/>
                        <a:tabLst/>
                        <a:defRPr/>
                      </a:pPr>
                      <a:r>
                        <a:rPr lang="en-US" sz="1100" b="1" i="0" kern="1200" dirty="0" smtClean="0">
                          <a:solidFill>
                            <a:schemeClr val="dk1"/>
                          </a:solidFill>
                          <a:effectLst/>
                          <a:latin typeface="+mn-lt"/>
                          <a:ea typeface="+mn-ea"/>
                          <a:cs typeface="+mn-cs"/>
                        </a:rPr>
                        <a:t>47 FR 29486, July 6, 1982 enacted</a:t>
                      </a:r>
                      <a:r>
                        <a:rPr lang="en-US" sz="1100" b="1" i="0" kern="1200" baseline="0" dirty="0" smtClean="0">
                          <a:solidFill>
                            <a:schemeClr val="dk1"/>
                          </a:solidFill>
                          <a:effectLst/>
                          <a:latin typeface="+mn-lt"/>
                          <a:ea typeface="+mn-ea"/>
                          <a:cs typeface="+mn-cs"/>
                        </a:rPr>
                        <a:t> which established the following federal block grants to states, territories and tribes: community, preventative health, substance abuse and mental health, maternal and  child health and low income home energy assistance.</a:t>
                      </a:r>
                      <a:endParaRPr lang="en-US" sz="1100" b="1" kern="1200" dirty="0" smtClean="0">
                        <a:solidFill>
                          <a:schemeClr val="dk1"/>
                        </a:solidFill>
                        <a:effectLst/>
                        <a:latin typeface="+mn-lt"/>
                        <a:ea typeface="+mn-ea"/>
                        <a:cs typeface="+mn-cs"/>
                      </a:endParaRPr>
                    </a:p>
                  </a:txBody>
                  <a:tcPr/>
                </a:tc>
                <a:tc>
                  <a:txBody>
                    <a:bodyPr/>
                    <a:lstStyle/>
                    <a:p>
                      <a:r>
                        <a:rPr lang="en-US" sz="1100" dirty="0" smtClean="0"/>
                        <a:t>First woman</a:t>
                      </a:r>
                      <a:r>
                        <a:rPr lang="en-US" sz="1100" baseline="0" dirty="0" smtClean="0"/>
                        <a:t> appointed to the US Supreme Court</a:t>
                      </a:r>
                      <a:endParaRPr lang="en-US" sz="1100" dirty="0"/>
                    </a:p>
                  </a:txBody>
                  <a:tcPr/>
                </a:tc>
              </a:tr>
              <a:tr h="975378">
                <a:tc>
                  <a:txBody>
                    <a:bodyPr/>
                    <a:lstStyle/>
                    <a:p>
                      <a:r>
                        <a:rPr lang="en-US" sz="1100" dirty="0" smtClean="0"/>
                        <a:t>1982</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States allowed to expand Medicaid to children with disabilities who require institutional care but can be cared for at home and would not otherwise qualify for Medicaid if not institutionalized; popularly referred to as the Katie Beckett option for the disabled child who garnered national attention on the issue.</a:t>
                      </a:r>
                    </a:p>
                  </a:txBody>
                  <a:tcPr/>
                </a:tc>
                <a:tc>
                  <a:txBody>
                    <a:bodyPr/>
                    <a:lstStyle/>
                    <a:p>
                      <a:endParaRPr lang="en-US" sz="1100" dirty="0"/>
                    </a:p>
                  </a:txBody>
                  <a:tcPr/>
                </a:tc>
              </a:tr>
              <a:tr h="528203">
                <a:tc>
                  <a:txBody>
                    <a:bodyPr/>
                    <a:lstStyle/>
                    <a:p>
                      <a:r>
                        <a:rPr lang="en-US" sz="1100" dirty="0" smtClean="0"/>
                        <a:t>1983</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Medicare introduces Diagnostic Related Groups (DRGs) as a prospective payment system for hospital payment.</a:t>
                      </a:r>
                    </a:p>
                  </a:txBody>
                  <a:tcPr/>
                </a:tc>
                <a:tc>
                  <a:txBody>
                    <a:bodyPr/>
                    <a:lstStyle/>
                    <a:p>
                      <a:endParaRPr lang="en-US" sz="1100" dirty="0"/>
                    </a:p>
                  </a:txBody>
                  <a:tcPr/>
                </a:tc>
              </a:tr>
            </a:tbl>
          </a:graphicData>
        </a:graphic>
      </p:graphicFrame>
    </p:spTree>
    <p:extLst>
      <p:ext uri="{BB962C8B-B14F-4D97-AF65-F5344CB8AC3E}">
        <p14:creationId xmlns:p14="http://schemas.microsoft.com/office/powerpoint/2010/main" val="406167780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973363684"/>
              </p:ext>
            </p:extLst>
          </p:nvPr>
        </p:nvGraphicFramePr>
        <p:xfrm>
          <a:off x="0" y="-2"/>
          <a:ext cx="9144000" cy="6172201"/>
        </p:xfrm>
        <a:graphic>
          <a:graphicData uri="http://schemas.openxmlformats.org/drawingml/2006/table">
            <a:tbl>
              <a:tblPr firstRow="1" bandRow="1">
                <a:tableStyleId>{5C22544A-7EE6-4342-B048-85BDC9FD1C3A}</a:tableStyleId>
              </a:tblPr>
              <a:tblGrid>
                <a:gridCol w="906162"/>
                <a:gridCol w="8237838"/>
              </a:tblGrid>
              <a:tr h="309911">
                <a:tc>
                  <a:txBody>
                    <a:bodyPr/>
                    <a:lstStyle/>
                    <a:p>
                      <a:r>
                        <a:rPr lang="en-US" sz="1100" dirty="0" smtClean="0">
                          <a:solidFill>
                            <a:schemeClr val="tx1"/>
                          </a:solidFill>
                        </a:rPr>
                        <a:t>Year</a:t>
                      </a:r>
                      <a:endParaRPr lang="en-US" sz="1100" dirty="0">
                        <a:solidFill>
                          <a:schemeClr val="tx1"/>
                        </a:solidFill>
                      </a:endParaRPr>
                    </a:p>
                  </a:txBody>
                  <a:tcPr/>
                </a:tc>
                <a:tc>
                  <a:txBody>
                    <a:bodyPr/>
                    <a:lstStyle/>
                    <a:p>
                      <a:r>
                        <a:rPr lang="en-US" sz="1100" dirty="0" smtClean="0">
                          <a:solidFill>
                            <a:schemeClr val="tx1"/>
                          </a:solidFill>
                        </a:rPr>
                        <a:t>Healthcare Policy/Political Occurrences</a:t>
                      </a:r>
                      <a:endParaRPr lang="en-US" sz="1100" dirty="0">
                        <a:solidFill>
                          <a:schemeClr val="tx1"/>
                        </a:solidFill>
                      </a:endParaRPr>
                    </a:p>
                  </a:txBody>
                  <a:tcPr/>
                </a:tc>
              </a:tr>
              <a:tr h="784739">
                <a:tc>
                  <a:txBody>
                    <a:bodyPr/>
                    <a:lstStyle/>
                    <a:p>
                      <a:r>
                        <a:rPr lang="en-US" sz="1100" dirty="0" smtClean="0"/>
                        <a:t>1986</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Emergency Medical Treatment and Active Labor Act (EMTALA) requires hospitals participating in Medicare to screen and stabilize all persons who use their emergency rooms regardless of ability to pay. COBRA (Consolidated Omnibus Budget Reconciliation Act) contains specific regulations that allow employees who lose their jobs to continue with their health plan for 18 months.</a:t>
                      </a:r>
                    </a:p>
                  </a:txBody>
                  <a:tcPr/>
                </a:tc>
              </a:tr>
              <a:tr h="994008">
                <a:tc>
                  <a:txBody>
                    <a:bodyPr/>
                    <a:lstStyle/>
                    <a:p>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Federal budget reconciliation (OBRA 86) gives states Medicaid option to cover infants, young children and pregnant women up to 100% of the poverty level regardless of whether they receive public assistance. Raised to 185% of the poverty level in legislation for infants and pregnant women the following year. OBRA 86 also allowed state Medicaid programs to pay Medicare premiums and cost sharing for qualified Medicare beneficiaries under 100% of poverty (QMBs). (This was later required in 1989 and increased to certain Medicaid beneficiaries at 120% of poverty in 1990).</a:t>
                      </a:r>
                    </a:p>
                  </a:txBody>
                  <a:tcPr/>
                </a:tc>
              </a:tr>
              <a:tr h="456266">
                <a:tc>
                  <a:txBody>
                    <a:bodyPr/>
                    <a:lstStyle/>
                    <a:p>
                      <a:r>
                        <a:rPr lang="en-US" sz="1100" dirty="0" smtClean="0"/>
                        <a:t>1986</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Federal budget reconciliation (OBRA 89) mandates coverage for pregnant women and children under age 6, at 133% of the federal poverty level.</a:t>
                      </a:r>
                    </a:p>
                  </a:txBody>
                  <a:tcPr/>
                </a:tc>
              </a:tr>
              <a:tr h="456266">
                <a:tc>
                  <a:txBody>
                    <a:bodyPr/>
                    <a:lstStyle/>
                    <a:p>
                      <a:r>
                        <a:rPr lang="en-US" sz="1100" dirty="0" smtClean="0"/>
                        <a:t>1990</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Federal budget reconciliation (OBRA 90) legislation mandates Medicaid coverage of children age 6-18 under poverty level, phased in one year at a time until 2002.</a:t>
                      </a:r>
                    </a:p>
                  </a:txBody>
                  <a:tcPr/>
                </a:tc>
              </a:tr>
              <a:tr h="456266">
                <a:tc>
                  <a:txBody>
                    <a:bodyPr/>
                    <a:lstStyle/>
                    <a:p>
                      <a:r>
                        <a:rPr lang="en-US" sz="1100" dirty="0" smtClean="0"/>
                        <a:t>1993</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Within his first week in office President Clinton convenes White House Task Force on Health Reform, and appoints First Lady Hillary Clinton as chair.</a:t>
                      </a:r>
                    </a:p>
                  </a:txBody>
                  <a:tcPr/>
                </a:tc>
              </a:tr>
              <a:tr h="534915">
                <a:tc>
                  <a:txBody>
                    <a:bodyPr/>
                    <a:lstStyle/>
                    <a:p>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President Clinton's proposal, named the Health Security Act, is introduced in both houses of Congress in November, but gains little support. Every American would have a "Health Security Card" to ensure access to care.</a:t>
                      </a:r>
                    </a:p>
                  </a:txBody>
                  <a:tcPr/>
                </a:tc>
              </a:tr>
              <a:tr h="610352">
                <a:tc>
                  <a:txBody>
                    <a:bodyPr/>
                    <a:lstStyle/>
                    <a:p>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The Clinton Administration begins approving Medicaid waivers allowing more statewide expansion demonstrations. Many states turned to managed care for delivery of services and used savings to expand to previously uninsured groups.</a:t>
                      </a:r>
                    </a:p>
                  </a:txBody>
                  <a:tcPr/>
                </a:tc>
              </a:tr>
              <a:tr h="784739">
                <a:tc>
                  <a:txBody>
                    <a:bodyPr/>
                    <a:lstStyle/>
                    <a:p>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Other national health reform proposals are introduced in Congress, but also fail to garner sufficient support for passage - the McDermott/Wellstone single payer health insurance proposal and Cooper's proposal for managed competition without a guarantee of universal coverage. By mid-1994 even a bipartisan bill to expand coverage without comprehensive reform is unable to pass.</a:t>
                      </a:r>
                    </a:p>
                  </a:txBody>
                  <a:tcPr/>
                </a:tc>
              </a:tr>
              <a:tr h="784739">
                <a:tc>
                  <a:txBody>
                    <a:bodyPr/>
                    <a:lstStyle/>
                    <a:p>
                      <a:r>
                        <a:rPr lang="en-US" sz="1100" dirty="0" smtClean="0"/>
                        <a:t>1996</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Health Insurance Portability and Accountability Act (HIPAA) restricts use of pre-existing conditions in health insurance coverage determinations, sets standards for medical records privacy, and establishes tax-favored treatment of long-term care insurance.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163002315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96372859"/>
              </p:ext>
            </p:extLst>
          </p:nvPr>
        </p:nvGraphicFramePr>
        <p:xfrm>
          <a:off x="0" y="-1"/>
          <a:ext cx="9144000" cy="6237403"/>
        </p:xfrm>
        <a:graphic>
          <a:graphicData uri="http://schemas.openxmlformats.org/drawingml/2006/table">
            <a:tbl>
              <a:tblPr firstRow="1" bandRow="1">
                <a:tableStyleId>{5C22544A-7EE6-4342-B048-85BDC9FD1C3A}</a:tableStyleId>
              </a:tblPr>
              <a:tblGrid>
                <a:gridCol w="1090568"/>
                <a:gridCol w="8053432"/>
              </a:tblGrid>
              <a:tr h="353537">
                <a:tc>
                  <a:txBody>
                    <a:bodyPr/>
                    <a:lstStyle/>
                    <a:p>
                      <a:r>
                        <a:rPr lang="en-US" sz="1200" dirty="0" smtClean="0">
                          <a:solidFill>
                            <a:schemeClr val="tx1"/>
                          </a:solidFill>
                        </a:rPr>
                        <a:t>Year</a:t>
                      </a:r>
                      <a:endParaRPr lang="en-US" sz="1200" dirty="0">
                        <a:solidFill>
                          <a:schemeClr val="tx1"/>
                        </a:solidFill>
                      </a:endParaRPr>
                    </a:p>
                  </a:txBody>
                  <a:tcPr/>
                </a:tc>
                <a:tc>
                  <a:txBody>
                    <a:bodyPr/>
                    <a:lstStyle/>
                    <a:p>
                      <a:r>
                        <a:rPr lang="en-US" sz="1200" dirty="0" smtClean="0">
                          <a:solidFill>
                            <a:schemeClr val="tx1"/>
                          </a:solidFill>
                        </a:rPr>
                        <a:t>Healthcare Policy/Political Occurrences</a:t>
                      </a:r>
                      <a:endParaRPr lang="en-US" sz="1200" dirty="0">
                        <a:solidFill>
                          <a:schemeClr val="tx1"/>
                        </a:solidFill>
                      </a:endParaRPr>
                    </a:p>
                  </a:txBody>
                  <a:tcPr/>
                </a:tc>
              </a:tr>
              <a:tr h="610213">
                <a:tc>
                  <a:txBody>
                    <a:bodyPr/>
                    <a:lstStyle/>
                    <a:p>
                      <a:r>
                        <a:rPr lang="en-US" sz="1200" dirty="0" smtClean="0"/>
                        <a:t>1996</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Mental Health Parity Act enacted that prohibits group health plans from having lower annual or lifetime dollar limits for mental health benefits than medical or surgical benefits (except substance abuse and chemical dependency).</a:t>
                      </a:r>
                    </a:p>
                  </a:txBody>
                  <a:tcPr/>
                </a:tc>
              </a:tr>
              <a:tr h="958906">
                <a:tc>
                  <a:txBody>
                    <a:bodyPr/>
                    <a:lstStyle/>
                    <a:p>
                      <a:r>
                        <a:rPr lang="en-US" sz="1200" dirty="0" smtClean="0"/>
                        <a:t>1997</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Census Bureau's Current Population Survey estimates 42.4 million (15.7% of the population) uninsured in the United States. </a:t>
                      </a:r>
                      <a:br>
                        <a:rPr lang="en-US" sz="1200" kern="1200" dirty="0" smtClean="0">
                          <a:solidFill>
                            <a:schemeClr val="dk1"/>
                          </a:solidFill>
                          <a:effectLst/>
                          <a:latin typeface="+mn-lt"/>
                          <a:ea typeface="+mn-ea"/>
                          <a:cs typeface="+mn-cs"/>
                        </a:rPr>
                      </a:br>
                      <a:r>
                        <a:rPr lang="en-US" sz="1200" kern="1200" dirty="0" smtClean="0">
                          <a:solidFill>
                            <a:schemeClr val="dk1"/>
                          </a:solidFill>
                          <a:effectLst/>
                          <a:latin typeface="+mn-lt"/>
                          <a:ea typeface="+mn-ea"/>
                          <a:cs typeface="+mn-cs"/>
                        </a:rPr>
                        <a:t>Balanced Budget Act includes many changes in provider payments to slow the growth in Medicare spending. It establishes the Medicare + Choice program, a new structure for Medicare HMOs and other private plans offered to beneficiaries, later re-named Medicare Advantage in 2003.</a:t>
                      </a:r>
                    </a:p>
                  </a:txBody>
                  <a:tcPr/>
                </a:tc>
              </a:tr>
              <a:tr h="784560">
                <a:tc>
                  <a:txBody>
                    <a:bodyPr/>
                    <a:lstStyle/>
                    <a:p>
                      <a:r>
                        <a:rPr lang="en-US" sz="1200" dirty="0" smtClean="0"/>
                        <a:t>1997</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Also part of the Balanced Budget Act (BBA), the State Children's Health Insurance Program (S-CHIP) is enacted. Provides block grants to states allowing for coverage of low-income children above Medicaid eligibility levels. BBA also allows states to cover working disabled with incomes up to 250% of poverty, permits mandatory Medicaid enrollment in managed care and repeals the Boren amendment.</a:t>
                      </a:r>
                    </a:p>
                  </a:txBody>
                  <a:tcPr/>
                </a:tc>
              </a:tr>
              <a:tr h="435866">
                <a:tc>
                  <a:txBody>
                    <a:bodyPr/>
                    <a:lstStyle/>
                    <a:p>
                      <a:r>
                        <a:rPr lang="en-US" sz="1200" dirty="0" smtClean="0"/>
                        <a:t>1999</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Ticket to Work and Work Incentives Improvement Act of 1999 allows states to cover working disabled with incomes above 250% of poverty and impose income-related premiums.</a:t>
                      </a:r>
                    </a:p>
                  </a:txBody>
                  <a:tcPr/>
                </a:tc>
              </a:tr>
              <a:tr h="610213">
                <a:tc>
                  <a:txBody>
                    <a:bodyPr/>
                    <a:lstStyle/>
                    <a:p>
                      <a:r>
                        <a:rPr lang="en-US" sz="1200" dirty="0" smtClean="0"/>
                        <a:t>2000</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Breast and Cervical Cancer Treatment and Prevention Act of 2000 allows states to provide Medicaid coverage to uninsured women for treatment of breast or cervical cancer if they have been diagnosed through a CDC screening program, regardless of income or resources.</a:t>
                      </a:r>
                    </a:p>
                  </a:txBody>
                  <a:tcPr/>
                </a:tc>
              </a:tr>
              <a:tr h="435866">
                <a:tc>
                  <a:txBody>
                    <a:bodyPr/>
                    <a:lstStyle/>
                    <a:p>
                      <a:r>
                        <a:rPr lang="en-US" sz="1200" dirty="0" smtClean="0"/>
                        <a:t>2002</a:t>
                      </a:r>
                      <a:endParaRPr lang="en-US" sz="1200" dirty="0"/>
                    </a:p>
                  </a:txBody>
                  <a:tcPr/>
                </a:tc>
                <a:tc>
                  <a:txBody>
                    <a:bodyPr/>
                    <a:lstStyle/>
                    <a:p>
                      <a:r>
                        <a:rPr lang="en-US" sz="1200" kern="1200" dirty="0" smtClean="0">
                          <a:solidFill>
                            <a:schemeClr val="dk1"/>
                          </a:solidFill>
                          <a:effectLst/>
                          <a:latin typeface="+mn-lt"/>
                          <a:ea typeface="+mn-ea"/>
                          <a:cs typeface="+mn-cs"/>
                        </a:rPr>
                        <a:t>President Bush launches Health Center Growth Initiative significantly expanding the number of community health centers serving the medically underserved. </a:t>
                      </a:r>
                      <a:endParaRPr lang="en-US" sz="1200" dirty="0"/>
                    </a:p>
                  </a:txBody>
                  <a:tcPr/>
                </a:tc>
              </a:tr>
              <a:tr h="610213">
                <a:tc>
                  <a:txBody>
                    <a:bodyPr/>
                    <a:lstStyle/>
                    <a:p>
                      <a:r>
                        <a:rPr lang="en-US" sz="1200" dirty="0" smtClean="0"/>
                        <a:t>2003</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Maine passes the Dirigo Health Reform Act, a comprehensive health care reform plan, that creates the DirigoChoice health plan, providing subsidized coverage to individuals and small employers, expands Medicaid, and creates the Maine Quality Forum.</a:t>
                      </a:r>
                    </a:p>
                  </a:txBody>
                  <a:tcPr/>
                </a:tc>
              </a:tr>
              <a:tr h="610213">
                <a:tc>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Medicare Drug, Improvement, and Modernization Act (MMA) passes, creating a voluntary, subsidized prescription drug benefit under Medicare, administered exclusively through private plans, both stand-along prescription drug plans and Medicare Advantage plans.</a:t>
                      </a:r>
                    </a:p>
                  </a:txBody>
                  <a:tcPr/>
                </a:tc>
              </a:tr>
              <a:tr h="610213">
                <a:tc>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Medicare legislation creates Health Savings Accounts which allow individuals to set aside pre-tax dollars to pay for current and future medical expenses. The plans must be used in conjunction with a high deductible health plan.</a:t>
                      </a:r>
                    </a:p>
                  </a:txBody>
                  <a:tcPr/>
                </a:tc>
              </a:tr>
            </a:tbl>
          </a:graphicData>
        </a:graphic>
      </p:graphicFrame>
    </p:spTree>
    <p:extLst>
      <p:ext uri="{BB962C8B-B14F-4D97-AF65-F5344CB8AC3E}">
        <p14:creationId xmlns:p14="http://schemas.microsoft.com/office/powerpoint/2010/main" val="202219137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64410020"/>
              </p:ext>
            </p:extLst>
          </p:nvPr>
        </p:nvGraphicFramePr>
        <p:xfrm>
          <a:off x="0" y="0"/>
          <a:ext cx="9144000" cy="6172199"/>
        </p:xfrm>
        <a:graphic>
          <a:graphicData uri="http://schemas.openxmlformats.org/drawingml/2006/table">
            <a:tbl>
              <a:tblPr firstRow="1" bandRow="1">
                <a:tableStyleId>{5C22544A-7EE6-4342-B048-85BDC9FD1C3A}</a:tableStyleId>
              </a:tblPr>
              <a:tblGrid>
                <a:gridCol w="1439332"/>
                <a:gridCol w="7704668"/>
              </a:tblGrid>
              <a:tr h="390180">
                <a:tc>
                  <a:txBody>
                    <a:bodyPr/>
                    <a:lstStyle/>
                    <a:p>
                      <a:r>
                        <a:rPr lang="en-US" sz="1100" dirty="0" smtClean="0">
                          <a:solidFill>
                            <a:schemeClr val="tx1"/>
                          </a:solidFill>
                        </a:rPr>
                        <a:t>Year</a:t>
                      </a:r>
                      <a:endParaRPr lang="en-US" sz="1100" dirty="0">
                        <a:solidFill>
                          <a:schemeClr val="tx1"/>
                        </a:solidFill>
                      </a:endParaRPr>
                    </a:p>
                  </a:txBody>
                  <a:tcPr/>
                </a:tc>
                <a:tc>
                  <a:txBody>
                    <a:bodyPr/>
                    <a:lstStyle/>
                    <a:p>
                      <a:r>
                        <a:rPr lang="en-US" sz="1100" dirty="0" smtClean="0">
                          <a:solidFill>
                            <a:schemeClr val="tx1"/>
                          </a:solidFill>
                        </a:rPr>
                        <a:t>Healthcare Policy/Political</a:t>
                      </a:r>
                      <a:r>
                        <a:rPr lang="en-US" sz="1100" baseline="0" dirty="0" smtClean="0">
                          <a:solidFill>
                            <a:schemeClr val="tx1"/>
                          </a:solidFill>
                        </a:rPr>
                        <a:t> Occurrences</a:t>
                      </a:r>
                      <a:endParaRPr lang="en-US" sz="1100" dirty="0">
                        <a:solidFill>
                          <a:schemeClr val="tx1"/>
                        </a:solidFill>
                      </a:endParaRPr>
                    </a:p>
                  </a:txBody>
                  <a:tcPr/>
                </a:tc>
              </a:tr>
              <a:tr h="481043">
                <a:tc>
                  <a:txBody>
                    <a:bodyPr/>
                    <a:lstStyle/>
                    <a:p>
                      <a:r>
                        <a:rPr lang="en-US" sz="1100" dirty="0" smtClean="0"/>
                        <a:t>2005</a:t>
                      </a:r>
                      <a:endParaRPr lang="en-US" sz="1100" dirty="0"/>
                    </a:p>
                  </a:txBody>
                  <a:tcPr/>
                </a:tc>
                <a:tc>
                  <a:txBody>
                    <a:bodyPr/>
                    <a:lstStyle/>
                    <a:p>
                      <a:r>
                        <a:rPr lang="en-US" sz="1100" kern="1200" dirty="0" smtClean="0">
                          <a:solidFill>
                            <a:schemeClr val="dk1"/>
                          </a:solidFill>
                          <a:effectLst/>
                          <a:latin typeface="+mn-lt"/>
                          <a:ea typeface="+mn-ea"/>
                          <a:cs typeface="+mn-cs"/>
                        </a:rPr>
                        <a:t>Deficit Reduction Act of 2005 makes significant changes to Medicaid related to premiums and cost sharing, benefits, and asset transfers</a:t>
                      </a:r>
                      <a:endParaRPr lang="en-US" sz="1100" dirty="0"/>
                    </a:p>
                  </a:txBody>
                  <a:tcPr/>
                </a:tc>
              </a:tr>
              <a:tr h="261548">
                <a:tc>
                  <a:txBody>
                    <a:bodyPr/>
                    <a:lstStyle/>
                    <a:p>
                      <a:r>
                        <a:rPr lang="en-US" sz="1100" dirty="0" smtClean="0"/>
                        <a:t>2006</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Medicare Part D Drug benefit goes into effect in January.</a:t>
                      </a:r>
                    </a:p>
                  </a:txBody>
                  <a:tcPr/>
                </a:tc>
              </a:tr>
              <a:tr h="769258">
                <a:tc>
                  <a:txBody>
                    <a:bodyPr/>
                    <a:lstStyle/>
                    <a:p>
                      <a:endParaRPr lang="en-US" sz="1100" dirty="0"/>
                    </a:p>
                  </a:txBody>
                  <a:tcPr/>
                </a:tc>
                <a:tc>
                  <a:txBody>
                    <a:bodyPr/>
                    <a:lstStyle/>
                    <a:p>
                      <a:r>
                        <a:rPr lang="en-US" sz="1100" kern="1200" dirty="0" smtClean="0">
                          <a:solidFill>
                            <a:schemeClr val="dk1"/>
                          </a:solidFill>
                          <a:effectLst/>
                          <a:latin typeface="+mn-lt"/>
                          <a:ea typeface="+mn-ea"/>
                          <a:cs typeface="+mn-cs"/>
                        </a:rPr>
                        <a:t>Massachusetts passes and implements legislation to provide health care coverage to nearly all state residents. Legislation requires residents to obtain health insurance coverage and calls for shared responsibility among individuals, employers, and the government in financing the expanded coverage. Within two years of implementation the state's uninsured rate is cut in half.</a:t>
                      </a:r>
                      <a:endParaRPr lang="en-US" sz="1100" dirty="0"/>
                    </a:p>
                  </a:txBody>
                  <a:tcPr/>
                </a:tc>
              </a:tr>
              <a:tr h="753559">
                <a:tc>
                  <a:txBody>
                    <a:bodyPr/>
                    <a:lstStyle/>
                    <a:p>
                      <a:endParaRPr lang="en-US" sz="1100" dirty="0"/>
                    </a:p>
                  </a:txBody>
                  <a:tcPr/>
                </a:tc>
                <a:tc>
                  <a:txBody>
                    <a:bodyPr/>
                    <a:lstStyle/>
                    <a:p>
                      <a:r>
                        <a:rPr lang="en-US" sz="1100" kern="1200" dirty="0" smtClean="0">
                          <a:solidFill>
                            <a:schemeClr val="dk1"/>
                          </a:solidFill>
                          <a:effectLst/>
                          <a:latin typeface="+mn-lt"/>
                          <a:ea typeface="+mn-ea"/>
                          <a:cs typeface="+mn-cs"/>
                        </a:rPr>
                        <a:t>One month following Massachusetts, Vermont passes comprehensive health care reform also aiming for near-universal coverage. In addition to creating the Catamount Health Plan for uninsured residents, the plan focuses on improving overall quality of care and the management of chronic conditions through the Blueprint for Health.</a:t>
                      </a:r>
                      <a:endParaRPr lang="en-US" sz="1100" dirty="0"/>
                    </a:p>
                  </a:txBody>
                  <a:tcPr/>
                </a:tc>
              </a:tr>
              <a:tr h="948927">
                <a:tc>
                  <a:txBody>
                    <a:bodyPr/>
                    <a:lstStyle/>
                    <a:p>
                      <a:endParaRPr lang="en-US" sz="1100" dirty="0"/>
                    </a:p>
                  </a:txBody>
                  <a:tcPr/>
                </a:tc>
                <a:tc>
                  <a:txBody>
                    <a:bodyPr/>
                    <a:lstStyle/>
                    <a:p>
                      <a:r>
                        <a:rPr lang="en-US" sz="1100" kern="1200" dirty="0" smtClean="0">
                          <a:solidFill>
                            <a:schemeClr val="dk1"/>
                          </a:solidFill>
                          <a:effectLst/>
                          <a:latin typeface="+mn-lt"/>
                          <a:ea typeface="+mn-ea"/>
                          <a:cs typeface="+mn-cs"/>
                        </a:rPr>
                        <a:t>City of San Francisco creates the Healthy San Francisco program, providing universal access to health services in the city for residents. A controversial provision requiring city employers to spend a minimum amount per hour on healthcare for their employees is challenged in court. In September 2008, the U.S. Ninth Circuit Court of Appeals upholds the employer requirement saying it does not violate the Employee Retirement and Income Security Act of 1974 (ERISA).</a:t>
                      </a:r>
                      <a:endParaRPr lang="en-US" sz="1100" dirty="0"/>
                    </a:p>
                  </a:txBody>
                  <a:tcPr/>
                </a:tc>
              </a:tr>
              <a:tr h="767514">
                <a:tc>
                  <a:txBody>
                    <a:bodyPr/>
                    <a:lstStyle/>
                    <a:p>
                      <a:r>
                        <a:rPr lang="en-US" sz="1100" dirty="0" smtClean="0"/>
                        <a:t>2007</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Senators Wyden and Bennett introduce the Healthy Americans Act. Proposal would require individuals to obtain private health insurance coverage through state health insurance purchasing pools. The long-standing favorable tax treatment of employer-sponsored insurance premiums would be eliminated. Legislation gains some bipartisan support.</a:t>
                      </a:r>
                    </a:p>
                  </a:txBody>
                  <a:tcPr/>
                </a:tc>
              </a:tr>
              <a:tr h="627966">
                <a:tc>
                  <a:txBody>
                    <a:bodyPr/>
                    <a:lstStyle/>
                    <a:p>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Congress passes two versions of a bill to reauthorize the State Children’s Health Insurance Program with bi-partisan support, but President Bush vetoes both bills and Congress cannot override the veto. A temporary extension of the program is passed in December 2007.</a:t>
                      </a:r>
                    </a:p>
                  </a:txBody>
                  <a:tcPr/>
                </a:tc>
              </a:tr>
              <a:tr h="586102">
                <a:tc>
                  <a:txBody>
                    <a:bodyPr/>
                    <a:lstStyle/>
                    <a:p>
                      <a:r>
                        <a:rPr lang="en-US" sz="1100" dirty="0" smtClean="0"/>
                        <a:t>2008</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Mental Health Parity Act amended to require full parity. Insurance companies must treat mental health conditions, including substance abuse disorders, on an equal basis with physical conditions when health policies cover both.</a:t>
                      </a:r>
                    </a:p>
                  </a:txBody>
                  <a:tcPr/>
                </a:tc>
              </a:tr>
              <a:tr h="586102">
                <a:tc>
                  <a:txBody>
                    <a:bodyPr/>
                    <a:lstStyle/>
                    <a:p>
                      <a:r>
                        <a:rPr lang="en-US" sz="1100" dirty="0" smtClean="0"/>
                        <a:t>2009</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effectLst/>
                          <a:latin typeface="+mn-lt"/>
                          <a:ea typeface="+mn-ea"/>
                          <a:cs typeface="+mn-cs"/>
                        </a:rPr>
                        <a:t>President Obama establishes Office of Health Reform to coordinate administrative efforts on national health reform.</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260509461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749943521"/>
              </p:ext>
            </p:extLst>
          </p:nvPr>
        </p:nvGraphicFramePr>
        <p:xfrm>
          <a:off x="0" y="-1"/>
          <a:ext cx="9144000" cy="6172201"/>
        </p:xfrm>
        <a:graphic>
          <a:graphicData uri="http://schemas.openxmlformats.org/drawingml/2006/table">
            <a:tbl>
              <a:tblPr firstRow="1" bandRow="1">
                <a:tableStyleId>{5C22544A-7EE6-4342-B048-85BDC9FD1C3A}</a:tableStyleId>
              </a:tblPr>
              <a:tblGrid>
                <a:gridCol w="1185334"/>
                <a:gridCol w="7958666"/>
              </a:tblGrid>
              <a:tr h="403376">
                <a:tc>
                  <a:txBody>
                    <a:bodyPr/>
                    <a:lstStyle/>
                    <a:p>
                      <a:r>
                        <a:rPr lang="en-US" sz="1200" dirty="0" smtClean="0">
                          <a:solidFill>
                            <a:schemeClr val="tx1"/>
                          </a:solidFill>
                        </a:rPr>
                        <a:t>Year</a:t>
                      </a:r>
                      <a:endParaRPr lang="en-US" sz="1200" dirty="0">
                        <a:solidFill>
                          <a:schemeClr val="tx1"/>
                        </a:solidFill>
                      </a:endParaRPr>
                    </a:p>
                  </a:txBody>
                  <a:tcPr/>
                </a:tc>
                <a:tc>
                  <a:txBody>
                    <a:bodyPr/>
                    <a:lstStyle/>
                    <a:p>
                      <a:r>
                        <a:rPr lang="en-US" sz="1200" dirty="0" smtClean="0">
                          <a:solidFill>
                            <a:schemeClr val="tx1"/>
                          </a:solidFill>
                        </a:rPr>
                        <a:t>US Healthcare Policy/Political Occurrences</a:t>
                      </a:r>
                      <a:endParaRPr lang="en-US" sz="1200" dirty="0">
                        <a:solidFill>
                          <a:schemeClr val="tx1"/>
                        </a:solidFill>
                      </a:endParaRPr>
                    </a:p>
                  </a:txBody>
                  <a:tcPr/>
                </a:tc>
              </a:tr>
              <a:tr h="696237">
                <a:tc>
                  <a:txBody>
                    <a:bodyPr/>
                    <a:lstStyle/>
                    <a:p>
                      <a:r>
                        <a:rPr lang="en-US" sz="1200" dirty="0" smtClean="0"/>
                        <a:t>2009</a:t>
                      </a:r>
                      <a:endParaRPr lang="en-US" sz="1200" dirty="0"/>
                    </a:p>
                  </a:txBody>
                  <a:tcPr/>
                </a:tc>
                <a:tc>
                  <a:txBody>
                    <a:bodyPr/>
                    <a:lstStyle/>
                    <a:p>
                      <a:r>
                        <a:rPr lang="en-US" sz="1200" kern="1200" dirty="0" smtClean="0">
                          <a:solidFill>
                            <a:schemeClr val="dk1"/>
                          </a:solidFill>
                          <a:effectLst/>
                          <a:latin typeface="+mn-lt"/>
                          <a:ea typeface="+mn-ea"/>
                          <a:cs typeface="+mn-cs"/>
                        </a:rPr>
                        <a:t>The Children's Health Insurance Program (CHIP) is reauthorized, providing states with additional funding, new tools land fiscal incentives to help reach and estimated 4.1 million children through Medicaid and CHIP who otherwise would have been uninsured by 2013. </a:t>
                      </a:r>
                      <a:endParaRPr lang="en-US" sz="1200" dirty="0"/>
                    </a:p>
                  </a:txBody>
                  <a:tcPr/>
                </a:tc>
              </a:tr>
              <a:tr h="696237">
                <a:tc>
                  <a:txBody>
                    <a:bodyPr/>
                    <a:lstStyle/>
                    <a:p>
                      <a:endParaRPr lang="en-US" dirty="0"/>
                    </a:p>
                  </a:txBody>
                  <a:tcPr/>
                </a:tc>
                <a:tc>
                  <a:txBody>
                    <a:bodyPr/>
                    <a:lstStyle/>
                    <a:p>
                      <a:r>
                        <a:rPr lang="en-US" sz="1200" kern="1200" dirty="0" smtClean="0">
                          <a:solidFill>
                            <a:schemeClr val="dk1"/>
                          </a:solidFill>
                          <a:effectLst/>
                          <a:latin typeface="+mn-lt"/>
                          <a:ea typeface="+mn-ea"/>
                          <a:cs typeface="+mn-cs"/>
                        </a:rPr>
                        <a:t>The American Reinvestment and Recovery Act (ARRA) makes substantial investments to help develop health information technology, expand the primary care workforce and conduct research on comparative effectiveness for health care treatment options</a:t>
                      </a:r>
                      <a:endParaRPr lang="en-US" sz="1200" dirty="0"/>
                    </a:p>
                  </a:txBody>
                  <a:tcPr/>
                </a:tc>
              </a:tr>
              <a:tr h="497313">
                <a:tc>
                  <a:txBody>
                    <a:bodyPr/>
                    <a:lstStyle/>
                    <a:p>
                      <a:endParaRPr lang="en-US" dirty="0"/>
                    </a:p>
                  </a:txBody>
                  <a:tcPr/>
                </a:tc>
                <a:tc>
                  <a:txBody>
                    <a:bodyPr/>
                    <a:lstStyle/>
                    <a:p>
                      <a:r>
                        <a:rPr lang="en-US" sz="1200" kern="1200" dirty="0" smtClean="0">
                          <a:solidFill>
                            <a:schemeClr val="dk1"/>
                          </a:solidFill>
                          <a:effectLst/>
                          <a:latin typeface="+mn-lt"/>
                          <a:ea typeface="+mn-ea"/>
                          <a:cs typeface="+mn-cs"/>
                        </a:rPr>
                        <a:t>President Obama releases FY 2010 budget which outlines eight principles for health reform and proposes a set aside of 634 billion in a health reform reserve fund</a:t>
                      </a:r>
                      <a:endParaRPr lang="en-US" sz="1200" dirty="0"/>
                    </a:p>
                  </a:txBody>
                  <a:tcPr/>
                </a:tc>
              </a:tr>
              <a:tr h="3381725">
                <a:tc>
                  <a:txBody>
                    <a:bodyPr/>
                    <a:lstStyle/>
                    <a:p>
                      <a:r>
                        <a:rPr lang="en-US" sz="1200" dirty="0" smtClean="0"/>
                        <a:t>2010</a:t>
                      </a:r>
                      <a:endParaRPr lang="en-US" sz="1200" dirty="0"/>
                    </a:p>
                  </a:txBody>
                  <a:tcPr/>
                </a:tc>
                <a:tc>
                  <a:txBody>
                    <a:bodyPr/>
                    <a:lstStyle/>
                    <a:p>
                      <a:r>
                        <a:rPr lang="en-US" sz="1200" kern="1200" dirty="0" smtClean="0">
                          <a:solidFill>
                            <a:schemeClr val="dk1"/>
                          </a:solidFill>
                          <a:effectLst/>
                          <a:latin typeface="+mn-lt"/>
                          <a:ea typeface="+mn-ea"/>
                          <a:cs typeface="+mn-cs"/>
                        </a:rPr>
                        <a:t>President Obama signs the landmark legislation, the Patient Protection and Affordable Care Act (</a:t>
                      </a:r>
                      <a:r>
                        <a:rPr lang="en-US" sz="1200" b="1" u="sng" kern="1200" dirty="0" smtClean="0">
                          <a:solidFill>
                            <a:schemeClr val="dk1"/>
                          </a:solidFill>
                          <a:effectLst/>
                          <a:latin typeface="+mn-lt"/>
                          <a:ea typeface="+mn-ea"/>
                          <a:cs typeface="+mn-cs"/>
                          <a:hlinkClick r:id="rId2"/>
                        </a:rPr>
                        <a:t>P.L. 111-148</a:t>
                      </a:r>
                      <a:r>
                        <a:rPr lang="en-US" sz="1200" kern="1200" dirty="0" smtClean="0">
                          <a:solidFill>
                            <a:schemeClr val="dk1"/>
                          </a:solidFill>
                          <a:effectLst/>
                          <a:latin typeface="+mn-lt"/>
                          <a:ea typeface="+mn-ea"/>
                          <a:cs typeface="+mn-cs"/>
                        </a:rPr>
                        <a:t>) at the White House, surrounded by legislative leaders and invited guests, including some who have suffered from lack of health coverage.</a:t>
                      </a:r>
                    </a:p>
                    <a:p>
                      <a:r>
                        <a:rPr lang="en-US" sz="1200" kern="1200" dirty="0" smtClean="0">
                          <a:solidFill>
                            <a:schemeClr val="dk1"/>
                          </a:solidFill>
                          <a:effectLst/>
                          <a:latin typeface="+mn-lt"/>
                          <a:ea typeface="+mn-ea"/>
                          <a:cs typeface="+mn-cs"/>
                        </a:rPr>
                        <a:t>-The historic health reform legislation requires that all individuals have health insurance beginning in 2014.</a:t>
                      </a:r>
                    </a:p>
                    <a:p>
                      <a:pPr lvl="0"/>
                      <a:r>
                        <a:rPr lang="en-US" sz="1200" kern="1200" dirty="0" smtClean="0">
                          <a:solidFill>
                            <a:schemeClr val="dk1"/>
                          </a:solidFill>
                          <a:effectLst/>
                          <a:latin typeface="+mn-lt"/>
                          <a:ea typeface="+mn-ea"/>
                          <a:cs typeface="+mn-cs"/>
                        </a:rPr>
                        <a:t>-The poorest will be covered under a Medicaid expansion.</a:t>
                      </a:r>
                    </a:p>
                    <a:p>
                      <a:pPr lvl="0"/>
                      <a:r>
                        <a:rPr lang="en-US" sz="1200" kern="1200" dirty="0" smtClean="0">
                          <a:solidFill>
                            <a:schemeClr val="dk1"/>
                          </a:solidFill>
                          <a:effectLst/>
                          <a:latin typeface="+mn-lt"/>
                          <a:ea typeface="+mn-ea"/>
                          <a:cs typeface="+mn-cs"/>
                        </a:rPr>
                        <a:t>-Those with low and middle incomes who do not have access to affordable coverage through their jobs will be able to purchase coverage with federal subsidies through new "American Health Benefit Exchanges."</a:t>
                      </a:r>
                    </a:p>
                    <a:p>
                      <a:pPr lvl="0"/>
                      <a:r>
                        <a:rPr lang="en-US" sz="1200" kern="1200" dirty="0" smtClean="0">
                          <a:solidFill>
                            <a:schemeClr val="dk1"/>
                          </a:solidFill>
                          <a:effectLst/>
                          <a:latin typeface="+mn-lt"/>
                          <a:ea typeface="+mn-ea"/>
                          <a:cs typeface="+mn-cs"/>
                        </a:rPr>
                        <a:t>-Employers are not mandated to provide health benefits, however large businesses whose employees receive insurance subsidies will pay penalties. Small businesses will be able to access more plans through a separate Exchange.</a:t>
                      </a:r>
                    </a:p>
                    <a:p>
                      <a:pPr lvl="0"/>
                      <a:r>
                        <a:rPr lang="en-US" sz="1200" kern="1200" dirty="0" smtClean="0">
                          <a:solidFill>
                            <a:schemeClr val="dk1"/>
                          </a:solidFill>
                          <a:effectLst/>
                          <a:latin typeface="+mn-lt"/>
                          <a:ea typeface="+mn-ea"/>
                          <a:cs typeface="+mn-cs"/>
                        </a:rPr>
                        <a:t>-Health plans will not be allowed to deny coverage to people for any reason, including their health status, nor can they charge more because of a person's health or gender. Young adults will now have the option of being covered under their parents' plan up to age 26.</a:t>
                      </a:r>
                    </a:p>
                    <a:p>
                      <a:endParaRPr lang="en-US" dirty="0"/>
                    </a:p>
                  </a:txBody>
                  <a:tcPr/>
                </a:tc>
              </a:tr>
              <a:tr h="497313">
                <a:tc>
                  <a:txBody>
                    <a:bodyPr/>
                    <a:lstStyle/>
                    <a:p>
                      <a:r>
                        <a:rPr lang="en-US" sz="1200" dirty="0" smtClean="0"/>
                        <a:t>2012</a:t>
                      </a:r>
                      <a:endParaRPr lang="en-US" sz="1200" dirty="0"/>
                    </a:p>
                  </a:txBody>
                  <a:tcPr/>
                </a:tc>
                <a:tc>
                  <a:txBody>
                    <a:bodyPr/>
                    <a:lstStyle/>
                    <a:p>
                      <a:r>
                        <a:rPr lang="en-US" sz="1200" dirty="0" smtClean="0"/>
                        <a:t>US Supreme</a:t>
                      </a:r>
                      <a:r>
                        <a:rPr lang="en-US" sz="1200" baseline="0" dirty="0" smtClean="0"/>
                        <a:t> Court upholds</a:t>
                      </a:r>
                      <a:r>
                        <a:rPr lang="en-US" sz="1200" b="0" i="0" kern="1200" dirty="0" smtClean="0">
                          <a:solidFill>
                            <a:schemeClr val="dk1"/>
                          </a:solidFill>
                          <a:effectLst/>
                          <a:latin typeface="+mn-lt"/>
                          <a:ea typeface="+mn-ea"/>
                          <a:cs typeface="+mn-cs"/>
                        </a:rPr>
                        <a:t> the basic provisions of the health care overhaul, ruling that the government may use its taxation powers to push people to buy health insurance. </a:t>
                      </a:r>
                      <a:endParaRPr lang="en-US" sz="1200" dirty="0"/>
                    </a:p>
                  </a:txBody>
                  <a:tcPr/>
                </a:tc>
              </a:tr>
            </a:tbl>
          </a:graphicData>
        </a:graphic>
      </p:graphicFrame>
    </p:spTree>
    <p:extLst>
      <p:ext uri="{BB962C8B-B14F-4D97-AF65-F5344CB8AC3E}">
        <p14:creationId xmlns:p14="http://schemas.microsoft.com/office/powerpoint/2010/main" val="151199747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extLst>
              <p:ext uri="{D42A27DB-BD31-4B8C-83A1-F6EECF244321}">
                <p14:modId xmlns:p14="http://schemas.microsoft.com/office/powerpoint/2010/main" val="1951123245"/>
              </p:ext>
            </p:extLst>
          </p:nvPr>
        </p:nvGraphicFramePr>
        <p:xfrm>
          <a:off x="609600" y="914400"/>
          <a:ext cx="8229600" cy="4963160"/>
        </p:xfrm>
        <a:graphic>
          <a:graphicData uri="http://schemas.openxmlformats.org/drawingml/2006/table">
            <a:tbl>
              <a:tblPr firstRow="1" bandRow="1">
                <a:tableStyleId>{5C22544A-7EE6-4342-B048-85BDC9FD1C3A}</a:tableStyleId>
              </a:tblPr>
              <a:tblGrid>
                <a:gridCol w="1219200"/>
                <a:gridCol w="7010400"/>
              </a:tblGrid>
              <a:tr h="370840">
                <a:tc>
                  <a:txBody>
                    <a:bodyPr/>
                    <a:lstStyle/>
                    <a:p>
                      <a:r>
                        <a:rPr lang="en-US" dirty="0" smtClean="0">
                          <a:solidFill>
                            <a:schemeClr val="tx1"/>
                          </a:solidFill>
                        </a:rPr>
                        <a:t>Year</a:t>
                      </a:r>
                      <a:endParaRPr lang="en-US" dirty="0">
                        <a:solidFill>
                          <a:schemeClr val="tx1"/>
                        </a:solidFill>
                      </a:endParaRPr>
                    </a:p>
                  </a:txBody>
                  <a:tcPr/>
                </a:tc>
                <a:tc>
                  <a:txBody>
                    <a:bodyPr/>
                    <a:lstStyle/>
                    <a:p>
                      <a:r>
                        <a:rPr lang="en-US" dirty="0" smtClean="0">
                          <a:solidFill>
                            <a:schemeClr val="tx1"/>
                          </a:solidFill>
                        </a:rPr>
                        <a:t>Significant US Healthcare Policy Changes</a:t>
                      </a:r>
                      <a:endParaRPr lang="en-US" dirty="0">
                        <a:solidFill>
                          <a:schemeClr val="tx1"/>
                        </a:solidFill>
                      </a:endParaRPr>
                    </a:p>
                  </a:txBody>
                  <a:tcPr/>
                </a:tc>
              </a:tr>
              <a:tr h="370840">
                <a:tc>
                  <a:txBody>
                    <a:bodyPr/>
                    <a:lstStyle/>
                    <a:p>
                      <a:r>
                        <a:rPr lang="en-US" dirty="0" smtClean="0"/>
                        <a:t>1965</a:t>
                      </a:r>
                      <a:endParaRPr lang="en-US" dirty="0"/>
                    </a:p>
                  </a:txBody>
                  <a:tcPr/>
                </a:tc>
                <a:tc>
                  <a:txBody>
                    <a:bodyPr/>
                    <a:lstStyle/>
                    <a:p>
                      <a:r>
                        <a:rPr lang="en-US" dirty="0" smtClean="0"/>
                        <a:t>Medicaid and Medicare were</a:t>
                      </a:r>
                      <a:r>
                        <a:rPr lang="en-US" baseline="0" dirty="0" smtClean="0"/>
                        <a:t> created</a:t>
                      </a:r>
                      <a:endParaRPr lang="en-US" dirty="0"/>
                    </a:p>
                  </a:txBody>
                  <a:tcPr/>
                </a:tc>
              </a:tr>
              <a:tr h="370840">
                <a:tc>
                  <a:txBody>
                    <a:bodyPr/>
                    <a:lstStyle/>
                    <a:p>
                      <a:r>
                        <a:rPr lang="en-US" dirty="0" smtClean="0"/>
                        <a:t>1967</a:t>
                      </a:r>
                      <a:endParaRPr lang="en-US" dirty="0"/>
                    </a:p>
                  </a:txBody>
                  <a:tcPr/>
                </a:tc>
                <a:tc>
                  <a:txBody>
                    <a:bodyPr/>
                    <a:lstStyle/>
                    <a:p>
                      <a:r>
                        <a:rPr lang="en-US" dirty="0" smtClean="0"/>
                        <a:t>Optional categories</a:t>
                      </a:r>
                      <a:r>
                        <a:rPr lang="en-US" baseline="0" dirty="0" smtClean="0"/>
                        <a:t> of Medicaid were allowed</a:t>
                      </a:r>
                      <a:endParaRPr lang="en-US" dirty="0"/>
                    </a:p>
                  </a:txBody>
                  <a:tcPr/>
                </a:tc>
              </a:tr>
              <a:tr h="370840">
                <a:tc>
                  <a:txBody>
                    <a:bodyPr/>
                    <a:lstStyle/>
                    <a:p>
                      <a:r>
                        <a:rPr lang="en-US" dirty="0" smtClean="0"/>
                        <a:t>1970</a:t>
                      </a:r>
                      <a:endParaRPr lang="en-US" dirty="0"/>
                    </a:p>
                  </a:txBody>
                  <a:tcPr/>
                </a:tc>
                <a:tc>
                  <a:txBody>
                    <a:bodyPr/>
                    <a:lstStyle/>
                    <a:p>
                      <a:r>
                        <a:rPr lang="en-US" dirty="0" smtClean="0"/>
                        <a:t>Two</a:t>
                      </a:r>
                      <a:r>
                        <a:rPr lang="en-US" baseline="0" dirty="0" smtClean="0"/>
                        <a:t> federal confidentiality statues were enacted; one to protect records of individuals who were receiving treatment for alcohol problems and one to protect individuals who were receiving treatment for drug problems</a:t>
                      </a:r>
                      <a:endParaRPr lang="en-US" dirty="0"/>
                    </a:p>
                  </a:txBody>
                  <a:tcPr/>
                </a:tc>
              </a:tr>
              <a:tr h="370840">
                <a:tc>
                  <a:txBody>
                    <a:bodyPr/>
                    <a:lstStyle/>
                    <a:p>
                      <a:r>
                        <a:rPr lang="en-US" dirty="0" smtClean="0"/>
                        <a:t>1977</a:t>
                      </a:r>
                      <a:endParaRPr lang="en-US" dirty="0"/>
                    </a:p>
                  </a:txBody>
                  <a:tcPr/>
                </a:tc>
                <a:tc>
                  <a:txBody>
                    <a:bodyPr/>
                    <a:lstStyle/>
                    <a:p>
                      <a:r>
                        <a:rPr lang="en-US" dirty="0" smtClean="0"/>
                        <a:t>Medicaid expanded to include Children’s Assistance Program</a:t>
                      </a:r>
                      <a:endParaRPr lang="en-US" dirty="0"/>
                    </a:p>
                  </a:txBody>
                  <a:tcPr/>
                </a:tc>
              </a:tr>
              <a:tr h="370840">
                <a:tc>
                  <a:txBody>
                    <a:bodyPr/>
                    <a:lstStyle/>
                    <a:p>
                      <a:r>
                        <a:rPr lang="en-US" dirty="0" smtClean="0"/>
                        <a:t>1981</a:t>
                      </a:r>
                      <a:endParaRPr lang="en-US" dirty="0"/>
                    </a:p>
                  </a:txBody>
                  <a:tcPr/>
                </a:tc>
                <a:tc>
                  <a:txBody>
                    <a:bodyPr/>
                    <a:lstStyle/>
                    <a:p>
                      <a:r>
                        <a:rPr lang="en-US" dirty="0" smtClean="0"/>
                        <a:t>Medicaid</a:t>
                      </a:r>
                      <a:r>
                        <a:rPr lang="en-US" baseline="0" dirty="0" smtClean="0"/>
                        <a:t> Disproportionate Share Program established to fund hospitals that provided care of medically indigent</a:t>
                      </a:r>
                      <a:endParaRPr lang="en-US" dirty="0"/>
                    </a:p>
                  </a:txBody>
                  <a:tcPr/>
                </a:tc>
              </a:tr>
              <a:tr h="370840">
                <a:tc>
                  <a:txBody>
                    <a:bodyPr/>
                    <a:lstStyle/>
                    <a:p>
                      <a:r>
                        <a:rPr lang="en-US" dirty="0" smtClean="0"/>
                        <a:t>1981</a:t>
                      </a:r>
                      <a:endParaRPr lang="en-US" dirty="0"/>
                    </a:p>
                  </a:txBody>
                  <a:tcPr/>
                </a:tc>
                <a:tc>
                  <a:txBody>
                    <a:bodyPr/>
                    <a:lstStyle/>
                    <a:p>
                      <a:r>
                        <a:rPr lang="en-US" dirty="0" smtClean="0"/>
                        <a:t>Federal Block Grant Programs created for states</a:t>
                      </a:r>
                      <a:r>
                        <a:rPr lang="en-US" baseline="0" dirty="0" smtClean="0"/>
                        <a:t> to support </a:t>
                      </a:r>
                      <a:r>
                        <a:rPr lang="en-US" dirty="0" smtClean="0"/>
                        <a:t>public health, substance abuse,</a:t>
                      </a:r>
                      <a:r>
                        <a:rPr lang="en-US" baseline="0" dirty="0" smtClean="0"/>
                        <a:t> mental health, maternal and child health</a:t>
                      </a:r>
                      <a:endParaRPr lang="en-US" dirty="0"/>
                    </a:p>
                  </a:txBody>
                  <a:tcPr/>
                </a:tc>
              </a:tr>
              <a:tr h="370840">
                <a:tc>
                  <a:txBody>
                    <a:bodyPr/>
                    <a:lstStyle/>
                    <a:p>
                      <a:r>
                        <a:rPr lang="en-US" dirty="0" smtClean="0"/>
                        <a:t>1982</a:t>
                      </a:r>
                      <a:endParaRPr lang="en-US" dirty="0"/>
                    </a:p>
                  </a:txBody>
                  <a:tcPr/>
                </a:tc>
                <a:tc>
                  <a:txBody>
                    <a:bodyPr/>
                    <a:lstStyle/>
                    <a:p>
                      <a:r>
                        <a:rPr lang="en-US" dirty="0" smtClean="0"/>
                        <a:t>Medicaid expanded to cover children</a:t>
                      </a:r>
                      <a:r>
                        <a:rPr lang="en-US" baseline="0" dirty="0" smtClean="0"/>
                        <a:t> with disabilities</a:t>
                      </a:r>
                      <a:endParaRPr lang="en-US" dirty="0"/>
                    </a:p>
                  </a:txBody>
                  <a:tcPr/>
                </a:tc>
              </a:tr>
              <a:tr h="370840">
                <a:tc>
                  <a:txBody>
                    <a:bodyPr/>
                    <a:lstStyle/>
                    <a:p>
                      <a:r>
                        <a:rPr lang="en-US" dirty="0" smtClean="0"/>
                        <a:t>1986</a:t>
                      </a:r>
                      <a:endParaRPr lang="en-US" dirty="0"/>
                    </a:p>
                  </a:txBody>
                  <a:tcPr/>
                </a:tc>
                <a:tc>
                  <a:txBody>
                    <a:bodyPr/>
                    <a:lstStyle/>
                    <a:p>
                      <a:r>
                        <a:rPr lang="en-US" dirty="0" smtClean="0"/>
                        <a:t>Medicaid</a:t>
                      </a:r>
                      <a:r>
                        <a:rPr lang="en-US" baseline="0" dirty="0" smtClean="0"/>
                        <a:t> option to states to cover infants, young children and pregnant women</a:t>
                      </a:r>
                      <a:endParaRPr lang="en-US" dirty="0"/>
                    </a:p>
                  </a:txBody>
                  <a:tcPr/>
                </a:tc>
              </a:tr>
            </a:tbl>
          </a:graphicData>
        </a:graphic>
      </p:graphicFrame>
    </p:spTree>
    <p:extLst>
      <p:ext uri="{BB962C8B-B14F-4D97-AF65-F5344CB8AC3E}">
        <p14:creationId xmlns:p14="http://schemas.microsoft.com/office/powerpoint/2010/main" val="309684744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264002449"/>
              </p:ext>
            </p:extLst>
          </p:nvPr>
        </p:nvGraphicFramePr>
        <p:xfrm>
          <a:off x="0" y="0"/>
          <a:ext cx="9144000" cy="6172200"/>
        </p:xfrm>
        <a:graphic>
          <a:graphicData uri="http://schemas.openxmlformats.org/drawingml/2006/table">
            <a:tbl>
              <a:tblPr firstRow="1" bandRow="1">
                <a:tableStyleId>{5C22544A-7EE6-4342-B048-85BDC9FD1C3A}</a:tableStyleId>
              </a:tblPr>
              <a:tblGrid>
                <a:gridCol w="1185334"/>
                <a:gridCol w="7958666"/>
              </a:tblGrid>
              <a:tr h="457597">
                <a:tc>
                  <a:txBody>
                    <a:bodyPr/>
                    <a:lstStyle/>
                    <a:p>
                      <a:r>
                        <a:rPr lang="en-US" sz="1400" dirty="0" smtClean="0">
                          <a:solidFill>
                            <a:schemeClr val="tx1"/>
                          </a:solidFill>
                        </a:rPr>
                        <a:t>Year</a:t>
                      </a:r>
                      <a:endParaRPr lang="en-US" sz="1400" dirty="0">
                        <a:solidFill>
                          <a:schemeClr val="tx1"/>
                        </a:solidFill>
                      </a:endParaRPr>
                    </a:p>
                  </a:txBody>
                  <a:tcPr/>
                </a:tc>
                <a:tc>
                  <a:txBody>
                    <a:bodyPr/>
                    <a:lstStyle/>
                    <a:p>
                      <a:r>
                        <a:rPr lang="en-US" sz="1400" dirty="0" smtClean="0">
                          <a:solidFill>
                            <a:schemeClr val="tx1"/>
                          </a:solidFill>
                        </a:rPr>
                        <a:t>Significant US Healthcare</a:t>
                      </a:r>
                      <a:r>
                        <a:rPr lang="en-US" sz="1400" baseline="0" dirty="0" smtClean="0">
                          <a:solidFill>
                            <a:schemeClr val="tx1"/>
                          </a:solidFill>
                        </a:rPr>
                        <a:t>  Policy Changes</a:t>
                      </a:r>
                      <a:endParaRPr lang="en-US" sz="1400" dirty="0">
                        <a:solidFill>
                          <a:schemeClr val="tx1"/>
                        </a:solidFill>
                      </a:endParaRPr>
                    </a:p>
                  </a:txBody>
                  <a:tcPr/>
                </a:tc>
              </a:tr>
              <a:tr h="311607">
                <a:tc>
                  <a:txBody>
                    <a:bodyPr/>
                    <a:lstStyle/>
                    <a:p>
                      <a:r>
                        <a:rPr lang="en-US" sz="1400" dirty="0" smtClean="0"/>
                        <a:t>1990</a:t>
                      </a:r>
                      <a:endParaRPr lang="en-US" sz="1400" dirty="0"/>
                    </a:p>
                  </a:txBody>
                  <a:tcPr/>
                </a:tc>
                <a:tc>
                  <a:txBody>
                    <a:bodyPr/>
                    <a:lstStyle/>
                    <a:p>
                      <a:r>
                        <a:rPr lang="en-US" sz="1400" dirty="0" smtClean="0"/>
                        <a:t>Medicaid expanded to include children ages 6-18</a:t>
                      </a:r>
                      <a:endParaRPr lang="en-US" sz="1400" dirty="0"/>
                    </a:p>
                  </a:txBody>
                  <a:tcPr/>
                </a:tc>
              </a:tr>
              <a:tr h="311607">
                <a:tc>
                  <a:txBody>
                    <a:bodyPr/>
                    <a:lstStyle/>
                    <a:p>
                      <a:r>
                        <a:rPr lang="en-US" sz="1400" dirty="0" smtClean="0"/>
                        <a:t>1993</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President Clinton attempted to create a national healthcare insurance</a:t>
                      </a:r>
                      <a:r>
                        <a:rPr lang="en-US" sz="1400" baseline="0" dirty="0" smtClean="0"/>
                        <a:t> policy</a:t>
                      </a:r>
                      <a:endParaRPr lang="en-US" sz="1400" dirty="0" smtClean="0"/>
                    </a:p>
                  </a:txBody>
                  <a:tcPr/>
                </a:tc>
              </a:tr>
              <a:tr h="311607">
                <a:tc>
                  <a:txBody>
                    <a:bodyPr/>
                    <a:lstStyle/>
                    <a:p>
                      <a:r>
                        <a:rPr lang="en-US" sz="1400" dirty="0" smtClean="0"/>
                        <a:t>1996</a:t>
                      </a:r>
                      <a:endParaRPr lang="en-US" sz="1400" dirty="0"/>
                    </a:p>
                  </a:txBody>
                  <a:tcPr/>
                </a:tc>
                <a:tc>
                  <a:txBody>
                    <a:bodyPr/>
                    <a:lstStyle/>
                    <a:p>
                      <a:r>
                        <a:rPr lang="en-US" sz="1400" dirty="0" smtClean="0"/>
                        <a:t>HIPAA</a:t>
                      </a:r>
                      <a:r>
                        <a:rPr lang="en-US" sz="1400" baseline="0" dirty="0" smtClean="0"/>
                        <a:t> enacted</a:t>
                      </a:r>
                      <a:endParaRPr lang="en-US" sz="1400" dirty="0"/>
                    </a:p>
                  </a:txBody>
                  <a:tcPr/>
                </a:tc>
              </a:tr>
              <a:tr h="529732">
                <a:tc>
                  <a:txBody>
                    <a:bodyPr/>
                    <a:lstStyle/>
                    <a:p>
                      <a:r>
                        <a:rPr lang="en-US" sz="1400" dirty="0" smtClean="0"/>
                        <a:t>1997</a:t>
                      </a:r>
                      <a:endParaRPr lang="en-US" sz="1400" dirty="0"/>
                    </a:p>
                  </a:txBody>
                  <a:tcPr/>
                </a:tc>
                <a:tc>
                  <a:txBody>
                    <a:bodyPr/>
                    <a:lstStyle/>
                    <a:p>
                      <a:r>
                        <a:rPr lang="en-US" sz="1400" dirty="0" smtClean="0"/>
                        <a:t>S-CHIP</a:t>
                      </a:r>
                      <a:r>
                        <a:rPr lang="en-US" sz="1400" baseline="0" dirty="0" smtClean="0"/>
                        <a:t> was enacted which was a federal block grant program to the states to provide health insurance coverage for low income children</a:t>
                      </a:r>
                      <a:endParaRPr lang="en-US" sz="1400" dirty="0"/>
                    </a:p>
                  </a:txBody>
                  <a:tcPr/>
                </a:tc>
              </a:tr>
              <a:tr h="311607">
                <a:tc>
                  <a:txBody>
                    <a:bodyPr/>
                    <a:lstStyle/>
                    <a:p>
                      <a:r>
                        <a:rPr lang="en-US" sz="1400" dirty="0" smtClean="0"/>
                        <a:t>2003</a:t>
                      </a:r>
                      <a:endParaRPr lang="en-US" sz="1400" dirty="0"/>
                    </a:p>
                  </a:txBody>
                  <a:tcPr/>
                </a:tc>
                <a:tc>
                  <a:txBody>
                    <a:bodyPr/>
                    <a:lstStyle/>
                    <a:p>
                      <a:r>
                        <a:rPr lang="en-US" sz="1400" dirty="0" smtClean="0"/>
                        <a:t>Medicare coverage</a:t>
                      </a:r>
                      <a:r>
                        <a:rPr lang="en-US" sz="1400" baseline="0" dirty="0" smtClean="0"/>
                        <a:t> expanded to include drug benefit</a:t>
                      </a:r>
                      <a:endParaRPr lang="en-US" sz="1400" dirty="0"/>
                    </a:p>
                  </a:txBody>
                  <a:tcPr/>
                </a:tc>
              </a:tr>
              <a:tr h="965983">
                <a:tc>
                  <a:txBody>
                    <a:bodyPr/>
                    <a:lstStyle/>
                    <a:p>
                      <a:r>
                        <a:rPr lang="en-US" sz="1400" dirty="0" smtClean="0"/>
                        <a:t>2006</a:t>
                      </a:r>
                      <a:endParaRPr lang="en-US" sz="1400" dirty="0"/>
                    </a:p>
                  </a:txBody>
                  <a:tcPr/>
                </a:tc>
                <a:tc>
                  <a:txBody>
                    <a:bodyPr/>
                    <a:lstStyle/>
                    <a:p>
                      <a:r>
                        <a:rPr lang="en-US" sz="1400" dirty="0" smtClean="0"/>
                        <a:t>Medicare</a:t>
                      </a:r>
                      <a:r>
                        <a:rPr lang="en-US" sz="1400" baseline="0" dirty="0" smtClean="0"/>
                        <a:t> Part D Drug Benefit</a:t>
                      </a:r>
                    </a:p>
                    <a:p>
                      <a:r>
                        <a:rPr lang="en-US" sz="1400" baseline="0" dirty="0" smtClean="0"/>
                        <a:t>Massachusetts passed a version of statewide healthcare coverage</a:t>
                      </a:r>
                    </a:p>
                    <a:p>
                      <a:r>
                        <a:rPr lang="en-US" sz="1400" baseline="0" dirty="0" smtClean="0"/>
                        <a:t>Vermont passed a version of statewide healthcare coverage</a:t>
                      </a:r>
                    </a:p>
                    <a:p>
                      <a:r>
                        <a:rPr lang="en-US" sz="1400" baseline="0" dirty="0" smtClean="0"/>
                        <a:t>San Francisco passed a city wide version of healthcare coverage</a:t>
                      </a:r>
                      <a:endParaRPr lang="en-US" sz="1400" dirty="0"/>
                    </a:p>
                  </a:txBody>
                  <a:tcPr/>
                </a:tc>
              </a:tr>
              <a:tr h="313045">
                <a:tc>
                  <a:txBody>
                    <a:bodyPr/>
                    <a:lstStyle/>
                    <a:p>
                      <a:r>
                        <a:rPr lang="en-US" sz="1400" dirty="0" smtClean="0"/>
                        <a:t>2007</a:t>
                      </a:r>
                      <a:endParaRPr lang="en-US" sz="1400" dirty="0"/>
                    </a:p>
                  </a:txBody>
                  <a:tcPr/>
                </a:tc>
                <a:tc>
                  <a:txBody>
                    <a:bodyPr/>
                    <a:lstStyle/>
                    <a:p>
                      <a:r>
                        <a:rPr lang="en-US" sz="1400" dirty="0" smtClean="0"/>
                        <a:t>Reauthorization</a:t>
                      </a:r>
                      <a:r>
                        <a:rPr lang="en-US" sz="1400" baseline="0" dirty="0" smtClean="0"/>
                        <a:t> of S-CHIP</a:t>
                      </a:r>
                      <a:endParaRPr lang="en-US" sz="1400" dirty="0"/>
                    </a:p>
                  </a:txBody>
                  <a:tcPr/>
                </a:tc>
              </a:tr>
              <a:tr h="529732">
                <a:tc>
                  <a:txBody>
                    <a:bodyPr/>
                    <a:lstStyle/>
                    <a:p>
                      <a:r>
                        <a:rPr lang="en-US" sz="1400" dirty="0" smtClean="0"/>
                        <a:t>2008</a:t>
                      </a:r>
                      <a:endParaRPr lang="en-US" sz="1400" dirty="0"/>
                    </a:p>
                  </a:txBody>
                  <a:tcPr/>
                </a:tc>
                <a:tc>
                  <a:txBody>
                    <a:bodyPr/>
                    <a:lstStyle/>
                    <a:p>
                      <a:r>
                        <a:rPr lang="en-US" sz="1400" dirty="0" smtClean="0"/>
                        <a:t>Parity Bill passed mandating healthcare</a:t>
                      </a:r>
                      <a:r>
                        <a:rPr lang="en-US" sz="1400" baseline="0" dirty="0" smtClean="0"/>
                        <a:t> coverage for mental health and substance abuse conditions equivalent to healthcare medical benefit</a:t>
                      </a:r>
                      <a:endParaRPr lang="en-US" sz="1400" dirty="0"/>
                    </a:p>
                  </a:txBody>
                  <a:tcPr/>
                </a:tc>
              </a:tr>
              <a:tr h="924228">
                <a:tc>
                  <a:txBody>
                    <a:bodyPr/>
                    <a:lstStyle/>
                    <a:p>
                      <a:r>
                        <a:rPr lang="en-US" sz="1400" dirty="0" smtClean="0"/>
                        <a:t>2009</a:t>
                      </a:r>
                      <a:endParaRPr lang="en-US" sz="1400" dirty="0"/>
                    </a:p>
                  </a:txBody>
                  <a:tcPr/>
                </a:tc>
                <a:tc>
                  <a:txBody>
                    <a:bodyPr/>
                    <a:lstStyle/>
                    <a:p>
                      <a:r>
                        <a:rPr lang="en-US" sz="1400" dirty="0" smtClean="0"/>
                        <a:t>Reauthorizatio</a:t>
                      </a:r>
                      <a:r>
                        <a:rPr lang="en-US" sz="1400" baseline="0" dirty="0" smtClean="0"/>
                        <a:t>n of S-CHIP</a:t>
                      </a:r>
                    </a:p>
                    <a:p>
                      <a:r>
                        <a:rPr lang="en-US" sz="1400" baseline="0" dirty="0" smtClean="0"/>
                        <a:t>American Reinvestment and Recovery Act (ARRA) invested federal dollars into development of electronic healthcare technologies and research for the evaluation of healthcare effectiveness  </a:t>
                      </a:r>
                      <a:endParaRPr lang="en-US" sz="1400" dirty="0"/>
                    </a:p>
                  </a:txBody>
                  <a:tcPr/>
                </a:tc>
              </a:tr>
              <a:tr h="457597">
                <a:tc>
                  <a:txBody>
                    <a:bodyPr/>
                    <a:lstStyle/>
                    <a:p>
                      <a:r>
                        <a:rPr lang="en-US" sz="1400" dirty="0" smtClean="0"/>
                        <a:t>2010</a:t>
                      </a:r>
                      <a:endParaRPr lang="en-US" sz="1400" dirty="0"/>
                    </a:p>
                  </a:txBody>
                  <a:tcPr/>
                </a:tc>
                <a:tc>
                  <a:txBody>
                    <a:bodyPr/>
                    <a:lstStyle/>
                    <a:p>
                      <a:r>
                        <a:rPr lang="en-US" sz="1400" dirty="0" smtClean="0"/>
                        <a:t>Passage</a:t>
                      </a:r>
                      <a:r>
                        <a:rPr lang="en-US" sz="1400" baseline="0" dirty="0" smtClean="0"/>
                        <a:t> of the Patient Protection and Affordable Healthcare Act</a:t>
                      </a:r>
                      <a:endParaRPr lang="en-US" sz="1400" dirty="0"/>
                    </a:p>
                  </a:txBody>
                  <a:tcPr/>
                </a:tc>
              </a:tr>
              <a:tr h="747858">
                <a:tc>
                  <a:txBody>
                    <a:bodyPr/>
                    <a:lstStyle/>
                    <a:p>
                      <a:r>
                        <a:rPr lang="en-US" sz="1400" dirty="0" smtClean="0"/>
                        <a:t>2012</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US Supreme</a:t>
                      </a:r>
                      <a:r>
                        <a:rPr lang="en-US" sz="1400" baseline="0" dirty="0" smtClean="0"/>
                        <a:t> Court upholds</a:t>
                      </a:r>
                      <a:r>
                        <a:rPr lang="en-US" sz="1400" b="0" i="0" kern="1200" dirty="0" smtClean="0">
                          <a:solidFill>
                            <a:schemeClr val="dk1"/>
                          </a:solidFill>
                          <a:effectLst/>
                          <a:latin typeface="+mn-lt"/>
                          <a:ea typeface="+mn-ea"/>
                          <a:cs typeface="+mn-cs"/>
                        </a:rPr>
                        <a:t> the basic provisions of the health care overhaul, ruling that the government may use its taxation powers to push people to buy health insurance. </a:t>
                      </a:r>
                      <a:endParaRPr lang="en-US" sz="1400" dirty="0" smtClean="0"/>
                    </a:p>
                    <a:p>
                      <a:endParaRPr lang="en-US" sz="1400" dirty="0"/>
                    </a:p>
                  </a:txBody>
                  <a:tcPr/>
                </a:tc>
              </a:tr>
            </a:tbl>
          </a:graphicData>
        </a:graphic>
      </p:graphicFrame>
    </p:spTree>
    <p:extLst>
      <p:ext uri="{BB962C8B-B14F-4D97-AF65-F5344CB8AC3E}">
        <p14:creationId xmlns:p14="http://schemas.microsoft.com/office/powerpoint/2010/main" val="207564461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438400"/>
            <a:ext cx="7772400" cy="1362075"/>
          </a:xfrm>
        </p:spPr>
        <p:txBody>
          <a:bodyPr>
            <a:normAutofit fontScale="90000"/>
          </a:bodyPr>
          <a:lstStyle/>
          <a:p>
            <a:r>
              <a:rPr lang="en-US" dirty="0" smtClean="0"/>
              <a:t>TIMELINE: Significant </a:t>
            </a:r>
            <a:r>
              <a:rPr lang="en-US" dirty="0"/>
              <a:t>US Healthcare  Policy Changes</a:t>
            </a:r>
            <a:br>
              <a:rPr lang="en-US" dirty="0"/>
            </a:br>
            <a:endParaRPr lang="en-US" dirty="0"/>
          </a:p>
        </p:txBody>
      </p:sp>
    </p:spTree>
    <p:extLst>
      <p:ext uri="{BB962C8B-B14F-4D97-AF65-F5344CB8AC3E}">
        <p14:creationId xmlns:p14="http://schemas.microsoft.com/office/powerpoint/2010/main" val="222877643"/>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Bi-furcated System</a:t>
            </a:r>
            <a:br>
              <a:rPr lang="en-US" dirty="0" smtClean="0"/>
            </a:br>
            <a:r>
              <a:rPr lang="en-US" dirty="0" smtClean="0"/>
              <a:t>The “haves” and the “have not's”</a:t>
            </a:r>
            <a:endParaRPr lang="en-US" dirty="0"/>
          </a:p>
        </p:txBody>
      </p:sp>
      <p:sp>
        <p:nvSpPr>
          <p:cNvPr id="3" name="Content Placeholder 2"/>
          <p:cNvSpPr>
            <a:spLocks noGrp="1"/>
          </p:cNvSpPr>
          <p:nvPr>
            <p:ph idx="1"/>
          </p:nvPr>
        </p:nvSpPr>
        <p:spPr>
          <a:xfrm>
            <a:off x="685800" y="2209800"/>
            <a:ext cx="8001000" cy="3429000"/>
          </a:xfrm>
        </p:spPr>
        <p:txBody>
          <a:bodyPr>
            <a:normAutofit fontScale="70000" lnSpcReduction="20000"/>
          </a:bodyPr>
          <a:lstStyle/>
          <a:p>
            <a:pPr>
              <a:lnSpc>
                <a:spcPct val="120000"/>
              </a:lnSpc>
            </a:pPr>
            <a:r>
              <a:rPr lang="en-US" dirty="0" smtClean="0"/>
              <a:t>Prior to 1981, coverage for health care was paid for by individuals in the following manner:</a:t>
            </a:r>
          </a:p>
          <a:p>
            <a:pPr lvl="1">
              <a:lnSpc>
                <a:spcPct val="120000"/>
              </a:lnSpc>
            </a:pPr>
            <a:r>
              <a:rPr lang="en-US" dirty="0" smtClean="0"/>
              <a:t>Health insurance was a benefit paid for by employers</a:t>
            </a:r>
          </a:p>
          <a:p>
            <a:pPr lvl="1">
              <a:lnSpc>
                <a:spcPct val="120000"/>
              </a:lnSpc>
            </a:pPr>
            <a:r>
              <a:rPr lang="en-US" dirty="0" smtClean="0"/>
              <a:t>Individuals who did not have employer sponsored healthcare and could afford to pay for healthcare paid cash </a:t>
            </a:r>
          </a:p>
          <a:p>
            <a:pPr lvl="1">
              <a:lnSpc>
                <a:spcPct val="120000"/>
              </a:lnSpc>
            </a:pPr>
            <a:r>
              <a:rPr lang="en-US" dirty="0" smtClean="0"/>
              <a:t>Individuals who could not afford healthcare were served in social service programs, charities or ended up in hospitals when their conditions out of necessity </a:t>
            </a:r>
          </a:p>
          <a:p>
            <a:pPr>
              <a:lnSpc>
                <a:spcPct val="120000"/>
              </a:lnSpc>
            </a:pPr>
            <a:r>
              <a:rPr lang="en-US" dirty="0" smtClean="0"/>
              <a:t>Out of necessity to cover healthcare costs for medically indigent and low income, the federal government created the range of federal block grants to the state </a:t>
            </a:r>
          </a:p>
          <a:p>
            <a:pPr>
              <a:lnSpc>
                <a:spcPct val="120000"/>
              </a:lnSpc>
            </a:pPr>
            <a:r>
              <a:rPr lang="en-US" dirty="0" smtClean="0"/>
              <a:t>This action, which occurred in 1981 marked the beginning of a two tiered payment system for healthcare in the US</a:t>
            </a:r>
          </a:p>
          <a:p>
            <a:pPr lvl="1">
              <a:lnSpc>
                <a:spcPct val="120000"/>
              </a:lnSpc>
            </a:pPr>
            <a:r>
              <a:rPr lang="en-US" dirty="0" smtClean="0"/>
              <a:t>Public/private</a:t>
            </a:r>
          </a:p>
          <a:p>
            <a:pPr marL="0" indent="0">
              <a:buNone/>
            </a:pPr>
            <a:endParaRPr lang="en-US" dirty="0" smtClean="0"/>
          </a:p>
        </p:txBody>
      </p:sp>
    </p:spTree>
    <p:extLst>
      <p:ext uri="{BB962C8B-B14F-4D97-AF65-F5344CB8AC3E}">
        <p14:creationId xmlns:p14="http://schemas.microsoft.com/office/powerpoint/2010/main" val="2195922861"/>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8001000" cy="838200"/>
          </a:xfrm>
        </p:spPr>
        <p:txBody>
          <a:bodyPr>
            <a:normAutofit fontScale="90000"/>
          </a:bodyPr>
          <a:lstStyle/>
          <a:p>
            <a:r>
              <a:rPr lang="en-US" dirty="0"/>
              <a:t>P</a:t>
            </a:r>
            <a:r>
              <a:rPr lang="en-US" dirty="0" smtClean="0"/>
              <a:t>atient Protections and Electronic Records</a:t>
            </a:r>
            <a:endParaRPr lang="en-US" dirty="0"/>
          </a:p>
        </p:txBody>
      </p:sp>
      <p:sp>
        <p:nvSpPr>
          <p:cNvPr id="3" name="Content Placeholder 2"/>
          <p:cNvSpPr>
            <a:spLocks noGrp="1"/>
          </p:cNvSpPr>
          <p:nvPr>
            <p:ph idx="1"/>
          </p:nvPr>
        </p:nvSpPr>
        <p:spPr>
          <a:xfrm>
            <a:off x="685800" y="1524000"/>
            <a:ext cx="8001000" cy="3810000"/>
          </a:xfrm>
        </p:spPr>
        <p:txBody>
          <a:bodyPr>
            <a:noAutofit/>
          </a:bodyPr>
          <a:lstStyle/>
          <a:p>
            <a:pPr>
              <a:lnSpc>
                <a:spcPct val="120000"/>
              </a:lnSpc>
            </a:pPr>
            <a:r>
              <a:rPr lang="en-US" sz="1600" dirty="0" smtClean="0"/>
              <a:t>Existing laws influence how PPACA handles issues of confidentiality and patient protections with regards to their health records</a:t>
            </a:r>
          </a:p>
          <a:p>
            <a:pPr>
              <a:lnSpc>
                <a:spcPct val="120000"/>
              </a:lnSpc>
            </a:pPr>
            <a:r>
              <a:rPr lang="en-US" sz="1600" dirty="0" smtClean="0"/>
              <a:t>Three major federal laws which govern the sharing of patient information</a:t>
            </a:r>
          </a:p>
          <a:p>
            <a:pPr lvl="1">
              <a:lnSpc>
                <a:spcPct val="120000"/>
              </a:lnSpc>
            </a:pPr>
            <a:r>
              <a:rPr lang="en-US" sz="1600" dirty="0" smtClean="0"/>
              <a:t>HIPAA applies to the information sharing for all medical records. 1995</a:t>
            </a:r>
          </a:p>
          <a:p>
            <a:pPr lvl="1">
              <a:lnSpc>
                <a:spcPct val="120000"/>
              </a:lnSpc>
            </a:pPr>
            <a:r>
              <a:rPr lang="en-US" sz="1600" dirty="0" smtClean="0"/>
              <a:t>HITECH ACT applies to health information technology including hardware, software and integrated technologies or licenses, intellectual property, upgrades or packaged solutions sold as services that are designed for or support the use by health care entities or patients for the electronic creation, maintenance, access or exchange of health information 42 U.S.C. § 300jj(5). 2009</a:t>
            </a:r>
          </a:p>
          <a:p>
            <a:pPr lvl="1">
              <a:lnSpc>
                <a:spcPct val="120000"/>
              </a:lnSpc>
            </a:pPr>
            <a:r>
              <a:rPr lang="en-US" sz="1600" dirty="0"/>
              <a:t>42 CFR, Part 2 applies only to alcohol and drug abuse patient records. </a:t>
            </a:r>
            <a:r>
              <a:rPr lang="en-US" sz="1600" dirty="0" smtClean="0"/>
              <a:t>1975</a:t>
            </a:r>
          </a:p>
          <a:p>
            <a:pPr>
              <a:lnSpc>
                <a:spcPct val="120000"/>
              </a:lnSpc>
            </a:pPr>
            <a:r>
              <a:rPr lang="en-US" sz="1600" dirty="0" smtClean="0"/>
              <a:t>Each state also has specific administrative rules and laws governing the sharing of private healthcare information and specifically information contained in alcohol and drug abuse records </a:t>
            </a:r>
            <a:endParaRPr lang="en-US" sz="1600" dirty="0"/>
          </a:p>
        </p:txBody>
      </p:sp>
    </p:spTree>
    <p:extLst>
      <p:ext uri="{BB962C8B-B14F-4D97-AF65-F5344CB8AC3E}">
        <p14:creationId xmlns:p14="http://schemas.microsoft.com/office/powerpoint/2010/main" val="106499518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How the U.S. Health Care System Compares </a:t>
            </a:r>
            <a:r>
              <a:rPr lang="en-US" dirty="0" smtClean="0"/>
              <a:t/>
            </a:r>
            <a:br>
              <a:rPr lang="en-US" dirty="0" smtClean="0"/>
            </a:br>
            <a:endParaRPr lang="en-US" dirty="0"/>
          </a:p>
        </p:txBody>
      </p:sp>
      <p:sp>
        <p:nvSpPr>
          <p:cNvPr id="3" name="Content Placeholder 2"/>
          <p:cNvSpPr>
            <a:spLocks noGrp="1"/>
          </p:cNvSpPr>
          <p:nvPr>
            <p:ph idx="1"/>
          </p:nvPr>
        </p:nvSpPr>
        <p:spPr>
          <a:xfrm>
            <a:off x="838200" y="2286000"/>
            <a:ext cx="7848600" cy="4038600"/>
          </a:xfrm>
        </p:spPr>
        <p:txBody>
          <a:bodyPr>
            <a:noAutofit/>
          </a:bodyPr>
          <a:lstStyle/>
          <a:p>
            <a:pPr marL="0" indent="0"/>
            <a:r>
              <a:rPr lang="en-US" dirty="0"/>
              <a:t>The US continues to outspend all other </a:t>
            </a:r>
            <a:r>
              <a:rPr lang="en-US" dirty="0" smtClean="0"/>
              <a:t>industrialized countries </a:t>
            </a:r>
            <a:r>
              <a:rPr lang="en-US" dirty="0"/>
              <a:t>on </a:t>
            </a:r>
            <a:r>
              <a:rPr lang="en-US" dirty="0" smtClean="0"/>
              <a:t>healthcare </a:t>
            </a:r>
            <a:endParaRPr lang="en-US" dirty="0"/>
          </a:p>
          <a:p>
            <a:pPr lvl="1"/>
            <a:r>
              <a:rPr lang="en-US" dirty="0"/>
              <a:t>In 2008, medical expenses were $7538 per capita</a:t>
            </a:r>
          </a:p>
          <a:p>
            <a:pPr lvl="1"/>
            <a:r>
              <a:rPr lang="en-US" dirty="0"/>
              <a:t>Spent 16% of its gross domestic product on healthcare</a:t>
            </a:r>
          </a:p>
          <a:p>
            <a:pPr lvl="1"/>
            <a:r>
              <a:rPr lang="en-US" dirty="0"/>
              <a:t>Has far more private source funding on healthcare than any of the other countries which rely on government or social service models rather than private </a:t>
            </a:r>
            <a:r>
              <a:rPr lang="en-US" dirty="0" smtClean="0"/>
              <a:t>insurance</a:t>
            </a:r>
            <a:endParaRPr lang="en-US" sz="2400" dirty="0"/>
          </a:p>
        </p:txBody>
      </p:sp>
    </p:spTree>
    <p:extLst>
      <p:ext uri="{BB962C8B-B14F-4D97-AF65-F5344CB8AC3E}">
        <p14:creationId xmlns:p14="http://schemas.microsoft.com/office/powerpoint/2010/main" val="144136743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8001000" cy="838200"/>
          </a:xfrm>
        </p:spPr>
        <p:txBody>
          <a:bodyPr/>
          <a:lstStyle/>
          <a:p>
            <a:r>
              <a:rPr lang="en-US" dirty="0" smtClean="0"/>
              <a:t>HITECH </a:t>
            </a:r>
            <a:endParaRPr lang="en-US" dirty="0"/>
          </a:p>
        </p:txBody>
      </p:sp>
      <p:sp>
        <p:nvSpPr>
          <p:cNvPr id="3" name="Content Placeholder 2"/>
          <p:cNvSpPr>
            <a:spLocks noGrp="1"/>
          </p:cNvSpPr>
          <p:nvPr>
            <p:ph idx="1"/>
          </p:nvPr>
        </p:nvSpPr>
        <p:spPr>
          <a:xfrm>
            <a:off x="533400" y="1600200"/>
            <a:ext cx="8229600" cy="4114800"/>
          </a:xfrm>
        </p:spPr>
        <p:txBody>
          <a:bodyPr>
            <a:normAutofit fontScale="55000" lnSpcReduction="20000"/>
          </a:bodyPr>
          <a:lstStyle/>
          <a:p>
            <a:pPr>
              <a:lnSpc>
                <a:spcPct val="120000"/>
              </a:lnSpc>
              <a:buFont typeface="Arial" pitchFamily="34" charset="0"/>
              <a:buChar char="•"/>
            </a:pPr>
            <a:r>
              <a:rPr lang="en-US" sz="2900" dirty="0"/>
              <a:t>Health Information Technology for Economic and Clinical Health Act, or the HITECH </a:t>
            </a:r>
            <a:r>
              <a:rPr lang="en-US" sz="2900" dirty="0" smtClean="0"/>
              <a:t>Act was passed in 2009 as a part of the American Reinvestment and Recovery Act</a:t>
            </a:r>
          </a:p>
          <a:p>
            <a:pPr>
              <a:lnSpc>
                <a:spcPct val="120000"/>
              </a:lnSpc>
              <a:buFont typeface="Arial" pitchFamily="34" charset="0"/>
              <a:buChar char="•"/>
            </a:pPr>
            <a:r>
              <a:rPr lang="en-US" sz="2900" dirty="0" smtClean="0"/>
              <a:t>Provided </a:t>
            </a:r>
            <a:r>
              <a:rPr lang="en-US" sz="2900" dirty="0"/>
              <a:t>$18 billion through the Medicare and Medicaid reimbursement systems as incentives for hospitals and physicians who are “meaningful users” of EHR systems.</a:t>
            </a:r>
            <a:endParaRPr lang="en-US" sz="2900" dirty="0" smtClean="0"/>
          </a:p>
          <a:p>
            <a:pPr>
              <a:lnSpc>
                <a:spcPct val="120000"/>
              </a:lnSpc>
              <a:buFont typeface="Arial" pitchFamily="34" charset="0"/>
              <a:buChar char="•"/>
            </a:pPr>
            <a:r>
              <a:rPr lang="en-US" sz="2900" dirty="0" smtClean="0"/>
              <a:t>HITECH preserves the patient’s right to receive an electronic copy of their protected patient information from entities that use electronic health records and have restrictions on use and disclosure of protected health information</a:t>
            </a:r>
          </a:p>
          <a:p>
            <a:pPr>
              <a:lnSpc>
                <a:spcPct val="120000"/>
              </a:lnSpc>
              <a:buFont typeface="Arial" pitchFamily="34" charset="0"/>
              <a:buChar char="•"/>
            </a:pPr>
            <a:r>
              <a:rPr lang="en-US" sz="2900" dirty="0" smtClean="0"/>
              <a:t>Stronger enforcement and penalties for those entities who violate HIPAA </a:t>
            </a:r>
          </a:p>
          <a:p>
            <a:pPr>
              <a:lnSpc>
                <a:spcPct val="120000"/>
              </a:lnSpc>
              <a:buFont typeface="Arial" pitchFamily="34" charset="0"/>
              <a:buChar char="•"/>
            </a:pPr>
            <a:r>
              <a:rPr lang="en-US" sz="2900" dirty="0" smtClean="0"/>
              <a:t>Requirement that covered entities must notify individuals and in some cases, governmental officials when a breach of protected health information has occurred</a:t>
            </a:r>
          </a:p>
          <a:p>
            <a:pPr>
              <a:lnSpc>
                <a:spcPct val="120000"/>
              </a:lnSpc>
              <a:buFont typeface="Arial" pitchFamily="34" charset="0"/>
              <a:buChar char="•"/>
            </a:pPr>
            <a:r>
              <a:rPr lang="en-US" sz="2900" dirty="0" smtClean="0"/>
              <a:t>Covered entities must revise their Notice of Privacy Practices to bring them into compliance with HITECH requirements.</a:t>
            </a:r>
          </a:p>
          <a:p>
            <a:pPr>
              <a:lnSpc>
                <a:spcPct val="120000"/>
              </a:lnSpc>
              <a:buFont typeface="Arial" pitchFamily="34" charset="0"/>
              <a:buChar char="•"/>
            </a:pPr>
            <a:r>
              <a:rPr lang="en-US" sz="2900" dirty="0" smtClean="0"/>
              <a:t>Business Associate agreements must be updated to include the HITECH requirements</a:t>
            </a:r>
          </a:p>
          <a:p>
            <a:endParaRPr lang="en-US" dirty="0"/>
          </a:p>
        </p:txBody>
      </p:sp>
    </p:spTree>
    <p:extLst>
      <p:ext uri="{BB962C8B-B14F-4D97-AF65-F5344CB8AC3E}">
        <p14:creationId xmlns:p14="http://schemas.microsoft.com/office/powerpoint/2010/main" val="396087923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is it HIPAA and when is it  42 CFR, Part 2?</a:t>
            </a:r>
            <a:endParaRPr lang="en-US" dirty="0"/>
          </a:p>
        </p:txBody>
      </p:sp>
      <p:sp>
        <p:nvSpPr>
          <p:cNvPr id="3" name="Content Placeholder 2"/>
          <p:cNvSpPr>
            <a:spLocks noGrp="1"/>
          </p:cNvSpPr>
          <p:nvPr>
            <p:ph idx="1"/>
          </p:nvPr>
        </p:nvSpPr>
        <p:spPr>
          <a:xfrm>
            <a:off x="685800" y="2362200"/>
            <a:ext cx="8001000" cy="3276600"/>
          </a:xfrm>
        </p:spPr>
        <p:txBody>
          <a:bodyPr/>
          <a:lstStyle/>
          <a:p>
            <a:pPr>
              <a:buFont typeface="Arial" pitchFamily="34" charset="0"/>
              <a:buChar char="•"/>
            </a:pPr>
            <a:r>
              <a:rPr lang="en-US" dirty="0" smtClean="0"/>
              <a:t>HIPAA covers any health information that identifies an individual</a:t>
            </a:r>
          </a:p>
          <a:p>
            <a:pPr>
              <a:buFont typeface="Arial" pitchFamily="34" charset="0"/>
              <a:buChar char="•"/>
            </a:pPr>
            <a:r>
              <a:rPr lang="en-US" dirty="0" smtClean="0"/>
              <a:t>42 CFR, Part 2 only protects information that identifies an individual as having an alcohol or drug abuse issue.</a:t>
            </a:r>
          </a:p>
          <a:p>
            <a:pPr>
              <a:buFont typeface="Arial" pitchFamily="34" charset="0"/>
              <a:buChar char="•"/>
            </a:pPr>
            <a:r>
              <a:rPr lang="en-US" dirty="0" smtClean="0"/>
              <a:t> Additionally, 42 CFR, Part 2 only applies to programs that accept any government funds. </a:t>
            </a:r>
            <a:endParaRPr lang="en-US" dirty="0"/>
          </a:p>
        </p:txBody>
      </p:sp>
    </p:spTree>
    <p:extLst>
      <p:ext uri="{BB962C8B-B14F-4D97-AF65-F5344CB8AC3E}">
        <p14:creationId xmlns:p14="http://schemas.microsoft.com/office/powerpoint/2010/main" val="2620403923"/>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8001000" cy="533400"/>
          </a:xfrm>
        </p:spPr>
        <p:txBody>
          <a:bodyPr>
            <a:normAutofit/>
          </a:bodyPr>
          <a:lstStyle/>
          <a:p>
            <a:r>
              <a:rPr lang="en-US" sz="2500" dirty="0" smtClean="0"/>
              <a:t>Comparison between HIPAA and 42 CFR, part 2</a:t>
            </a:r>
            <a:endParaRPr lang="en-US" sz="25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90317377"/>
              </p:ext>
            </p:extLst>
          </p:nvPr>
        </p:nvGraphicFramePr>
        <p:xfrm>
          <a:off x="533400" y="1371600"/>
          <a:ext cx="8229600" cy="475996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dirty="0" smtClean="0">
                          <a:solidFill>
                            <a:schemeClr val="tx1"/>
                          </a:solidFill>
                        </a:rPr>
                        <a:t>HIPAA</a:t>
                      </a:r>
                      <a:endParaRPr lang="en-US" dirty="0">
                        <a:solidFill>
                          <a:schemeClr val="tx1"/>
                        </a:solidFill>
                      </a:endParaRPr>
                    </a:p>
                  </a:txBody>
                  <a:tcPr/>
                </a:tc>
                <a:tc>
                  <a:txBody>
                    <a:bodyPr/>
                    <a:lstStyle/>
                    <a:p>
                      <a:r>
                        <a:rPr lang="en-US" dirty="0" smtClean="0">
                          <a:solidFill>
                            <a:schemeClr val="tx1"/>
                          </a:solidFill>
                        </a:rPr>
                        <a:t>42 CFR, Part 2</a:t>
                      </a:r>
                      <a:endParaRPr lang="en-US" dirty="0">
                        <a:solidFill>
                          <a:schemeClr val="tx1"/>
                        </a:solidFill>
                      </a:endParaRPr>
                    </a:p>
                  </a:txBody>
                  <a:tcPr/>
                </a:tc>
                <a:tc>
                  <a:txBody>
                    <a:bodyPr/>
                    <a:lstStyle/>
                    <a:p>
                      <a:r>
                        <a:rPr lang="en-US" dirty="0" smtClean="0">
                          <a:solidFill>
                            <a:schemeClr val="tx1"/>
                          </a:solidFill>
                        </a:rPr>
                        <a:t>Covered by both</a:t>
                      </a:r>
                      <a:r>
                        <a:rPr lang="en-US" baseline="0" dirty="0" smtClean="0">
                          <a:solidFill>
                            <a:schemeClr val="tx1"/>
                          </a:solidFill>
                        </a:rPr>
                        <a:t> laws</a:t>
                      </a:r>
                      <a:endParaRPr lang="en-US" dirty="0">
                        <a:solidFill>
                          <a:schemeClr val="tx1"/>
                        </a:solidFill>
                      </a:endParaRPr>
                    </a:p>
                  </a:txBody>
                  <a:tcPr/>
                </a:tc>
              </a:tr>
              <a:tr h="370840">
                <a:tc>
                  <a:txBody>
                    <a:bodyPr/>
                    <a:lstStyle/>
                    <a:p>
                      <a:r>
                        <a:rPr lang="en-US" dirty="0" smtClean="0"/>
                        <a:t>Permits disclosures</a:t>
                      </a:r>
                      <a:r>
                        <a:rPr lang="en-US" baseline="0" dirty="0" smtClean="0"/>
                        <a:t> without patient consent</a:t>
                      </a:r>
                      <a:endParaRPr lang="en-US" dirty="0"/>
                    </a:p>
                  </a:txBody>
                  <a:tcPr/>
                </a:tc>
                <a:tc>
                  <a:txBody>
                    <a:bodyPr/>
                    <a:lstStyle/>
                    <a:p>
                      <a:r>
                        <a:rPr lang="en-US" dirty="0" smtClean="0"/>
                        <a:t>Prohibits disclosures</a:t>
                      </a:r>
                      <a:r>
                        <a:rPr lang="en-US" baseline="0" dirty="0" smtClean="0"/>
                        <a:t> without patient consent. If a program is covered by both </a:t>
                      </a:r>
                      <a:endParaRPr lang="en-US" dirty="0"/>
                    </a:p>
                  </a:txBody>
                  <a:tcPr/>
                </a:tc>
                <a:tc>
                  <a:txBody>
                    <a:bodyPr/>
                    <a:lstStyle/>
                    <a:p>
                      <a:r>
                        <a:rPr lang="en-US" dirty="0" smtClean="0"/>
                        <a:t>A program covered under both federal laws must follow the mandatory provisions</a:t>
                      </a:r>
                      <a:r>
                        <a:rPr lang="en-US" baseline="0" dirty="0" smtClean="0"/>
                        <a:t> under 42 CFR, Part 2</a:t>
                      </a:r>
                      <a:endParaRPr lang="en-US" dirty="0"/>
                    </a:p>
                  </a:txBody>
                  <a:tcPr/>
                </a:tc>
              </a:tr>
              <a:tr h="370840">
                <a:tc>
                  <a:txBody>
                    <a:bodyPr/>
                    <a:lstStyle/>
                    <a:p>
                      <a:r>
                        <a:rPr lang="en-US" dirty="0" smtClean="0"/>
                        <a:t>Requires a covered program to give an individual access to their own health information</a:t>
                      </a:r>
                      <a:endParaRPr lang="en-US" dirty="0"/>
                    </a:p>
                  </a:txBody>
                  <a:tcPr/>
                </a:tc>
                <a:tc>
                  <a:txBody>
                    <a:bodyPr/>
                    <a:lstStyle/>
                    <a:p>
                      <a:r>
                        <a:rPr lang="en-US" dirty="0" smtClean="0"/>
                        <a:t>Permits patients access to their own records.</a:t>
                      </a:r>
                      <a:endParaRPr lang="en-US" dirty="0"/>
                    </a:p>
                  </a:txBody>
                  <a:tcPr/>
                </a:tc>
                <a:tc>
                  <a:txBody>
                    <a:bodyPr/>
                    <a:lstStyle/>
                    <a:p>
                      <a:r>
                        <a:rPr lang="en-US" dirty="0" smtClean="0"/>
                        <a:t>Programs are now required</a:t>
                      </a:r>
                      <a:r>
                        <a:rPr lang="en-US" baseline="0" dirty="0" smtClean="0"/>
                        <a:t> to follow the mandatory HIPAA provisions regarding patient access</a:t>
                      </a:r>
                      <a:endParaRPr lang="en-US" dirty="0"/>
                    </a:p>
                  </a:txBody>
                  <a:tcPr/>
                </a:tc>
              </a:tr>
              <a:tr h="370840">
                <a:tc>
                  <a:txBody>
                    <a:bodyPr/>
                    <a:lstStyle/>
                    <a:p>
                      <a:r>
                        <a:rPr lang="en-US" dirty="0" smtClean="0"/>
                        <a:t>HIPAA and HITECH impose several administrative</a:t>
                      </a:r>
                      <a:r>
                        <a:rPr lang="en-US" baseline="0" dirty="0" smtClean="0"/>
                        <a:t> requirements and established patient rights</a:t>
                      </a:r>
                      <a:endParaRPr lang="en-US" dirty="0"/>
                    </a:p>
                  </a:txBody>
                  <a:tcPr/>
                </a:tc>
                <a:tc>
                  <a:txBody>
                    <a:bodyPr/>
                    <a:lstStyle/>
                    <a:p>
                      <a:r>
                        <a:rPr lang="en-US" dirty="0" smtClean="0"/>
                        <a:t>Not included in 42 CFR, part 2</a:t>
                      </a:r>
                      <a:endParaRPr lang="en-US" dirty="0"/>
                    </a:p>
                  </a:txBody>
                  <a:tcPr/>
                </a:tc>
                <a:tc>
                  <a:txBody>
                    <a:bodyPr/>
                    <a:lstStyle/>
                    <a:p>
                      <a:r>
                        <a:rPr lang="en-US" dirty="0" smtClean="0"/>
                        <a:t>Programs covered</a:t>
                      </a:r>
                      <a:r>
                        <a:rPr lang="en-US" baseline="0" dirty="0" smtClean="0"/>
                        <a:t> under HIPAA are required to meet these requirements</a:t>
                      </a:r>
                      <a:endParaRPr lang="en-US" dirty="0"/>
                    </a:p>
                  </a:txBody>
                  <a:tcPr/>
                </a:tc>
              </a:tr>
            </a:tbl>
          </a:graphicData>
        </a:graphic>
      </p:graphicFrame>
    </p:spTree>
    <p:extLst>
      <p:ext uri="{BB962C8B-B14F-4D97-AF65-F5344CB8AC3E}">
        <p14:creationId xmlns:p14="http://schemas.microsoft.com/office/powerpoint/2010/main" val="4004629528"/>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8001000" cy="838200"/>
          </a:xfrm>
        </p:spPr>
        <p:txBody>
          <a:bodyPr>
            <a:normAutofit fontScale="90000"/>
          </a:bodyPr>
          <a:lstStyle/>
          <a:p>
            <a:r>
              <a:rPr lang="en-US" sz="3200" dirty="0" smtClean="0"/>
              <a:t>Determining if a </a:t>
            </a:r>
            <a:r>
              <a:rPr lang="en-US" sz="3200" dirty="0"/>
              <a:t>P</a:t>
            </a:r>
            <a:r>
              <a:rPr lang="en-US" sz="3200" dirty="0" smtClean="0"/>
              <a:t>rogram is Covered </a:t>
            </a:r>
            <a:r>
              <a:rPr lang="en-US" sz="3200" dirty="0"/>
              <a:t>U</a:t>
            </a:r>
            <a:r>
              <a:rPr lang="en-US" sz="3200" dirty="0" smtClean="0"/>
              <a:t>nder HIPAA, 42 CFR, part 2 or </a:t>
            </a:r>
            <a:r>
              <a:rPr lang="en-US" sz="3200" dirty="0"/>
              <a:t>B</a:t>
            </a:r>
            <a:r>
              <a:rPr lang="en-US" sz="3200" dirty="0" smtClean="0"/>
              <a:t>oth</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29559557"/>
              </p:ext>
            </p:extLst>
          </p:nvPr>
        </p:nvGraphicFramePr>
        <p:xfrm>
          <a:off x="685800" y="1905000"/>
          <a:ext cx="8229600" cy="401320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sz="1100" dirty="0" smtClean="0">
                          <a:solidFill>
                            <a:schemeClr val="tx1"/>
                          </a:solidFill>
                        </a:rPr>
                        <a:t>HIPAA</a:t>
                      </a:r>
                      <a:endParaRPr lang="en-US" sz="1100" dirty="0">
                        <a:solidFill>
                          <a:schemeClr val="tx1"/>
                        </a:solidFill>
                      </a:endParaRPr>
                    </a:p>
                  </a:txBody>
                  <a:tcPr/>
                </a:tc>
                <a:tc>
                  <a:txBody>
                    <a:bodyPr/>
                    <a:lstStyle/>
                    <a:p>
                      <a:r>
                        <a:rPr lang="en-US" sz="1100" dirty="0" smtClean="0">
                          <a:solidFill>
                            <a:schemeClr val="tx1"/>
                          </a:solidFill>
                        </a:rPr>
                        <a:t>42 CFR, Part 2</a:t>
                      </a:r>
                      <a:endParaRPr lang="en-US" sz="1100" dirty="0">
                        <a:solidFill>
                          <a:schemeClr val="tx1"/>
                        </a:solidFill>
                      </a:endParaRPr>
                    </a:p>
                  </a:txBody>
                  <a:tcPr/>
                </a:tc>
              </a:tr>
              <a:tr h="370840">
                <a:tc>
                  <a:txBody>
                    <a:bodyPr/>
                    <a:lstStyle/>
                    <a:p>
                      <a:r>
                        <a:rPr lang="en-US" sz="1100" dirty="0" smtClean="0"/>
                        <a:t>Covers</a:t>
                      </a:r>
                      <a:r>
                        <a:rPr lang="en-US" sz="1100" baseline="0" dirty="0" smtClean="0"/>
                        <a:t> the majority of the healthcare industry</a:t>
                      </a:r>
                      <a:endParaRPr lang="en-US" sz="1100" dirty="0"/>
                    </a:p>
                  </a:txBody>
                  <a:tcPr/>
                </a:tc>
                <a:tc>
                  <a:txBody>
                    <a:bodyPr/>
                    <a:lstStyle/>
                    <a:p>
                      <a:r>
                        <a:rPr lang="en-US" sz="1100" dirty="0" smtClean="0"/>
                        <a:t>Applies only to drug and alcohol</a:t>
                      </a:r>
                      <a:r>
                        <a:rPr lang="en-US" sz="1100" baseline="0" dirty="0" smtClean="0"/>
                        <a:t> programs who meet the definition of a “program” and it must be federally assisted as well as primary care providers who do not work in general medical care facilities if their principal practice consists of providing alcohol or drug abuse diagnosis, treatment, referral for treatment .</a:t>
                      </a:r>
                      <a:endParaRPr lang="en-US" sz="1100" dirty="0"/>
                    </a:p>
                  </a:txBody>
                  <a:tcPr/>
                </a:tc>
              </a:tr>
              <a:tr h="370840">
                <a:tc>
                  <a:txBody>
                    <a:bodyPr/>
                    <a:lstStyle/>
                    <a:p>
                      <a:r>
                        <a:rPr lang="en-US" sz="1100" dirty="0" smtClean="0"/>
                        <a:t>Definition of healthcare provider</a:t>
                      </a:r>
                      <a:r>
                        <a:rPr lang="en-US" sz="1100" baseline="0" dirty="0" smtClean="0"/>
                        <a:t> is defined as  any individual or entity that furnishes, bills or is paid for health care in the normal course of business and includes preventive, diagnostic, therapeutic, counseling and assessment services with respect to the physical or mental condition of the individual.</a:t>
                      </a:r>
                      <a:endParaRPr lang="en-US" sz="1100" dirty="0"/>
                    </a:p>
                  </a:txBody>
                  <a:tcPr/>
                </a:tc>
                <a:tc>
                  <a:txBody>
                    <a:bodyPr/>
                    <a:lstStyle/>
                    <a:p>
                      <a:r>
                        <a:rPr lang="en-US" sz="1100" dirty="0" smtClean="0"/>
                        <a:t>School based programs and some drug and alcohol education programs as well as relapse prevention</a:t>
                      </a:r>
                      <a:r>
                        <a:rPr lang="en-US" sz="1100" baseline="0" dirty="0" smtClean="0"/>
                        <a:t> programs</a:t>
                      </a:r>
                      <a:endParaRPr lang="en-US" sz="1100" dirty="0"/>
                    </a:p>
                  </a:txBody>
                  <a:tcPr/>
                </a:tc>
              </a:tr>
              <a:tr h="370840">
                <a:tc>
                  <a:txBody>
                    <a:bodyPr/>
                    <a:lstStyle/>
                    <a:p>
                      <a:endParaRPr lang="en-US" sz="1100" dirty="0"/>
                    </a:p>
                  </a:txBody>
                  <a:tcPr/>
                </a:tc>
                <a:tc>
                  <a:txBody>
                    <a:bodyPr/>
                    <a:lstStyle/>
                    <a:p>
                      <a:r>
                        <a:rPr lang="en-US" sz="1100" dirty="0" smtClean="0"/>
                        <a:t>Federally</a:t>
                      </a:r>
                      <a:r>
                        <a:rPr lang="en-US" sz="1100" baseline="0" dirty="0" smtClean="0"/>
                        <a:t> Assisted designation is clarified as a program that receives federal funds in any form, even if the funds do not pay for the alcohol and/or drug services</a:t>
                      </a:r>
                      <a:endParaRPr lang="en-US" sz="1100" dirty="0"/>
                    </a:p>
                  </a:txBody>
                  <a:tcPr/>
                </a:tc>
              </a:tr>
              <a:tr h="370840">
                <a:tc>
                  <a:txBody>
                    <a:bodyPr/>
                    <a:lstStyle/>
                    <a:p>
                      <a:endParaRPr lang="en-US" sz="1100" dirty="0"/>
                    </a:p>
                  </a:txBody>
                  <a:tcPr/>
                </a:tc>
                <a:tc>
                  <a:txBody>
                    <a:bodyPr/>
                    <a:lstStyle/>
                    <a:p>
                      <a:r>
                        <a:rPr lang="en-US" sz="1100" dirty="0" smtClean="0"/>
                        <a:t>Is assisted by the IRS through</a:t>
                      </a:r>
                      <a:r>
                        <a:rPr lang="en-US" sz="1100" baseline="0" dirty="0" smtClean="0"/>
                        <a:t> a grant of tax exempt status or allowance of tax deductions for contributions</a:t>
                      </a:r>
                      <a:endParaRPr lang="en-US" sz="1100" dirty="0"/>
                    </a:p>
                  </a:txBody>
                  <a:tcPr/>
                </a:tc>
              </a:tr>
              <a:tr h="370840">
                <a:tc>
                  <a:txBody>
                    <a:bodyPr/>
                    <a:lstStyle/>
                    <a:p>
                      <a:endParaRPr lang="en-US" sz="1100" dirty="0"/>
                    </a:p>
                  </a:txBody>
                  <a:tcPr/>
                </a:tc>
                <a:tc>
                  <a:txBody>
                    <a:bodyPr/>
                    <a:lstStyle/>
                    <a:p>
                      <a:r>
                        <a:rPr lang="en-US" sz="1100" dirty="0" smtClean="0"/>
                        <a:t>Is conducted directly by the federal government such as</a:t>
                      </a:r>
                      <a:r>
                        <a:rPr lang="en-US" sz="1100" baseline="0" dirty="0" smtClean="0"/>
                        <a:t> an employee in a federal EAP service or a state or local government that receives federal funds</a:t>
                      </a:r>
                      <a:endParaRPr lang="en-US" sz="1100" dirty="0"/>
                    </a:p>
                  </a:txBody>
                  <a:tcPr/>
                </a:tc>
              </a:tr>
            </a:tbl>
          </a:graphicData>
        </a:graphic>
      </p:graphicFrame>
    </p:spTree>
    <p:extLst>
      <p:ext uri="{BB962C8B-B14F-4D97-AF65-F5344CB8AC3E}">
        <p14:creationId xmlns:p14="http://schemas.microsoft.com/office/powerpoint/2010/main" val="397898748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Information is Protected?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44952267"/>
              </p:ext>
            </p:extLst>
          </p:nvPr>
        </p:nvGraphicFramePr>
        <p:xfrm>
          <a:off x="685800" y="1828800"/>
          <a:ext cx="8229600" cy="385572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sz="1400" dirty="0" smtClean="0">
                          <a:solidFill>
                            <a:schemeClr val="tx1"/>
                          </a:solidFill>
                        </a:rPr>
                        <a:t>HIPAA</a:t>
                      </a:r>
                      <a:endParaRPr lang="en-US" sz="1400" dirty="0">
                        <a:solidFill>
                          <a:schemeClr val="tx1"/>
                        </a:solidFill>
                      </a:endParaRPr>
                    </a:p>
                  </a:txBody>
                  <a:tcPr/>
                </a:tc>
                <a:tc>
                  <a:txBody>
                    <a:bodyPr/>
                    <a:lstStyle/>
                    <a:p>
                      <a:r>
                        <a:rPr lang="en-US" sz="1400" dirty="0" smtClean="0">
                          <a:solidFill>
                            <a:schemeClr val="tx1"/>
                          </a:solidFill>
                        </a:rPr>
                        <a:t>42 CFR, part 2</a:t>
                      </a:r>
                      <a:endParaRPr lang="en-US" sz="1400" dirty="0">
                        <a:solidFill>
                          <a:schemeClr val="tx1"/>
                        </a:solidFill>
                      </a:endParaRPr>
                    </a:p>
                  </a:txBody>
                  <a:tcPr/>
                </a:tc>
              </a:tr>
              <a:tr h="370840">
                <a:tc>
                  <a:txBody>
                    <a:bodyPr/>
                    <a:lstStyle/>
                    <a:p>
                      <a:r>
                        <a:rPr lang="en-US" sz="1400" dirty="0" smtClean="0">
                          <a:solidFill>
                            <a:schemeClr val="tx1"/>
                          </a:solidFill>
                        </a:rPr>
                        <a:t>Patient identifying</a:t>
                      </a:r>
                      <a:r>
                        <a:rPr lang="en-US" sz="1400" baseline="0" dirty="0" smtClean="0">
                          <a:solidFill>
                            <a:schemeClr val="tx1"/>
                          </a:solidFill>
                        </a:rPr>
                        <a:t> information</a:t>
                      </a:r>
                      <a:endParaRPr lang="en-US" sz="1400" dirty="0">
                        <a:solidFill>
                          <a:schemeClr val="tx1"/>
                        </a:solidFill>
                      </a:endParaRPr>
                    </a:p>
                  </a:txBody>
                  <a:tcPr/>
                </a:tc>
                <a:tc>
                  <a:txBody>
                    <a:bodyPr/>
                    <a:lstStyle/>
                    <a:p>
                      <a:r>
                        <a:rPr lang="en-US" sz="1400" dirty="0" smtClean="0">
                          <a:solidFill>
                            <a:schemeClr val="tx1"/>
                          </a:solidFill>
                        </a:rPr>
                        <a:t>Patient identifying</a:t>
                      </a:r>
                      <a:r>
                        <a:rPr lang="en-US" sz="1400" baseline="0" dirty="0" smtClean="0">
                          <a:solidFill>
                            <a:schemeClr val="tx1"/>
                          </a:solidFill>
                        </a:rPr>
                        <a:t> Information</a:t>
                      </a:r>
                      <a:endParaRPr lang="en-US" sz="1400" dirty="0">
                        <a:solidFill>
                          <a:schemeClr val="tx1"/>
                        </a:solidFill>
                      </a:endParaRPr>
                    </a:p>
                  </a:txBody>
                  <a:tcPr/>
                </a:tc>
              </a:tr>
              <a:tr h="370840">
                <a:tc>
                  <a:txBody>
                    <a:bodyPr/>
                    <a:lstStyle/>
                    <a:p>
                      <a:r>
                        <a:rPr lang="en-US" sz="1400" dirty="0" smtClean="0">
                          <a:solidFill>
                            <a:schemeClr val="tx1"/>
                          </a:solidFill>
                        </a:rPr>
                        <a:t>Covers all health</a:t>
                      </a:r>
                      <a:r>
                        <a:rPr lang="en-US" sz="1400" baseline="0" dirty="0" smtClean="0">
                          <a:solidFill>
                            <a:schemeClr val="tx1"/>
                          </a:solidFill>
                        </a:rPr>
                        <a:t> information which includes any health related information that is created or received by a health care provider</a:t>
                      </a:r>
                      <a:endParaRPr lang="en-US" sz="1400" dirty="0">
                        <a:solidFill>
                          <a:schemeClr val="tx1"/>
                        </a:solidFill>
                      </a:endParaRPr>
                    </a:p>
                  </a:txBody>
                  <a:tcPr/>
                </a:tc>
                <a:tc>
                  <a:txBody>
                    <a:bodyPr/>
                    <a:lstStyle/>
                    <a:p>
                      <a:r>
                        <a:rPr lang="en-US" sz="1400" dirty="0" smtClean="0">
                          <a:solidFill>
                            <a:schemeClr val="tx1"/>
                          </a:solidFill>
                        </a:rPr>
                        <a:t>Covers an</a:t>
                      </a:r>
                      <a:r>
                        <a:rPr lang="en-US" sz="1400" baseline="0" dirty="0" smtClean="0">
                          <a:solidFill>
                            <a:schemeClr val="tx1"/>
                          </a:solidFill>
                        </a:rPr>
                        <a:t>y information that would identify a patient as an alcohol or drug patient, either directly or indirectly including oral or written information, former or current client status, including whether or not the individual has an alcohol or drug problem</a:t>
                      </a:r>
                      <a:endParaRPr lang="en-US" sz="1400" dirty="0">
                        <a:solidFill>
                          <a:schemeClr val="tx1"/>
                        </a:solidFill>
                      </a:endParaRPr>
                    </a:p>
                  </a:txBody>
                  <a:tcPr/>
                </a:tc>
              </a:tr>
              <a:tr h="370840">
                <a:tc>
                  <a:txBody>
                    <a:bodyPr/>
                    <a:lstStyle/>
                    <a:p>
                      <a:endParaRPr lang="en-US" sz="1400" dirty="0">
                        <a:solidFill>
                          <a:schemeClr val="tx1"/>
                        </a:solidFill>
                      </a:endParaRPr>
                    </a:p>
                  </a:txBody>
                  <a:tcPr/>
                </a:tc>
                <a:tc>
                  <a:txBody>
                    <a:bodyPr/>
                    <a:lstStyle/>
                    <a:p>
                      <a:r>
                        <a:rPr lang="en-US" sz="1400" dirty="0" smtClean="0">
                          <a:solidFill>
                            <a:schemeClr val="tx1"/>
                          </a:solidFill>
                        </a:rPr>
                        <a:t>Protects patients</a:t>
                      </a:r>
                      <a:r>
                        <a:rPr lang="en-US" sz="1400" baseline="0" dirty="0" smtClean="0">
                          <a:solidFill>
                            <a:schemeClr val="tx1"/>
                          </a:solidFill>
                        </a:rPr>
                        <a:t> who have applied for, participated in, or received an interview, counseling or any other service from a federally assisted alcohol or drug abuse program. Applicants to programs are protected even if they are not admitted to the program</a:t>
                      </a:r>
                      <a:endParaRPr lang="en-US" sz="1400" dirty="0">
                        <a:solidFill>
                          <a:schemeClr val="tx1"/>
                        </a:solidFill>
                      </a:endParaRPr>
                    </a:p>
                  </a:txBody>
                  <a:tcPr/>
                </a:tc>
              </a:tr>
              <a:tr h="370840">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625020820"/>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8001000" cy="838200"/>
          </a:xfrm>
        </p:spPr>
        <p:txBody>
          <a:bodyPr>
            <a:normAutofit/>
          </a:bodyPr>
          <a:lstStyle/>
          <a:p>
            <a:r>
              <a:rPr lang="en-US" dirty="0" smtClean="0"/>
              <a:t>Defining Disclosure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08714812"/>
              </p:ext>
            </p:extLst>
          </p:nvPr>
        </p:nvGraphicFramePr>
        <p:xfrm>
          <a:off x="685800" y="1447800"/>
          <a:ext cx="8229600" cy="460248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sz="1200" dirty="0" smtClean="0">
                          <a:solidFill>
                            <a:schemeClr val="tx1"/>
                          </a:solidFill>
                        </a:rPr>
                        <a:t>HIPAA</a:t>
                      </a:r>
                      <a:endParaRPr lang="en-US" sz="1200" dirty="0">
                        <a:solidFill>
                          <a:schemeClr val="tx1"/>
                        </a:solidFill>
                      </a:endParaRPr>
                    </a:p>
                  </a:txBody>
                  <a:tcPr/>
                </a:tc>
                <a:tc>
                  <a:txBody>
                    <a:bodyPr/>
                    <a:lstStyle/>
                    <a:p>
                      <a:r>
                        <a:rPr lang="en-US" sz="1200" dirty="0" smtClean="0">
                          <a:solidFill>
                            <a:schemeClr val="tx1"/>
                          </a:solidFill>
                        </a:rPr>
                        <a:t>42, CFR</a:t>
                      </a:r>
                      <a:r>
                        <a:rPr lang="en-US" sz="1200" baseline="0" dirty="0" smtClean="0">
                          <a:solidFill>
                            <a:schemeClr val="tx1"/>
                          </a:solidFill>
                        </a:rPr>
                        <a:t> Part 2</a:t>
                      </a:r>
                      <a:endParaRPr lang="en-US" sz="1200" dirty="0">
                        <a:solidFill>
                          <a:schemeClr val="tx1"/>
                        </a:solidFill>
                      </a:endParaRPr>
                    </a:p>
                  </a:txBody>
                  <a:tcPr/>
                </a:tc>
              </a:tr>
              <a:tr h="370840">
                <a:tc>
                  <a:txBody>
                    <a:bodyPr/>
                    <a:lstStyle/>
                    <a:p>
                      <a:r>
                        <a:rPr lang="en-US" sz="1200" dirty="0" smtClean="0"/>
                        <a:t>Permits disclosure without a release</a:t>
                      </a:r>
                      <a:r>
                        <a:rPr lang="en-US" sz="1200" baseline="0" dirty="0" smtClean="0"/>
                        <a:t> for the patient’s own treatment, payment, health care operations and for some extent for the treatment, payment and health care operations of another covered entity</a:t>
                      </a:r>
                      <a:endParaRPr lang="en-US" sz="1200" dirty="0"/>
                    </a:p>
                  </a:txBody>
                  <a:tcPr/>
                </a:tc>
                <a:tc>
                  <a:txBody>
                    <a:bodyPr/>
                    <a:lstStyle/>
                    <a:p>
                      <a:r>
                        <a:rPr lang="en-US" sz="1200" dirty="0" smtClean="0"/>
                        <a:t>Defines disclosure</a:t>
                      </a:r>
                      <a:r>
                        <a:rPr lang="en-US" sz="1200" baseline="0" dirty="0" smtClean="0"/>
                        <a:t> as any communication of information about an identified patient or of information that would identify as an alcohol or drug abuser</a:t>
                      </a:r>
                      <a:endParaRPr lang="en-US" sz="1200" dirty="0"/>
                    </a:p>
                  </a:txBody>
                  <a:tcPr/>
                </a:tc>
              </a:tr>
              <a:tr h="370840">
                <a:tc>
                  <a:txBody>
                    <a:bodyPr/>
                    <a:lstStyle/>
                    <a:p>
                      <a:endParaRPr lang="en-US" sz="1200" dirty="0"/>
                    </a:p>
                  </a:txBody>
                  <a:tcPr/>
                </a:tc>
                <a:tc>
                  <a:txBody>
                    <a:bodyPr/>
                    <a:lstStyle/>
                    <a:p>
                      <a:r>
                        <a:rPr lang="en-US" sz="1200" dirty="0" smtClean="0"/>
                        <a:t>Includes disclosure as any communication of information </a:t>
                      </a:r>
                      <a:endParaRPr lang="en-US" sz="1200" dirty="0"/>
                    </a:p>
                  </a:txBody>
                  <a:tcPr/>
                </a:tc>
              </a:tr>
              <a:tr h="370840">
                <a:tc>
                  <a:txBody>
                    <a:bodyPr/>
                    <a:lstStyle/>
                    <a:p>
                      <a:r>
                        <a:rPr lang="en-US" sz="1200" dirty="0" smtClean="0"/>
                        <a:t>If</a:t>
                      </a:r>
                      <a:r>
                        <a:rPr lang="en-US" sz="1200" baseline="0" dirty="0" smtClean="0"/>
                        <a:t> the person has never been a patient of the program, that information can be disclosed</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If</a:t>
                      </a:r>
                      <a:r>
                        <a:rPr lang="en-US" sz="1200" baseline="0" dirty="0" smtClean="0"/>
                        <a:t> the person has never been a patient of the program, that information can be disclosed</a:t>
                      </a:r>
                      <a:endParaRPr lang="en-US" sz="1200" dirty="0" smtClean="0"/>
                    </a:p>
                    <a:p>
                      <a:endParaRPr lang="en-US" sz="1200" dirty="0"/>
                    </a:p>
                  </a:txBody>
                  <a:tcPr/>
                </a:tc>
              </a:tr>
              <a:tr h="370840">
                <a:tc>
                  <a:txBody>
                    <a:bodyPr/>
                    <a:lstStyle/>
                    <a:p>
                      <a:endParaRPr lang="en-US" sz="1200" dirty="0"/>
                    </a:p>
                  </a:txBody>
                  <a:tcPr/>
                </a:tc>
                <a:tc>
                  <a:txBody>
                    <a:bodyPr/>
                    <a:lstStyle/>
                    <a:p>
                      <a:r>
                        <a:rPr lang="en-US" sz="1200" dirty="0" smtClean="0"/>
                        <a:t>No patient identifying information</a:t>
                      </a:r>
                      <a:endParaRPr lang="en-US" sz="1200" dirty="0"/>
                    </a:p>
                  </a:txBody>
                  <a:tcPr/>
                </a:tc>
              </a:tr>
              <a:tr h="370840">
                <a:tc>
                  <a:txBody>
                    <a:bodyPr/>
                    <a:lstStyle/>
                    <a:p>
                      <a:endParaRPr lang="en-US" sz="1200"/>
                    </a:p>
                  </a:txBody>
                  <a:tcPr/>
                </a:tc>
                <a:tc>
                  <a:txBody>
                    <a:bodyPr/>
                    <a:lstStyle/>
                    <a:p>
                      <a:r>
                        <a:rPr lang="en-US" sz="1200" dirty="0" smtClean="0"/>
                        <a:t>Research Audit purposes as long as the proper agreements</a:t>
                      </a:r>
                      <a:r>
                        <a:rPr lang="en-US" sz="1200" baseline="0" dirty="0" smtClean="0"/>
                        <a:t> are signed</a:t>
                      </a:r>
                      <a:endParaRPr lang="en-US" sz="1200" dirty="0"/>
                    </a:p>
                  </a:txBody>
                  <a:tcPr/>
                </a:tc>
              </a:tr>
              <a:tr h="370840">
                <a:tc>
                  <a:txBody>
                    <a:bodyPr/>
                    <a:lstStyle/>
                    <a:p>
                      <a:endParaRPr lang="en-US" sz="1200"/>
                    </a:p>
                  </a:txBody>
                  <a:tcPr/>
                </a:tc>
                <a:tc>
                  <a:txBody>
                    <a:bodyPr/>
                    <a:lstStyle/>
                    <a:p>
                      <a:r>
                        <a:rPr lang="en-US" sz="1200" dirty="0" smtClean="0"/>
                        <a:t>Medical</a:t>
                      </a:r>
                      <a:r>
                        <a:rPr lang="en-US" sz="1200" baseline="0" dirty="0" smtClean="0"/>
                        <a:t> Emergency</a:t>
                      </a:r>
                      <a:endParaRPr lang="en-US" sz="1200" dirty="0"/>
                    </a:p>
                  </a:txBody>
                  <a:tcPr/>
                </a:tc>
              </a:tr>
              <a:tr h="370840">
                <a:tc>
                  <a:txBody>
                    <a:bodyPr/>
                    <a:lstStyle/>
                    <a:p>
                      <a:endParaRPr lang="en-US" sz="1200"/>
                    </a:p>
                  </a:txBody>
                  <a:tcPr/>
                </a:tc>
                <a:tc>
                  <a:txBody>
                    <a:bodyPr/>
                    <a:lstStyle/>
                    <a:p>
                      <a:r>
                        <a:rPr lang="en-US" sz="1200" dirty="0" smtClean="0"/>
                        <a:t>When decreed in a Federal</a:t>
                      </a:r>
                      <a:r>
                        <a:rPr lang="en-US" sz="1200" baseline="0" dirty="0" smtClean="0"/>
                        <a:t> Court Order</a:t>
                      </a:r>
                      <a:endParaRPr lang="en-US" sz="1200" dirty="0"/>
                    </a:p>
                  </a:txBody>
                  <a:tcPr/>
                </a:tc>
              </a:tr>
              <a:tr h="370840">
                <a:tc>
                  <a:txBody>
                    <a:bodyPr/>
                    <a:lstStyle/>
                    <a:p>
                      <a:endParaRPr lang="en-US" sz="1200"/>
                    </a:p>
                  </a:txBody>
                  <a:tcPr/>
                </a:tc>
                <a:tc>
                  <a:txBody>
                    <a:bodyPr/>
                    <a:lstStyle/>
                    <a:p>
                      <a:r>
                        <a:rPr lang="en-US" sz="1200" dirty="0" smtClean="0"/>
                        <a:t>When</a:t>
                      </a:r>
                      <a:r>
                        <a:rPr lang="en-US" sz="1200" baseline="0" dirty="0" smtClean="0"/>
                        <a:t> a crime on the program premises or against program personnel has been committed</a:t>
                      </a:r>
                      <a:endParaRPr lang="en-US" sz="1200" dirty="0"/>
                    </a:p>
                  </a:txBody>
                  <a:tcPr/>
                </a:tc>
              </a:tr>
              <a:tr h="370840">
                <a:tc>
                  <a:txBody>
                    <a:bodyPr/>
                    <a:lstStyle/>
                    <a:p>
                      <a:endParaRPr lang="en-US" sz="1200"/>
                    </a:p>
                  </a:txBody>
                  <a:tcPr/>
                </a:tc>
                <a:tc>
                  <a:txBody>
                    <a:bodyPr/>
                    <a:lstStyle/>
                    <a:p>
                      <a:r>
                        <a:rPr lang="en-US" sz="1200" dirty="0" smtClean="0"/>
                        <a:t>Reportin</a:t>
                      </a:r>
                      <a:r>
                        <a:rPr lang="en-US" sz="1200" baseline="0" dirty="0" smtClean="0"/>
                        <a:t>g child abuse or neglect</a:t>
                      </a:r>
                      <a:endParaRPr lang="en-US" sz="1200" dirty="0"/>
                    </a:p>
                  </a:txBody>
                  <a:tcPr/>
                </a:tc>
              </a:tr>
            </a:tbl>
          </a:graphicData>
        </a:graphic>
      </p:graphicFrame>
    </p:spTree>
    <p:extLst>
      <p:ext uri="{BB962C8B-B14F-4D97-AF65-F5344CB8AC3E}">
        <p14:creationId xmlns:p14="http://schemas.microsoft.com/office/powerpoint/2010/main" val="2452064735"/>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Relationship to State </a:t>
            </a:r>
            <a:r>
              <a:rPr lang="en-US" dirty="0"/>
              <a:t>L</a:t>
            </a:r>
            <a:r>
              <a:rPr lang="en-US" dirty="0" smtClean="0"/>
              <a:t>aw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30419104"/>
              </p:ext>
            </p:extLst>
          </p:nvPr>
        </p:nvGraphicFramePr>
        <p:xfrm>
          <a:off x="685800" y="1752600"/>
          <a:ext cx="8229600" cy="393700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dirty="0" smtClean="0">
                          <a:solidFill>
                            <a:schemeClr val="tx1"/>
                          </a:solidFill>
                        </a:rPr>
                        <a:t>HIPAA</a:t>
                      </a:r>
                      <a:endParaRPr lang="en-US" dirty="0">
                        <a:solidFill>
                          <a:schemeClr val="tx1"/>
                        </a:solidFill>
                      </a:endParaRPr>
                    </a:p>
                  </a:txBody>
                  <a:tcPr/>
                </a:tc>
                <a:tc>
                  <a:txBody>
                    <a:bodyPr/>
                    <a:lstStyle/>
                    <a:p>
                      <a:r>
                        <a:rPr lang="en-US" dirty="0" smtClean="0">
                          <a:solidFill>
                            <a:schemeClr val="tx1"/>
                          </a:solidFill>
                        </a:rPr>
                        <a:t>42 CFR, Part 2</a:t>
                      </a:r>
                      <a:endParaRPr lang="en-US" dirty="0">
                        <a:solidFill>
                          <a:schemeClr val="tx1"/>
                        </a:solidFill>
                      </a:endParaRPr>
                    </a:p>
                  </a:txBody>
                  <a:tcPr/>
                </a:tc>
              </a:tr>
              <a:tr h="370840">
                <a:tc>
                  <a:txBody>
                    <a:bodyPr/>
                    <a:lstStyle/>
                    <a:p>
                      <a:r>
                        <a:rPr lang="en-US" dirty="0" smtClean="0"/>
                        <a:t>Pre-empts certain state laws particularly ones that are “contrary” to HIPAA regulations.</a:t>
                      </a:r>
                      <a:endParaRPr lang="en-US" dirty="0"/>
                    </a:p>
                  </a:txBody>
                  <a:tcPr/>
                </a:tc>
                <a:tc>
                  <a:txBody>
                    <a:bodyPr/>
                    <a:lstStyle/>
                    <a:p>
                      <a:r>
                        <a:rPr lang="en-US" dirty="0" smtClean="0"/>
                        <a:t>Takes</a:t>
                      </a:r>
                      <a:r>
                        <a:rPr lang="en-US" baseline="0" dirty="0" smtClean="0"/>
                        <a:t> precedent over less restrictive state law requirements and preempts any state provision that would permit or require a disclosure which is permitted by the regulations</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States can require greater confidentiality</a:t>
                      </a:r>
                      <a:r>
                        <a:rPr lang="en-US" baseline="0" dirty="0" smtClean="0"/>
                        <a:t> provisions related to Health Information</a:t>
                      </a:r>
                      <a:endParaRPr lang="en-US" dirty="0" smtClean="0"/>
                    </a:p>
                    <a:p>
                      <a:endParaRPr lang="en-US" dirty="0"/>
                    </a:p>
                  </a:txBody>
                  <a:tcPr/>
                </a:tc>
                <a:tc>
                  <a:txBody>
                    <a:bodyPr/>
                    <a:lstStyle/>
                    <a:p>
                      <a:r>
                        <a:rPr lang="en-US" dirty="0" smtClean="0"/>
                        <a:t>States can require greater confidentiality</a:t>
                      </a:r>
                      <a:r>
                        <a:rPr lang="en-US" baseline="0" dirty="0" smtClean="0"/>
                        <a:t> provisions related to alcohol and drug abuse records</a:t>
                      </a:r>
                      <a:endParaRPr lang="en-US" dirty="0"/>
                    </a:p>
                  </a:txBody>
                  <a:tcPr/>
                </a:tc>
              </a:tr>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*Rule of thumb is that programs/professionals need to follow the most restrictive law when it comes to alcohol and drug abuse patient records</a:t>
                      </a:r>
                      <a:endParaRPr lang="en-US" dirty="0" smtClean="0"/>
                    </a:p>
                    <a:p>
                      <a:endParaRPr lang="en-US" dirty="0"/>
                    </a:p>
                  </a:txBody>
                  <a:tcPr/>
                </a:tc>
                <a:tc hMerge="1">
                  <a:txBody>
                    <a:bodyPr/>
                    <a:lstStyle/>
                    <a:p>
                      <a:endParaRPr lang="en-US" dirty="0"/>
                    </a:p>
                  </a:txBody>
                  <a:tcPr/>
                </a:tc>
              </a:tr>
            </a:tbl>
          </a:graphicData>
        </a:graphic>
      </p:graphicFrame>
    </p:spTree>
    <p:extLst>
      <p:ext uri="{BB962C8B-B14F-4D97-AF65-F5344CB8AC3E}">
        <p14:creationId xmlns:p14="http://schemas.microsoft.com/office/powerpoint/2010/main" val="1185449688"/>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8001000" cy="838200"/>
          </a:xfrm>
        </p:spPr>
        <p:txBody>
          <a:bodyPr>
            <a:normAutofit/>
          </a:bodyPr>
          <a:lstStyle/>
          <a:p>
            <a:r>
              <a:rPr lang="en-US" dirty="0" smtClean="0"/>
              <a:t>When </a:t>
            </a:r>
            <a:r>
              <a:rPr lang="en-US" dirty="0"/>
              <a:t>I</a:t>
            </a:r>
            <a:r>
              <a:rPr lang="en-US" dirty="0" smtClean="0"/>
              <a:t>nformation can be Disclosed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42900136"/>
              </p:ext>
            </p:extLst>
          </p:nvPr>
        </p:nvGraphicFramePr>
        <p:xfrm>
          <a:off x="609600" y="1447800"/>
          <a:ext cx="8229600" cy="465836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sz="1400" dirty="0" smtClean="0">
                          <a:solidFill>
                            <a:schemeClr val="tx1"/>
                          </a:solidFill>
                        </a:rPr>
                        <a:t>HIPAA</a:t>
                      </a:r>
                      <a:endParaRPr lang="en-US" sz="1400" dirty="0">
                        <a:solidFill>
                          <a:schemeClr val="tx1"/>
                        </a:solidFill>
                      </a:endParaRPr>
                    </a:p>
                  </a:txBody>
                  <a:tcPr/>
                </a:tc>
                <a:tc>
                  <a:txBody>
                    <a:bodyPr/>
                    <a:lstStyle/>
                    <a:p>
                      <a:r>
                        <a:rPr lang="en-US" sz="1400" dirty="0" smtClean="0">
                          <a:solidFill>
                            <a:schemeClr val="tx1"/>
                          </a:solidFill>
                        </a:rPr>
                        <a:t>42 CFR, Part 2</a:t>
                      </a:r>
                      <a:endParaRPr lang="en-US" sz="1400" dirty="0">
                        <a:solidFill>
                          <a:schemeClr val="tx1"/>
                        </a:solidFill>
                      </a:endParaRPr>
                    </a:p>
                  </a:txBody>
                  <a:tcPr/>
                </a:tc>
              </a:tr>
              <a:tr h="370840">
                <a:tc>
                  <a:txBody>
                    <a:bodyPr/>
                    <a:lstStyle/>
                    <a:p>
                      <a:r>
                        <a:rPr lang="en-US" sz="1400" dirty="0" smtClean="0"/>
                        <a:t>Written signed</a:t>
                      </a:r>
                      <a:r>
                        <a:rPr lang="en-US" sz="1400" baseline="0" dirty="0" smtClean="0"/>
                        <a:t> Consent form that complies with the HIPAA Consent requirements</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Written signed</a:t>
                      </a:r>
                      <a:r>
                        <a:rPr lang="en-US" sz="1400" baseline="0" dirty="0" smtClean="0"/>
                        <a:t> Consent form that complies with the 42 CFR, Part 2 Consent requirements</a:t>
                      </a:r>
                      <a:endParaRPr lang="en-US" sz="1400" dirty="0" smtClean="0"/>
                    </a:p>
                    <a:p>
                      <a:endParaRPr lang="en-US" sz="1400" dirty="0"/>
                    </a:p>
                  </a:txBody>
                  <a:tcPr/>
                </a:tc>
              </a:tr>
              <a:tr h="370840">
                <a:tc>
                  <a:txBody>
                    <a:bodyPr/>
                    <a:lstStyle/>
                    <a:p>
                      <a:r>
                        <a:rPr lang="en-US" sz="1400" dirty="0" smtClean="0"/>
                        <a:t>Internal communications</a:t>
                      </a:r>
                      <a:endParaRPr lang="en-US" sz="1400" dirty="0"/>
                    </a:p>
                  </a:txBody>
                  <a:tcPr/>
                </a:tc>
                <a:tc>
                  <a:txBody>
                    <a:bodyPr/>
                    <a:lstStyle/>
                    <a:p>
                      <a:r>
                        <a:rPr lang="en-US" sz="1400" dirty="0" smtClean="0"/>
                        <a:t>Internal communications</a:t>
                      </a:r>
                      <a:endParaRPr lang="en-US" sz="1400" dirty="0"/>
                    </a:p>
                  </a:txBody>
                  <a:tcPr/>
                </a:tc>
              </a:tr>
              <a:tr h="370840">
                <a:tc>
                  <a:txBody>
                    <a:bodyPr/>
                    <a:lstStyle/>
                    <a:p>
                      <a:r>
                        <a:rPr lang="en-US" sz="1400" dirty="0" smtClean="0"/>
                        <a:t>If there is no patient identifying information that will be released</a:t>
                      </a:r>
                      <a:endParaRPr lang="en-US" sz="1400" dirty="0"/>
                    </a:p>
                  </a:txBody>
                  <a:tcPr/>
                </a:tc>
                <a:tc>
                  <a:txBody>
                    <a:bodyPr/>
                    <a:lstStyle/>
                    <a:p>
                      <a:r>
                        <a:rPr lang="en-US" sz="1400" dirty="0" smtClean="0"/>
                        <a:t>If there is no patient identifying information that will be released</a:t>
                      </a:r>
                      <a:endParaRPr lang="en-US" sz="1400" dirty="0"/>
                    </a:p>
                  </a:txBody>
                  <a:tcPr/>
                </a:tc>
              </a:tr>
              <a:tr h="370840">
                <a:tc>
                  <a:txBody>
                    <a:bodyPr/>
                    <a:lstStyle/>
                    <a:p>
                      <a:r>
                        <a:rPr lang="en-US" sz="1400" dirty="0" smtClean="0"/>
                        <a:t>In the case of a medical emergency</a:t>
                      </a:r>
                      <a:endParaRPr lang="en-US" sz="1400" dirty="0"/>
                    </a:p>
                  </a:txBody>
                  <a:tcPr/>
                </a:tc>
                <a:tc>
                  <a:txBody>
                    <a:bodyPr/>
                    <a:lstStyle/>
                    <a:p>
                      <a:r>
                        <a:rPr lang="en-US" sz="1400" dirty="0" smtClean="0"/>
                        <a:t>In the case of a medical emergency</a:t>
                      </a:r>
                      <a:endParaRPr lang="en-US" sz="1400" dirty="0"/>
                    </a:p>
                  </a:txBody>
                  <a:tcPr/>
                </a:tc>
              </a:tr>
              <a:tr h="370840">
                <a:tc>
                  <a:txBody>
                    <a:bodyPr/>
                    <a:lstStyle/>
                    <a:p>
                      <a:r>
                        <a:rPr lang="en-US" sz="1400" dirty="0" smtClean="0"/>
                        <a:t>Decree of a Court</a:t>
                      </a:r>
                      <a:r>
                        <a:rPr lang="en-US" sz="1400" baseline="0" dirty="0" smtClean="0"/>
                        <a:t> Order</a:t>
                      </a:r>
                      <a:endParaRPr lang="en-US" sz="1400" dirty="0"/>
                    </a:p>
                  </a:txBody>
                  <a:tcPr/>
                </a:tc>
                <a:tc>
                  <a:txBody>
                    <a:bodyPr/>
                    <a:lstStyle/>
                    <a:p>
                      <a:r>
                        <a:rPr lang="en-US" sz="1400" dirty="0" smtClean="0"/>
                        <a:t>Decree of Federal Court</a:t>
                      </a:r>
                      <a:r>
                        <a:rPr lang="en-US" sz="1400" baseline="0" dirty="0" smtClean="0"/>
                        <a:t> Order</a:t>
                      </a:r>
                      <a:endParaRPr lang="en-US" sz="1400" dirty="0"/>
                    </a:p>
                  </a:txBody>
                  <a:tcPr/>
                </a:tc>
              </a:tr>
              <a:tr h="370840">
                <a:tc>
                  <a:txBody>
                    <a:bodyPr/>
                    <a:lstStyle/>
                    <a:p>
                      <a:r>
                        <a:rPr lang="en-US" sz="1400" dirty="0" smtClean="0"/>
                        <a:t>If a crime has been committed against the program or program personnel</a:t>
                      </a:r>
                      <a:endParaRPr lang="en-US" sz="1400" dirty="0"/>
                    </a:p>
                  </a:txBody>
                  <a:tcPr/>
                </a:tc>
                <a:tc>
                  <a:txBody>
                    <a:bodyPr/>
                    <a:lstStyle/>
                    <a:p>
                      <a:r>
                        <a:rPr lang="en-US" sz="1400" dirty="0" smtClean="0"/>
                        <a:t>If a crime has been committed against the program or program personnel</a:t>
                      </a:r>
                      <a:endParaRPr lang="en-US" sz="1400" dirty="0"/>
                    </a:p>
                  </a:txBody>
                  <a:tcPr/>
                </a:tc>
              </a:tr>
              <a:tr h="370840">
                <a:tc>
                  <a:txBody>
                    <a:bodyPr/>
                    <a:lstStyle/>
                    <a:p>
                      <a:r>
                        <a:rPr lang="en-US" sz="1400" dirty="0" smtClean="0"/>
                        <a:t>Research, audit and evaluation purposes where there is no patient identifying information</a:t>
                      </a:r>
                      <a:endParaRPr lang="en-US" sz="1400" dirty="0"/>
                    </a:p>
                  </a:txBody>
                  <a:tcPr/>
                </a:tc>
                <a:tc>
                  <a:txBody>
                    <a:bodyPr/>
                    <a:lstStyle/>
                    <a:p>
                      <a:r>
                        <a:rPr lang="en-US" sz="1400" dirty="0" smtClean="0"/>
                        <a:t>Research, audit and evaluation purposes where there is no patient identifying information</a:t>
                      </a:r>
                      <a:endParaRPr lang="en-US" sz="1400" dirty="0"/>
                    </a:p>
                  </a:txBody>
                  <a:tcPr/>
                </a:tc>
              </a:tr>
              <a:tr h="370840">
                <a:tc>
                  <a:txBody>
                    <a:bodyPr/>
                    <a:lstStyle/>
                    <a:p>
                      <a:r>
                        <a:rPr lang="en-US" sz="1400" dirty="0" smtClean="0"/>
                        <a:t>Reporting</a:t>
                      </a:r>
                      <a:r>
                        <a:rPr lang="en-US" sz="1400" baseline="0" dirty="0" smtClean="0"/>
                        <a:t> child abuse and/or neglect</a:t>
                      </a:r>
                      <a:endParaRPr lang="en-US" sz="1400" dirty="0"/>
                    </a:p>
                  </a:txBody>
                  <a:tcPr/>
                </a:tc>
                <a:tc>
                  <a:txBody>
                    <a:bodyPr/>
                    <a:lstStyle/>
                    <a:p>
                      <a:r>
                        <a:rPr lang="en-US" sz="1400" dirty="0" smtClean="0"/>
                        <a:t>Reporting</a:t>
                      </a:r>
                      <a:r>
                        <a:rPr lang="en-US" sz="1400" baseline="0" dirty="0" smtClean="0"/>
                        <a:t> child abuse and/or neglect</a:t>
                      </a:r>
                      <a:endParaRPr lang="en-US" sz="1400" dirty="0"/>
                    </a:p>
                  </a:txBody>
                  <a:tcPr/>
                </a:tc>
              </a:tr>
              <a:tr h="370840">
                <a:tc>
                  <a:txBody>
                    <a:bodyPr/>
                    <a:lstStyle/>
                    <a:p>
                      <a:r>
                        <a:rPr lang="en-US" sz="1400" dirty="0" smtClean="0"/>
                        <a:t>With a signed Qualified Service Organization /Business Associate Agreement</a:t>
                      </a:r>
                      <a:endParaRPr lang="en-US" sz="1400" dirty="0"/>
                    </a:p>
                  </a:txBody>
                  <a:tcPr/>
                </a:tc>
                <a:tc>
                  <a:txBody>
                    <a:bodyPr/>
                    <a:lstStyle/>
                    <a:p>
                      <a:r>
                        <a:rPr lang="en-US" sz="1400" dirty="0" smtClean="0"/>
                        <a:t>With a signed Qualified Service Organization /Business Associate Agreement</a:t>
                      </a:r>
                      <a:endParaRPr lang="en-US" sz="1400" dirty="0"/>
                    </a:p>
                  </a:txBody>
                  <a:tcPr/>
                </a:tc>
              </a:tr>
            </a:tbl>
          </a:graphicData>
        </a:graphic>
      </p:graphicFrame>
    </p:spTree>
    <p:extLst>
      <p:ext uri="{BB962C8B-B14F-4D97-AF65-F5344CB8AC3E}">
        <p14:creationId xmlns:p14="http://schemas.microsoft.com/office/powerpoint/2010/main" val="3693518606"/>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609600"/>
          </a:xfrm>
        </p:spPr>
        <p:txBody>
          <a:bodyPr>
            <a:normAutofit/>
          </a:bodyPr>
          <a:lstStyle/>
          <a:p>
            <a:r>
              <a:rPr lang="en-US" sz="3200" dirty="0" smtClean="0"/>
              <a:t>Consent Form</a:t>
            </a:r>
            <a:endParaRPr lang="en-US" sz="3200" dirty="0"/>
          </a:p>
        </p:txBody>
      </p:sp>
      <p:sp>
        <p:nvSpPr>
          <p:cNvPr id="3" name="Content Placeholder 2"/>
          <p:cNvSpPr>
            <a:spLocks noGrp="1"/>
          </p:cNvSpPr>
          <p:nvPr>
            <p:ph idx="1"/>
          </p:nvPr>
        </p:nvSpPr>
        <p:spPr>
          <a:xfrm>
            <a:off x="457200" y="1143000"/>
            <a:ext cx="8229600" cy="4876800"/>
          </a:xfrm>
        </p:spPr>
        <p:txBody>
          <a:bodyPr>
            <a:normAutofit fontScale="62500" lnSpcReduction="20000"/>
          </a:bodyPr>
          <a:lstStyle/>
          <a:p>
            <a:pPr marL="0" indent="0">
              <a:lnSpc>
                <a:spcPct val="120000"/>
              </a:lnSpc>
            </a:pPr>
            <a:r>
              <a:rPr lang="en-US" dirty="0" smtClean="0"/>
              <a:t>In order to satisfy the requirement of both requirements, the following elements must be contained in the Consent form:</a:t>
            </a:r>
          </a:p>
          <a:p>
            <a:pPr>
              <a:lnSpc>
                <a:spcPct val="120000"/>
              </a:lnSpc>
              <a:buFont typeface="Arial" pitchFamily="34" charset="0"/>
              <a:buChar char="•"/>
            </a:pPr>
            <a:r>
              <a:rPr lang="en-US" dirty="0" smtClean="0"/>
              <a:t>Name or general designation of the program</a:t>
            </a:r>
          </a:p>
          <a:p>
            <a:pPr>
              <a:lnSpc>
                <a:spcPct val="120000"/>
              </a:lnSpc>
              <a:buFont typeface="Arial" pitchFamily="34" charset="0"/>
              <a:buChar char="•"/>
            </a:pPr>
            <a:r>
              <a:rPr lang="en-US" dirty="0" smtClean="0"/>
              <a:t>Name of the individual or organization that will receive the disclosure</a:t>
            </a:r>
          </a:p>
          <a:p>
            <a:pPr>
              <a:lnSpc>
                <a:spcPct val="120000"/>
              </a:lnSpc>
              <a:buFont typeface="Arial" pitchFamily="34" charset="0"/>
              <a:buChar char="•"/>
            </a:pPr>
            <a:r>
              <a:rPr lang="en-US" dirty="0" smtClean="0"/>
              <a:t>Name of the patient who is the subject of the disclosure</a:t>
            </a:r>
          </a:p>
          <a:p>
            <a:pPr>
              <a:lnSpc>
                <a:spcPct val="120000"/>
              </a:lnSpc>
              <a:buFont typeface="Arial" pitchFamily="34" charset="0"/>
              <a:buChar char="•"/>
            </a:pPr>
            <a:r>
              <a:rPr lang="en-US" dirty="0" smtClean="0"/>
              <a:t>Purpose or need for the disclosure</a:t>
            </a:r>
          </a:p>
          <a:p>
            <a:pPr>
              <a:lnSpc>
                <a:spcPct val="120000"/>
              </a:lnSpc>
              <a:buFont typeface="Arial" pitchFamily="34" charset="0"/>
              <a:buChar char="•"/>
            </a:pPr>
            <a:r>
              <a:rPr lang="en-US" dirty="0" smtClean="0"/>
              <a:t>A description of how much and what kind of information will be disclosed</a:t>
            </a:r>
          </a:p>
          <a:p>
            <a:pPr>
              <a:lnSpc>
                <a:spcPct val="120000"/>
              </a:lnSpc>
              <a:buFont typeface="Arial" pitchFamily="34" charset="0"/>
              <a:buChar char="•"/>
            </a:pPr>
            <a:r>
              <a:rPr lang="en-US" dirty="0" smtClean="0"/>
              <a:t>A statement on the disclosure that states the patient’s right to revoke the consent in writing and the exceptions to the right to revoke, or if the exceptions are included in the program’s notice, a reference to that program notice</a:t>
            </a:r>
          </a:p>
          <a:p>
            <a:pPr>
              <a:lnSpc>
                <a:spcPct val="120000"/>
              </a:lnSpc>
              <a:buFont typeface="Arial" pitchFamily="34" charset="0"/>
              <a:buChar char="•"/>
            </a:pPr>
            <a:r>
              <a:rPr lang="en-US" dirty="0" smtClean="0"/>
              <a:t>Program’s ability to condition treatment, payment, enrollment or eligibility of benefits on the patient’s agreement to sign the consent, by stating either that the program may not condition these services on the patient’s signing the consent, or the consequences for the patient refusing to sign the consent</a:t>
            </a:r>
          </a:p>
          <a:p>
            <a:pPr>
              <a:lnSpc>
                <a:spcPct val="120000"/>
              </a:lnSpc>
              <a:buFont typeface="Arial" pitchFamily="34" charset="0"/>
              <a:buChar char="•"/>
            </a:pPr>
            <a:r>
              <a:rPr lang="en-US" dirty="0" smtClean="0"/>
              <a:t>Date, event or condition upon which the Consent expires if not previously revoked</a:t>
            </a:r>
          </a:p>
          <a:p>
            <a:pPr>
              <a:lnSpc>
                <a:spcPct val="120000"/>
              </a:lnSpc>
              <a:buFont typeface="Arial" pitchFamily="34" charset="0"/>
              <a:buChar char="•"/>
            </a:pPr>
            <a:r>
              <a:rPr lang="en-US" dirty="0" smtClean="0"/>
              <a:t>Signature of the patient (and/or other authorized person and</a:t>
            </a:r>
          </a:p>
          <a:p>
            <a:pPr>
              <a:lnSpc>
                <a:spcPct val="120000"/>
              </a:lnSpc>
              <a:buFont typeface="Arial" pitchFamily="34" charset="0"/>
              <a:buChar char="•"/>
            </a:pPr>
            <a:r>
              <a:rPr lang="en-US" dirty="0" smtClean="0"/>
              <a:t>Date on which the Consent is signed </a:t>
            </a:r>
          </a:p>
          <a:p>
            <a:pPr>
              <a:lnSpc>
                <a:spcPct val="120000"/>
              </a:lnSpc>
              <a:buFont typeface="Arial" pitchFamily="34" charset="0"/>
              <a:buChar char="•"/>
            </a:pPr>
            <a:r>
              <a:rPr lang="en-US" dirty="0" smtClean="0"/>
              <a:t>42, CFR § 2.31(a); 42 CFR § 164.508 (c)</a:t>
            </a:r>
            <a:endParaRPr lang="en-US" dirty="0"/>
          </a:p>
        </p:txBody>
      </p:sp>
    </p:spTree>
    <p:extLst>
      <p:ext uri="{BB962C8B-B14F-4D97-AF65-F5344CB8AC3E}">
        <p14:creationId xmlns:p14="http://schemas.microsoft.com/office/powerpoint/2010/main" val="3318422686"/>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1143000"/>
          </a:xfrm>
        </p:spPr>
        <p:txBody>
          <a:bodyPr>
            <a:normAutofit/>
          </a:bodyPr>
          <a:lstStyle/>
          <a:p>
            <a:r>
              <a:rPr lang="en-US" sz="3200" dirty="0" smtClean="0"/>
              <a:t>More Differences Between HIPAA and 42 CFR, Part 2</a:t>
            </a:r>
            <a:endParaRPr lang="en-US" sz="3200" dirty="0"/>
          </a:p>
        </p:txBody>
      </p:sp>
      <p:sp>
        <p:nvSpPr>
          <p:cNvPr id="3" name="Content Placeholder 2"/>
          <p:cNvSpPr>
            <a:spLocks noGrp="1"/>
          </p:cNvSpPr>
          <p:nvPr>
            <p:ph idx="1"/>
          </p:nvPr>
        </p:nvSpPr>
        <p:spPr>
          <a:xfrm>
            <a:off x="685800" y="2133600"/>
            <a:ext cx="8001000" cy="3581400"/>
          </a:xfrm>
        </p:spPr>
        <p:txBody>
          <a:bodyPr>
            <a:normAutofit fontScale="92500"/>
          </a:bodyPr>
          <a:lstStyle/>
          <a:p>
            <a:r>
              <a:rPr lang="en-US" dirty="0" smtClean="0"/>
              <a:t>	Special rules when a patient’s participation in a program is an official condition of probation, parole, sentence, dismissal of charges, release from prison or other criminal disposition:</a:t>
            </a:r>
          </a:p>
          <a:p>
            <a:pPr lvl="1"/>
            <a:r>
              <a:rPr lang="en-US" dirty="0" smtClean="0"/>
              <a:t>Proper consent form is required to be signed by the patient but Consent can be made irrevocable until a certain specified disposition of the criminal proceedings</a:t>
            </a:r>
          </a:p>
          <a:p>
            <a:pPr lvl="1"/>
            <a:r>
              <a:rPr lang="en-US" dirty="0" smtClean="0"/>
              <a:t>Information obtained related to a treatment stay can be used only in connection with the recipient’s official duty with respect to the specific criminal situation and cannot be used by anyone else to pursue new charges or to charge new individuals in new cases</a:t>
            </a:r>
          </a:p>
        </p:txBody>
      </p:sp>
    </p:spTree>
    <p:extLst>
      <p:ext uri="{BB962C8B-B14F-4D97-AF65-F5344CB8AC3E}">
        <p14:creationId xmlns:p14="http://schemas.microsoft.com/office/powerpoint/2010/main" val="312874366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3"/>
          <p:cNvGraphicFramePr>
            <a:graphicFrameLocks noGrp="1" noChangeAspect="1"/>
          </p:cNvGraphicFramePr>
          <p:nvPr>
            <p:ph sz="half" idx="1"/>
            <p:extLst>
              <p:ext uri="{D42A27DB-BD31-4B8C-83A1-F6EECF244321}">
                <p14:modId xmlns:p14="http://schemas.microsoft.com/office/powerpoint/2010/main" val="4269645537"/>
              </p:ext>
            </p:extLst>
          </p:nvPr>
        </p:nvGraphicFramePr>
        <p:xfrm>
          <a:off x="228601" y="1194435"/>
          <a:ext cx="8763000" cy="4825365"/>
        </p:xfrm>
        <a:graphic>
          <a:graphicData uri="http://schemas.openxmlformats.org/drawingml/2006/chart">
            <c:chart xmlns:c="http://schemas.openxmlformats.org/drawingml/2006/chart" xmlns:r="http://schemas.openxmlformats.org/officeDocument/2006/relationships" r:id="rId3"/>
          </a:graphicData>
        </a:graphic>
      </p:graphicFrame>
      <p:sp>
        <p:nvSpPr>
          <p:cNvPr id="296967" name="Text Box 8"/>
          <p:cNvSpPr txBox="1">
            <a:spLocks noChangeArrowheads="1"/>
          </p:cNvSpPr>
          <p:nvPr/>
        </p:nvSpPr>
        <p:spPr bwMode="auto">
          <a:xfrm>
            <a:off x="4953000" y="853281"/>
            <a:ext cx="3714750" cy="274637"/>
          </a:xfrm>
          <a:prstGeom prst="rect">
            <a:avLst/>
          </a:prstGeom>
          <a:noFill/>
          <a:ln w="12700">
            <a:noFill/>
            <a:miter lim="800000"/>
            <a:headEnd type="none" w="sm" len="sm"/>
            <a:tailEnd type="none" w="sm" len="sm"/>
          </a:ln>
        </p:spPr>
        <p:txBody>
          <a:bodyPr>
            <a:spAutoFit/>
          </a:bodyPr>
          <a:lstStyle/>
          <a:p>
            <a:pPr eaLnBrk="0" hangingPunct="0"/>
            <a:r>
              <a:rPr lang="en-US" sz="1200" b="0" dirty="0">
                <a:solidFill>
                  <a:srgbClr val="000000"/>
                </a:solidFill>
              </a:rPr>
              <a:t>Source: OECD Health Data 2011 (June 2011).</a:t>
            </a:r>
          </a:p>
        </p:txBody>
      </p:sp>
      <p:sp>
        <p:nvSpPr>
          <p:cNvPr id="296970" name="Rectangle 10"/>
          <p:cNvSpPr>
            <a:spLocks noGrp="1" noChangeArrowheads="1"/>
          </p:cNvSpPr>
          <p:nvPr>
            <p:ph type="title"/>
          </p:nvPr>
        </p:nvSpPr>
        <p:spPr>
          <a:xfrm>
            <a:off x="0" y="91440"/>
            <a:ext cx="4953000" cy="954107"/>
          </a:xfrm>
          <a:noFill/>
          <a:ln/>
        </p:spPr>
        <p:txBody>
          <a:bodyPr wrap="square" anchor="t" anchorCtr="1">
            <a:spAutoFit/>
          </a:bodyPr>
          <a:lstStyle/>
          <a:p>
            <a:r>
              <a:rPr lang="en-US" sz="2000" dirty="0">
                <a:solidFill>
                  <a:srgbClr val="000000"/>
                </a:solidFill>
              </a:rPr>
              <a:t>Average </a:t>
            </a:r>
            <a:r>
              <a:rPr lang="en-US" sz="2000" dirty="0" smtClean="0">
                <a:solidFill>
                  <a:srgbClr val="000000"/>
                </a:solidFill>
              </a:rPr>
              <a:t>Health Care Spending per Capita</a:t>
            </a:r>
            <a:r>
              <a:rPr lang="en-US" sz="2000" dirty="0" smtClean="0"/>
              <a:t>, 1980–2009</a:t>
            </a:r>
            <a:br>
              <a:rPr lang="en-US" sz="2000" dirty="0" smtClean="0"/>
            </a:br>
            <a:r>
              <a:rPr lang="en-US" sz="1600" dirty="0" smtClean="0"/>
              <a:t>Adjusted for differences in cost of living</a:t>
            </a:r>
            <a:r>
              <a:rPr lang="en-US" sz="1600" baseline="30000" dirty="0" smtClean="0"/>
              <a:t>1</a:t>
            </a:r>
            <a:endParaRPr lang="en-US" sz="2000" baseline="30000" dirty="0" smtClean="0"/>
          </a:p>
        </p:txBody>
      </p:sp>
      <p:sp>
        <p:nvSpPr>
          <p:cNvPr id="3" name="TextBox 2"/>
          <p:cNvSpPr txBox="1"/>
          <p:nvPr/>
        </p:nvSpPr>
        <p:spPr>
          <a:xfrm>
            <a:off x="304800" y="990600"/>
            <a:ext cx="1447800" cy="276999"/>
          </a:xfrm>
          <a:prstGeom prst="rect">
            <a:avLst/>
          </a:prstGeom>
          <a:noFill/>
        </p:spPr>
        <p:txBody>
          <a:bodyPr wrap="square" rtlCol="0">
            <a:spAutoFit/>
          </a:bodyPr>
          <a:lstStyle/>
          <a:p>
            <a:r>
              <a:rPr lang="en-US" sz="1200" dirty="0" smtClean="0"/>
              <a:t>Dollars</a:t>
            </a:r>
            <a:endParaRPr lang="en-US" sz="1200" dirty="0"/>
          </a:p>
        </p:txBody>
      </p:sp>
    </p:spTree>
    <p:extLst>
      <p:ext uri="{BB962C8B-B14F-4D97-AF65-F5344CB8AC3E}">
        <p14:creationId xmlns:p14="http://schemas.microsoft.com/office/powerpoint/2010/main" val="2499525305"/>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Managed Care Challenges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7999709"/>
              </p:ext>
            </p:extLst>
          </p:nvPr>
        </p:nvGraphicFramePr>
        <p:xfrm>
          <a:off x="609600" y="2286000"/>
          <a:ext cx="8229600" cy="311404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sz="1400" dirty="0" smtClean="0">
                          <a:solidFill>
                            <a:schemeClr val="tx1"/>
                          </a:solidFill>
                        </a:rPr>
                        <a:t>HIPAA</a:t>
                      </a:r>
                      <a:endParaRPr lang="en-US" sz="1400" dirty="0">
                        <a:solidFill>
                          <a:schemeClr val="tx1"/>
                        </a:solidFill>
                      </a:endParaRPr>
                    </a:p>
                  </a:txBody>
                  <a:tcPr/>
                </a:tc>
                <a:tc>
                  <a:txBody>
                    <a:bodyPr/>
                    <a:lstStyle/>
                    <a:p>
                      <a:r>
                        <a:rPr lang="en-US" sz="1400" dirty="0" smtClean="0">
                          <a:solidFill>
                            <a:schemeClr val="tx1"/>
                          </a:solidFill>
                        </a:rPr>
                        <a:t>42 CFR, Part</a:t>
                      </a:r>
                      <a:r>
                        <a:rPr lang="en-US" sz="1400" baseline="0" dirty="0" smtClean="0">
                          <a:solidFill>
                            <a:schemeClr val="tx1"/>
                          </a:solidFill>
                        </a:rPr>
                        <a:t> 2</a:t>
                      </a:r>
                      <a:endParaRPr lang="en-US" sz="1400" dirty="0">
                        <a:solidFill>
                          <a:schemeClr val="tx1"/>
                        </a:solidFill>
                      </a:endParaRPr>
                    </a:p>
                  </a:txBody>
                  <a:tcPr/>
                </a:tc>
              </a:tr>
              <a:tr h="370840">
                <a:tc>
                  <a:txBody>
                    <a:bodyPr/>
                    <a:lstStyle/>
                    <a:p>
                      <a:r>
                        <a:rPr lang="en-US" sz="1400" dirty="0" smtClean="0"/>
                        <a:t>HIPAA considers</a:t>
                      </a:r>
                      <a:r>
                        <a:rPr lang="en-US" sz="1400" baseline="0" dirty="0" smtClean="0"/>
                        <a:t> MCOs a covered entity and permits disclosures without patient consent for treatment payment or healthcare operations</a:t>
                      </a:r>
                      <a:endParaRPr lang="en-US" sz="1400" dirty="0"/>
                    </a:p>
                  </a:txBody>
                  <a:tcPr/>
                </a:tc>
                <a:tc>
                  <a:txBody>
                    <a:bodyPr/>
                    <a:lstStyle/>
                    <a:p>
                      <a:r>
                        <a:rPr lang="en-US" sz="1400" dirty="0" smtClean="0"/>
                        <a:t>If the MCO provides alcohol</a:t>
                      </a:r>
                      <a:r>
                        <a:rPr lang="en-US" sz="1400" baseline="0" dirty="0" smtClean="0"/>
                        <a:t> and drug treatment and accepts any form of governmental support or payment, then 42 CFR, Part 2 applies to the MCO</a:t>
                      </a:r>
                      <a:endParaRPr lang="en-US" sz="1400" dirty="0"/>
                    </a:p>
                  </a:txBody>
                  <a:tcPr/>
                </a:tc>
              </a:tr>
              <a:tr h="370840">
                <a:tc>
                  <a:txBody>
                    <a:bodyPr/>
                    <a:lstStyle/>
                    <a:p>
                      <a:endParaRPr lang="en-US" sz="1400"/>
                    </a:p>
                  </a:txBody>
                  <a:tcPr/>
                </a:tc>
                <a:tc>
                  <a:txBody>
                    <a:bodyPr/>
                    <a:lstStyle/>
                    <a:p>
                      <a:r>
                        <a:rPr lang="en-US" sz="1400" dirty="0" smtClean="0"/>
                        <a:t>If</a:t>
                      </a:r>
                      <a:r>
                        <a:rPr lang="en-US" sz="1400" baseline="0" dirty="0" smtClean="0"/>
                        <a:t> it is determined that a 42 CFR, Part 2 consent has to be signed, then the information being disclosed must be accompanied by a written statement that the information being disclosed is protected by 42 CFR, Part 2 and that the recipient may not make any further disclosure unless permitted by the regulations and must accompany written, electronic, or information communicated verbally.</a:t>
                      </a:r>
                      <a:endParaRPr lang="en-US" sz="1400" dirty="0"/>
                    </a:p>
                  </a:txBody>
                  <a:tcPr/>
                </a:tc>
              </a:tr>
            </a:tbl>
          </a:graphicData>
        </a:graphic>
      </p:graphicFrame>
    </p:spTree>
    <p:extLst>
      <p:ext uri="{BB962C8B-B14F-4D97-AF65-F5344CB8AC3E}">
        <p14:creationId xmlns:p14="http://schemas.microsoft.com/office/powerpoint/2010/main" val="1784816107"/>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38200"/>
            <a:ext cx="8001000" cy="838200"/>
          </a:xfrm>
        </p:spPr>
        <p:txBody>
          <a:bodyPr>
            <a:noAutofit/>
          </a:bodyPr>
          <a:lstStyle/>
          <a:p>
            <a:r>
              <a:rPr lang="en-US" sz="3200" dirty="0"/>
              <a:t>P</a:t>
            </a:r>
            <a:r>
              <a:rPr lang="en-US" sz="3200" dirty="0" smtClean="0"/>
              <a:t>rotecting SA Records</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23868709"/>
              </p:ext>
            </p:extLst>
          </p:nvPr>
        </p:nvGraphicFramePr>
        <p:xfrm>
          <a:off x="685800" y="1447800"/>
          <a:ext cx="8229600" cy="439420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sz="1200" dirty="0" smtClean="0">
                          <a:solidFill>
                            <a:schemeClr val="tx1"/>
                          </a:solidFill>
                        </a:rPr>
                        <a:t>HIPAA</a:t>
                      </a:r>
                      <a:endParaRPr lang="en-US" sz="1200" dirty="0">
                        <a:solidFill>
                          <a:schemeClr val="tx1"/>
                        </a:solidFill>
                      </a:endParaRPr>
                    </a:p>
                  </a:txBody>
                  <a:tcPr/>
                </a:tc>
                <a:tc>
                  <a:txBody>
                    <a:bodyPr/>
                    <a:lstStyle/>
                    <a:p>
                      <a:r>
                        <a:rPr lang="en-US" sz="1200" dirty="0" smtClean="0">
                          <a:solidFill>
                            <a:schemeClr val="tx1"/>
                          </a:solidFill>
                        </a:rPr>
                        <a:t>42 CFR, Part 2</a:t>
                      </a:r>
                      <a:endParaRPr lang="en-US" sz="1200" dirty="0">
                        <a:solidFill>
                          <a:schemeClr val="tx1"/>
                        </a:solidFill>
                      </a:endParaRPr>
                    </a:p>
                  </a:txBody>
                  <a:tcPr/>
                </a:tc>
              </a:tr>
              <a:tr h="370840">
                <a:tc>
                  <a:txBody>
                    <a:bodyPr/>
                    <a:lstStyle/>
                    <a:p>
                      <a:r>
                        <a:rPr lang="en-US" sz="1200" dirty="0" smtClean="0"/>
                        <a:t>Allows</a:t>
                      </a:r>
                      <a:r>
                        <a:rPr lang="en-US" sz="1200" baseline="0" dirty="0" smtClean="0"/>
                        <a:t> transmission of patient information using digital means through Health Information Exchanges (HIE) without a signed written consent</a:t>
                      </a:r>
                      <a:endParaRPr lang="en-US" sz="1200" dirty="0"/>
                    </a:p>
                  </a:txBody>
                  <a:tcPr/>
                </a:tc>
                <a:tc>
                  <a:txBody>
                    <a:bodyPr/>
                    <a:lstStyle/>
                    <a:p>
                      <a:r>
                        <a:rPr lang="en-US" sz="1200" dirty="0" smtClean="0"/>
                        <a:t>Disclosures are not allowed through digital means without a written signed consent.</a:t>
                      </a:r>
                      <a:endParaRPr lang="en-US" sz="1200" dirty="0"/>
                    </a:p>
                  </a:txBody>
                  <a:tcPr/>
                </a:tc>
              </a:tr>
              <a:tr h="370840">
                <a:tc>
                  <a:txBody>
                    <a:bodyPr/>
                    <a:lstStyle/>
                    <a:p>
                      <a:endParaRPr lang="en-US" sz="1200" dirty="0"/>
                    </a:p>
                  </a:txBody>
                  <a:tcPr/>
                </a:tc>
                <a:tc>
                  <a:txBody>
                    <a:bodyPr/>
                    <a:lstStyle/>
                    <a:p>
                      <a:r>
                        <a:rPr lang="en-US" sz="1200" dirty="0" smtClean="0"/>
                        <a:t>Solution: HIE must sequester the 42 CFR, Part 2 protected records and hav</a:t>
                      </a:r>
                      <a:r>
                        <a:rPr lang="en-US" sz="1200" baseline="0" dirty="0" smtClean="0"/>
                        <a:t>e the capability to do the following within its electronic record keeping system:</a:t>
                      </a:r>
                    </a:p>
                    <a:p>
                      <a:pPr marL="342900" indent="-342900">
                        <a:buAutoNum type="arabicPeriod"/>
                      </a:pPr>
                      <a:r>
                        <a:rPr lang="en-US" sz="1200" baseline="0" dirty="0" smtClean="0"/>
                        <a:t>Information is only disclosed pursuant to 42 CFR, Part 2 consent form</a:t>
                      </a:r>
                    </a:p>
                    <a:p>
                      <a:pPr marL="342900" indent="-342900">
                        <a:buAutoNum type="arabicPeriod"/>
                      </a:pPr>
                      <a:r>
                        <a:rPr lang="en-US" sz="1200" baseline="0" dirty="0" smtClean="0"/>
                        <a:t>Information disclosed is limited to that authorized by the signed consent</a:t>
                      </a:r>
                    </a:p>
                    <a:p>
                      <a:pPr marL="342900" indent="-342900">
                        <a:buAutoNum type="arabicPeriod"/>
                      </a:pPr>
                      <a:r>
                        <a:rPr lang="en-US" sz="1200" baseline="0" dirty="0" smtClean="0"/>
                        <a:t>Information disclosed is only for the purpose listed on the signed consent</a:t>
                      </a:r>
                    </a:p>
                    <a:p>
                      <a:pPr marL="342900" indent="-342900">
                        <a:buAutoNum type="arabicPeriod"/>
                      </a:pPr>
                      <a:r>
                        <a:rPr lang="en-US" sz="1200" baseline="0" dirty="0" smtClean="0"/>
                        <a:t>Only those HIO affiliated members are permitted to obtain access to the information</a:t>
                      </a:r>
                    </a:p>
                    <a:p>
                      <a:pPr marL="342900" indent="-342900">
                        <a:buAutoNum type="arabicPeriod"/>
                      </a:pPr>
                      <a:r>
                        <a:rPr lang="en-US" sz="1200" baseline="0" dirty="0" smtClean="0"/>
                        <a:t>Patients have the right to revoke consent to one or more HIP affiliated members</a:t>
                      </a:r>
                    </a:p>
                    <a:p>
                      <a:pPr marL="342900" indent="-342900">
                        <a:buAutoNum type="arabicPeriod"/>
                      </a:pPr>
                      <a:r>
                        <a:rPr lang="en-US" sz="1200" baseline="0" dirty="0" smtClean="0"/>
                        <a:t>When the date, event or condition upon which the consent expires is reached, information ceases to flow</a:t>
                      </a:r>
                    </a:p>
                    <a:p>
                      <a:pPr marL="342900" indent="-342900">
                        <a:buAutoNum type="arabicPeriod"/>
                      </a:pPr>
                      <a:r>
                        <a:rPr lang="en-US" sz="1200" baseline="0" dirty="0" smtClean="0"/>
                        <a:t>Notice prohibiting re-disclosure accompanies the information received</a:t>
                      </a:r>
                      <a:endParaRPr lang="en-US" sz="1200" dirty="0"/>
                    </a:p>
                  </a:txBody>
                  <a:tcPr/>
                </a:tc>
              </a:tr>
            </a:tbl>
          </a:graphicData>
        </a:graphic>
      </p:graphicFrame>
    </p:spTree>
    <p:extLst>
      <p:ext uri="{BB962C8B-B14F-4D97-AF65-F5344CB8AC3E}">
        <p14:creationId xmlns:p14="http://schemas.microsoft.com/office/powerpoint/2010/main" val="1732430229"/>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772400" cy="609600"/>
          </a:xfrm>
        </p:spPr>
        <p:txBody>
          <a:bodyPr/>
          <a:lstStyle/>
          <a:p>
            <a:r>
              <a:rPr lang="en-US" dirty="0" smtClean="0"/>
              <a:t>References</a:t>
            </a:r>
            <a:endParaRPr lang="en-US" dirty="0"/>
          </a:p>
        </p:txBody>
      </p:sp>
      <p:sp>
        <p:nvSpPr>
          <p:cNvPr id="3" name="Content Placeholder 2"/>
          <p:cNvSpPr>
            <a:spLocks noGrp="1"/>
          </p:cNvSpPr>
          <p:nvPr>
            <p:ph sz="half" idx="1"/>
          </p:nvPr>
        </p:nvSpPr>
        <p:spPr>
          <a:xfrm>
            <a:off x="714374" y="1295400"/>
            <a:ext cx="7972425" cy="4800600"/>
          </a:xfrm>
        </p:spPr>
        <p:txBody>
          <a:bodyPr/>
          <a:lstStyle/>
          <a:p>
            <a:pPr>
              <a:buAutoNum type="arabicPeriod"/>
            </a:pPr>
            <a:r>
              <a:rPr lang="en-US" sz="1200" dirty="0" smtClean="0"/>
              <a:t>Code </a:t>
            </a:r>
            <a:r>
              <a:rPr lang="en-US" sz="1200" dirty="0"/>
              <a:t>of Federal Regulations, 42 CFR, Part 2. Retrieved from </a:t>
            </a:r>
            <a:r>
              <a:rPr lang="en-US" sz="1200" u="sng" dirty="0">
                <a:hlinkClick r:id="rId2"/>
              </a:rPr>
              <a:t>http://ecfr.gpoaccess.gov/cgi/t/text/text-idx?c=ecfr&amp;tpl=/</a:t>
            </a:r>
            <a:r>
              <a:rPr lang="en-US" sz="1200" u="sng" dirty="0" smtClean="0">
                <a:hlinkClick r:id="rId2"/>
              </a:rPr>
              <a:t>ecfrbrowse/Title42/42cfr2_main_02.tpl</a:t>
            </a:r>
            <a:endParaRPr lang="en-US" sz="1200" dirty="0"/>
          </a:p>
          <a:p>
            <a:pPr>
              <a:buAutoNum type="arabicPeriod"/>
            </a:pPr>
            <a:r>
              <a:rPr lang="en-US" sz="1200" dirty="0" smtClean="0"/>
              <a:t>Conover</a:t>
            </a:r>
            <a:r>
              <a:rPr lang="en-US" sz="1200" dirty="0"/>
              <a:t>, L.O., </a:t>
            </a:r>
            <a:r>
              <a:rPr lang="en-US" sz="1200" dirty="0" err="1"/>
              <a:t>Tarasoff</a:t>
            </a:r>
            <a:r>
              <a:rPr lang="en-US" sz="1200" dirty="0"/>
              <a:t> vs. California Board of Regents. </a:t>
            </a:r>
            <a:r>
              <a:rPr lang="en-US" sz="1200" i="1" dirty="0"/>
              <a:t>Public Health Law and Ethics: A Reader,</a:t>
            </a:r>
            <a:r>
              <a:rPr lang="en-US" sz="1200" dirty="0"/>
              <a:t> Copyright © 2002. Retrieved from </a:t>
            </a:r>
            <a:r>
              <a:rPr lang="en-US" sz="1200" u="sng" dirty="0">
                <a:hlinkClick r:id="rId3"/>
              </a:rPr>
              <a:t>http://</a:t>
            </a:r>
            <a:r>
              <a:rPr lang="en-US" sz="1200" u="sng" dirty="0" smtClean="0">
                <a:hlinkClick r:id="rId3"/>
              </a:rPr>
              <a:t>www.publichealthlaw.net/Reader/docs/Tarasoff.pdf</a:t>
            </a:r>
            <a:endParaRPr lang="en-US" sz="1200" dirty="0"/>
          </a:p>
          <a:p>
            <a:pPr>
              <a:buAutoNum type="arabicPeriod"/>
            </a:pPr>
            <a:r>
              <a:rPr lang="en-US" sz="1200" dirty="0" smtClean="0"/>
              <a:t>HHS</a:t>
            </a:r>
            <a:r>
              <a:rPr lang="en-US" sz="1200" dirty="0"/>
              <a:t>, </a:t>
            </a:r>
            <a:r>
              <a:rPr lang="en-US" sz="1200" i="1" dirty="0"/>
              <a:t>HS settles HIPAA case with BCBST for $1.5 million, </a:t>
            </a:r>
            <a:r>
              <a:rPr lang="en-US" sz="1200" dirty="0"/>
              <a:t>March 2012. Retrieved from </a:t>
            </a:r>
            <a:r>
              <a:rPr lang="en-US" sz="1200" u="sng" dirty="0">
                <a:hlinkClick r:id="rId4"/>
              </a:rPr>
              <a:t>http://</a:t>
            </a:r>
            <a:r>
              <a:rPr lang="en-US" sz="1200" u="sng" dirty="0" smtClean="0">
                <a:hlinkClick r:id="rId4"/>
              </a:rPr>
              <a:t>www.hhs.gov/news/press/2012pres/03/20120313a.html</a:t>
            </a:r>
            <a:endParaRPr lang="en-US" sz="1200" dirty="0"/>
          </a:p>
          <a:p>
            <a:pPr>
              <a:buAutoNum type="arabicPeriod"/>
            </a:pPr>
            <a:r>
              <a:rPr lang="en-US" sz="1200" dirty="0" smtClean="0"/>
              <a:t>HIPAA </a:t>
            </a:r>
            <a:r>
              <a:rPr lang="en-US" sz="1200" dirty="0"/>
              <a:t>regulations. Retrieved from </a:t>
            </a:r>
            <a:r>
              <a:rPr lang="en-US" sz="1200" u="sng" dirty="0">
                <a:hlinkClick r:id="rId5"/>
              </a:rPr>
              <a:t>http://ecfr.gpoaccess.gov/cgi/t/text/text-idx?c=ecfr&amp;tpl=/</a:t>
            </a:r>
            <a:r>
              <a:rPr lang="en-US" sz="1200" u="sng" dirty="0" smtClean="0">
                <a:hlinkClick r:id="rId5"/>
              </a:rPr>
              <a:t>ecfrbrowse/Title45/45cfr164_main_02.tpl</a:t>
            </a:r>
            <a:endParaRPr lang="en-US" sz="1200" dirty="0"/>
          </a:p>
          <a:p>
            <a:pPr>
              <a:buAutoNum type="arabicPeriod"/>
            </a:pPr>
            <a:r>
              <a:rPr lang="en-US" sz="1200" dirty="0" smtClean="0"/>
              <a:t>HITECH </a:t>
            </a:r>
            <a:r>
              <a:rPr lang="en-US" sz="1200" dirty="0"/>
              <a:t>ACT. Retrieved from: </a:t>
            </a:r>
            <a:r>
              <a:rPr lang="en-US" sz="1200" u="sng" dirty="0">
                <a:hlinkClick r:id="rId6"/>
              </a:rPr>
              <a:t>http://</a:t>
            </a:r>
            <a:r>
              <a:rPr lang="en-US" sz="1200" u="sng" dirty="0" smtClean="0">
                <a:hlinkClick r:id="rId6"/>
              </a:rPr>
              <a:t>www.hipaasurvivalguide.com/hitech-act-text.php</a:t>
            </a:r>
            <a:endParaRPr lang="en-US" sz="1200" dirty="0"/>
          </a:p>
          <a:p>
            <a:pPr>
              <a:buAutoNum type="arabicPeriod"/>
            </a:pPr>
            <a:r>
              <a:rPr lang="en-US" sz="1200" dirty="0" smtClean="0"/>
              <a:t>Legal </a:t>
            </a:r>
            <a:r>
              <a:rPr lang="en-US" sz="1200" dirty="0"/>
              <a:t>Action Center (2012). </a:t>
            </a:r>
            <a:r>
              <a:rPr lang="en-US" sz="1200" i="1" dirty="0"/>
              <a:t>Confidentiality and Communication, 2012 Edition</a:t>
            </a:r>
            <a:r>
              <a:rPr lang="en-US" sz="1200" dirty="0"/>
              <a:t>, Legal Action Center of the City of New York, Inc. Copyright, 2012</a:t>
            </a:r>
            <a:r>
              <a:rPr lang="en-US" sz="1200" dirty="0" smtClean="0"/>
              <a:t>.</a:t>
            </a:r>
          </a:p>
          <a:p>
            <a:pPr>
              <a:buFont typeface="Wingdings" pitchFamily="2" charset="2"/>
              <a:buAutoNum type="arabicPeriod" startAt="7"/>
            </a:pPr>
            <a:r>
              <a:rPr lang="en-US" sz="1200" dirty="0"/>
              <a:t>Squires, D.A. (2011). The US health system in perspective: A comparison of 12 industrialized nations, </a:t>
            </a:r>
            <a:r>
              <a:rPr lang="en-US" sz="1200" i="1" dirty="0"/>
              <a:t>Issues in International Health Policy</a:t>
            </a:r>
            <a:r>
              <a:rPr lang="en-US" sz="1200" dirty="0"/>
              <a:t>, Commonwealth Fund pub. 1532, </a:t>
            </a:r>
            <a:r>
              <a:rPr lang="en-US" sz="1200" dirty="0" smtClean="0"/>
              <a:t>16.</a:t>
            </a:r>
          </a:p>
          <a:p>
            <a:pPr>
              <a:buFont typeface="Wingdings" pitchFamily="2" charset="2"/>
              <a:buAutoNum type="arabicPeriod" startAt="7"/>
            </a:pPr>
            <a:r>
              <a:rPr lang="en-US" sz="1200" dirty="0" smtClean="0"/>
              <a:t>Supreme </a:t>
            </a:r>
            <a:r>
              <a:rPr lang="en-US" sz="1200" dirty="0"/>
              <a:t>Court decision on the Patient Protection and the Affordable Healthcare Act (2012). Retrieved from </a:t>
            </a:r>
            <a:r>
              <a:rPr lang="en-US" sz="1200" u="sng" dirty="0">
                <a:hlinkClick r:id="rId7"/>
              </a:rPr>
              <a:t>http://</a:t>
            </a:r>
            <a:r>
              <a:rPr lang="en-US" sz="1200" u="sng" dirty="0" smtClean="0">
                <a:hlinkClick r:id="rId7"/>
              </a:rPr>
              <a:t>www.supremecourt.gov/opinions/11pdf/11-393c3a2.pdf</a:t>
            </a:r>
            <a:endParaRPr lang="en-US" sz="1200" dirty="0"/>
          </a:p>
          <a:p>
            <a:pPr>
              <a:buFont typeface="Wingdings" pitchFamily="2" charset="2"/>
              <a:buAutoNum type="arabicPeriod" startAt="7"/>
            </a:pPr>
            <a:r>
              <a:rPr lang="en-US" sz="1200" dirty="0" err="1" smtClean="0"/>
              <a:t>Tarasoff</a:t>
            </a:r>
            <a:r>
              <a:rPr lang="en-US" sz="1200" dirty="0" smtClean="0"/>
              <a:t> </a:t>
            </a:r>
            <a:r>
              <a:rPr lang="en-US" sz="1200" dirty="0"/>
              <a:t>vs. California Board of Regents. Retrieved from </a:t>
            </a:r>
            <a:r>
              <a:rPr lang="en-US" sz="1200" u="sng" dirty="0">
                <a:hlinkClick r:id="rId3"/>
              </a:rPr>
              <a:t>http://www.publichealthlaw.net/Reader/docs/Tarasoff.pdf</a:t>
            </a:r>
            <a:endParaRPr lang="en-US" sz="1200" dirty="0"/>
          </a:p>
          <a:p>
            <a:pPr>
              <a:buFont typeface="+mj-lt"/>
              <a:buAutoNum type="arabicPeriod"/>
            </a:pPr>
            <a:endParaRPr lang="en-US" sz="1200" dirty="0" smtClean="0"/>
          </a:p>
          <a:p>
            <a:pPr marL="0" indent="0"/>
            <a:endParaRPr lang="en-US" sz="1200" dirty="0"/>
          </a:p>
          <a:p>
            <a:pPr>
              <a:buFont typeface="+mj-lt"/>
              <a:buAutoNum type="arabicPeriod"/>
            </a:pPr>
            <a:endParaRPr lang="en-US" sz="1200" dirty="0"/>
          </a:p>
          <a:p>
            <a:endParaRPr lang="en-US" dirty="0"/>
          </a:p>
        </p:txBody>
      </p:sp>
    </p:spTree>
    <p:extLst>
      <p:ext uri="{BB962C8B-B14F-4D97-AF65-F5344CB8AC3E}">
        <p14:creationId xmlns:p14="http://schemas.microsoft.com/office/powerpoint/2010/main" val="291722495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7"/>
          <p:cNvSpPr>
            <a:spLocks noGrp="1" noChangeArrowheads="1"/>
          </p:cNvSpPr>
          <p:nvPr>
            <p:ph type="sldNum" sz="quarter" idx="4294967295"/>
          </p:nvPr>
        </p:nvSpPr>
        <p:spPr>
          <a:xfrm>
            <a:off x="7010400" y="0"/>
            <a:ext cx="2133600" cy="476250"/>
          </a:xfrm>
          <a:prstGeom prst="rect">
            <a:avLst/>
          </a:prstGeom>
          <a:ln/>
        </p:spPr>
        <p:txBody>
          <a:bodyPr/>
          <a:lstStyle/>
          <a:p>
            <a:fld id="{89170FA9-37DB-4BA7-B2B0-7252F33CE6A3}" type="slidenum">
              <a:rPr lang="en-US" b="0">
                <a:solidFill>
                  <a:srgbClr val="000000"/>
                </a:solidFill>
              </a:rPr>
              <a:pPr/>
              <a:t>5</a:t>
            </a:fld>
            <a:endParaRPr lang="en-US" b="0" dirty="0">
              <a:solidFill>
                <a:srgbClr val="000000"/>
              </a:solidFill>
            </a:endParaRPr>
          </a:p>
        </p:txBody>
      </p:sp>
      <p:sp>
        <p:nvSpPr>
          <p:cNvPr id="303106" name="Rectangle 2"/>
          <p:cNvSpPr>
            <a:spLocks noGrp="1" noChangeArrowheads="1"/>
          </p:cNvSpPr>
          <p:nvPr>
            <p:ph type="title" idx="4294967295"/>
          </p:nvPr>
        </p:nvSpPr>
        <p:spPr>
          <a:xfrm>
            <a:off x="1" y="90488"/>
            <a:ext cx="4953000" cy="731837"/>
          </a:xfrm>
          <a:noFill/>
        </p:spPr>
        <p:txBody>
          <a:bodyPr anchor="t" anchorCtr="1"/>
          <a:lstStyle/>
          <a:p>
            <a:r>
              <a:rPr lang="en-US" sz="2000" dirty="0" smtClean="0"/>
              <a:t>Health Care Spending per Capita by Source of Funding, 2009</a:t>
            </a:r>
            <a:br>
              <a:rPr lang="en-US" sz="2000" dirty="0" smtClean="0"/>
            </a:br>
            <a:r>
              <a:rPr lang="en-US" sz="1600" dirty="0" smtClean="0"/>
              <a:t>Adjusted for Differences in Cost of Living</a:t>
            </a:r>
            <a:r>
              <a:rPr lang="en-US" sz="1600" baseline="30000" dirty="0" smtClean="0"/>
              <a:t>2</a:t>
            </a:r>
          </a:p>
        </p:txBody>
      </p:sp>
      <p:graphicFrame>
        <p:nvGraphicFramePr>
          <p:cNvPr id="19" name="Object 3"/>
          <p:cNvGraphicFramePr>
            <a:graphicFrameLocks noGrp="1" noChangeAspect="1"/>
          </p:cNvGraphicFramePr>
          <p:nvPr>
            <p:ph idx="4294967295"/>
            <p:extLst>
              <p:ext uri="{D42A27DB-BD31-4B8C-83A1-F6EECF244321}">
                <p14:modId xmlns:p14="http://schemas.microsoft.com/office/powerpoint/2010/main" val="1619369433"/>
              </p:ext>
            </p:extLst>
          </p:nvPr>
        </p:nvGraphicFramePr>
        <p:xfrm>
          <a:off x="228599" y="1248321"/>
          <a:ext cx="8691563" cy="4619079"/>
        </p:xfrm>
        <a:graphic>
          <a:graphicData uri="http://schemas.openxmlformats.org/drawingml/2006/chart">
            <c:chart xmlns:c="http://schemas.openxmlformats.org/drawingml/2006/chart" xmlns:r="http://schemas.openxmlformats.org/officeDocument/2006/relationships" r:id="rId3"/>
          </a:graphicData>
        </a:graphic>
      </p:graphicFrame>
      <p:sp>
        <p:nvSpPr>
          <p:cNvPr id="303110" name="Text Box 6"/>
          <p:cNvSpPr txBox="1">
            <a:spLocks noChangeArrowheads="1"/>
          </p:cNvSpPr>
          <p:nvPr/>
        </p:nvSpPr>
        <p:spPr bwMode="auto">
          <a:xfrm>
            <a:off x="94256" y="5638800"/>
            <a:ext cx="660758" cy="276999"/>
          </a:xfrm>
          <a:prstGeom prst="rect">
            <a:avLst/>
          </a:prstGeom>
          <a:noFill/>
          <a:ln w="9525">
            <a:noFill/>
            <a:miter lim="800000"/>
            <a:headEnd/>
            <a:tailEnd/>
          </a:ln>
          <a:effectLst/>
        </p:spPr>
        <p:txBody>
          <a:bodyPr wrap="none">
            <a:spAutoFit/>
          </a:bodyPr>
          <a:lstStyle/>
          <a:p>
            <a:pPr eaLnBrk="0" hangingPunct="0"/>
            <a:r>
              <a:rPr lang="en-US" sz="1200" dirty="0">
                <a:solidFill>
                  <a:srgbClr val="000000"/>
                </a:solidFill>
              </a:rPr>
              <a:t>Dollars</a:t>
            </a:r>
          </a:p>
        </p:txBody>
      </p:sp>
      <p:sp>
        <p:nvSpPr>
          <p:cNvPr id="303111" name="Text Box 7"/>
          <p:cNvSpPr txBox="1">
            <a:spLocks noChangeArrowheads="1"/>
          </p:cNvSpPr>
          <p:nvPr/>
        </p:nvSpPr>
        <p:spPr bwMode="auto">
          <a:xfrm>
            <a:off x="724534" y="1003300"/>
            <a:ext cx="792162" cy="338554"/>
          </a:xfrm>
          <a:prstGeom prst="rect">
            <a:avLst/>
          </a:prstGeom>
          <a:noFill/>
          <a:ln w="9525">
            <a:noFill/>
            <a:miter lim="800000"/>
            <a:headEnd/>
            <a:tailEnd/>
          </a:ln>
          <a:effectLst/>
        </p:spPr>
        <p:txBody>
          <a:bodyPr>
            <a:spAutoFit/>
          </a:bodyPr>
          <a:lstStyle/>
          <a:p>
            <a:pPr algn="ctr" eaLnBrk="0" hangingPunct="0">
              <a:spcBef>
                <a:spcPct val="50000"/>
              </a:spcBef>
            </a:pPr>
            <a:r>
              <a:rPr lang="en-US" sz="1600" dirty="0" smtClean="0">
                <a:solidFill>
                  <a:srgbClr val="000000"/>
                </a:solidFill>
                <a:latin typeface="Arial"/>
                <a:cs typeface="Arial"/>
              </a:rPr>
              <a:t>7,960</a:t>
            </a:r>
            <a:endParaRPr lang="en-US" sz="1600" dirty="0">
              <a:solidFill>
                <a:srgbClr val="000000"/>
              </a:solidFill>
              <a:latin typeface="Arial"/>
              <a:cs typeface="Arial"/>
            </a:endParaRPr>
          </a:p>
        </p:txBody>
      </p:sp>
      <p:sp>
        <p:nvSpPr>
          <p:cNvPr id="303112" name="Text Box 8"/>
          <p:cNvSpPr txBox="1">
            <a:spLocks noChangeArrowheads="1"/>
          </p:cNvSpPr>
          <p:nvPr/>
        </p:nvSpPr>
        <p:spPr bwMode="auto">
          <a:xfrm>
            <a:off x="2959287" y="2879883"/>
            <a:ext cx="792162" cy="338554"/>
          </a:xfrm>
          <a:prstGeom prst="rect">
            <a:avLst/>
          </a:prstGeom>
          <a:noFill/>
          <a:ln w="9525">
            <a:noFill/>
            <a:miter lim="800000"/>
            <a:headEnd/>
            <a:tailEnd/>
          </a:ln>
          <a:effectLst/>
        </p:spPr>
        <p:txBody>
          <a:bodyPr>
            <a:spAutoFit/>
          </a:bodyPr>
          <a:lstStyle/>
          <a:p>
            <a:pPr algn="ctr" eaLnBrk="0" hangingPunct="0">
              <a:spcBef>
                <a:spcPct val="50000"/>
              </a:spcBef>
            </a:pPr>
            <a:r>
              <a:rPr lang="en-US" sz="1600" dirty="0" smtClean="0">
                <a:solidFill>
                  <a:srgbClr val="000000"/>
                </a:solidFill>
                <a:latin typeface="Arial"/>
                <a:cs typeface="Arial"/>
              </a:rPr>
              <a:t>4,363</a:t>
            </a:r>
            <a:endParaRPr lang="en-US" sz="1600" dirty="0">
              <a:solidFill>
                <a:srgbClr val="000000"/>
              </a:solidFill>
              <a:latin typeface="Arial"/>
              <a:cs typeface="Arial"/>
            </a:endParaRPr>
          </a:p>
        </p:txBody>
      </p:sp>
      <p:sp>
        <p:nvSpPr>
          <p:cNvPr id="303113" name="Text Box 9"/>
          <p:cNvSpPr txBox="1">
            <a:spLocks noChangeArrowheads="1"/>
          </p:cNvSpPr>
          <p:nvPr/>
        </p:nvSpPr>
        <p:spPr bwMode="auto">
          <a:xfrm>
            <a:off x="3699366" y="2955088"/>
            <a:ext cx="792163" cy="338554"/>
          </a:xfrm>
          <a:prstGeom prst="rect">
            <a:avLst/>
          </a:prstGeom>
          <a:noFill/>
          <a:ln w="9525">
            <a:noFill/>
            <a:miter lim="800000"/>
            <a:headEnd/>
            <a:tailEnd/>
          </a:ln>
          <a:effectLst/>
        </p:spPr>
        <p:txBody>
          <a:bodyPr>
            <a:spAutoFit/>
          </a:bodyPr>
          <a:lstStyle/>
          <a:p>
            <a:pPr algn="ctr" eaLnBrk="0" hangingPunct="0">
              <a:spcBef>
                <a:spcPct val="50000"/>
              </a:spcBef>
            </a:pPr>
            <a:r>
              <a:rPr lang="en-US" sz="1600" dirty="0" smtClean="0">
                <a:solidFill>
                  <a:srgbClr val="000000"/>
                </a:solidFill>
                <a:latin typeface="Arial"/>
                <a:cs typeface="Arial"/>
              </a:rPr>
              <a:t>4,218</a:t>
            </a:r>
            <a:endParaRPr lang="en-US" sz="1600" dirty="0">
              <a:solidFill>
                <a:srgbClr val="000000"/>
              </a:solidFill>
              <a:latin typeface="Arial"/>
              <a:cs typeface="Arial"/>
            </a:endParaRPr>
          </a:p>
        </p:txBody>
      </p:sp>
      <p:sp>
        <p:nvSpPr>
          <p:cNvPr id="303114" name="Text Box 10"/>
          <p:cNvSpPr txBox="1">
            <a:spLocks noChangeArrowheads="1"/>
          </p:cNvSpPr>
          <p:nvPr/>
        </p:nvSpPr>
        <p:spPr bwMode="auto">
          <a:xfrm>
            <a:off x="4443295" y="3081424"/>
            <a:ext cx="792162" cy="338554"/>
          </a:xfrm>
          <a:prstGeom prst="rect">
            <a:avLst/>
          </a:prstGeom>
          <a:noFill/>
          <a:ln w="9525">
            <a:noFill/>
            <a:miter lim="800000"/>
            <a:headEnd/>
            <a:tailEnd/>
          </a:ln>
          <a:effectLst/>
        </p:spPr>
        <p:txBody>
          <a:bodyPr>
            <a:spAutoFit/>
          </a:bodyPr>
          <a:lstStyle/>
          <a:p>
            <a:pPr algn="ctr" eaLnBrk="0" hangingPunct="0">
              <a:spcBef>
                <a:spcPct val="50000"/>
              </a:spcBef>
            </a:pPr>
            <a:r>
              <a:rPr lang="en-US" sz="1600" dirty="0" smtClean="0">
                <a:solidFill>
                  <a:srgbClr val="000000"/>
                </a:solidFill>
                <a:latin typeface="Arial"/>
                <a:cs typeface="Arial"/>
              </a:rPr>
              <a:t>3,978</a:t>
            </a:r>
            <a:endParaRPr lang="en-US" sz="1600" dirty="0">
              <a:solidFill>
                <a:srgbClr val="000000"/>
              </a:solidFill>
              <a:latin typeface="Arial"/>
              <a:cs typeface="Arial"/>
            </a:endParaRPr>
          </a:p>
        </p:txBody>
      </p:sp>
      <p:sp>
        <p:nvSpPr>
          <p:cNvPr id="303115" name="Text Box 11"/>
          <p:cNvSpPr txBox="1">
            <a:spLocks noChangeArrowheads="1"/>
          </p:cNvSpPr>
          <p:nvPr/>
        </p:nvSpPr>
        <p:spPr bwMode="auto">
          <a:xfrm>
            <a:off x="5181787" y="3209752"/>
            <a:ext cx="792162" cy="338554"/>
          </a:xfrm>
          <a:prstGeom prst="rect">
            <a:avLst/>
          </a:prstGeom>
          <a:noFill/>
          <a:ln w="9525">
            <a:noFill/>
            <a:miter lim="800000"/>
            <a:headEnd/>
            <a:tailEnd/>
          </a:ln>
          <a:effectLst/>
        </p:spPr>
        <p:txBody>
          <a:bodyPr>
            <a:spAutoFit/>
          </a:bodyPr>
          <a:lstStyle/>
          <a:p>
            <a:pPr algn="ctr" eaLnBrk="0" hangingPunct="0">
              <a:spcBef>
                <a:spcPct val="50000"/>
              </a:spcBef>
            </a:pPr>
            <a:r>
              <a:rPr lang="en-US" sz="1600" dirty="0" smtClean="0">
                <a:solidFill>
                  <a:srgbClr val="000000"/>
                </a:solidFill>
                <a:latin typeface="Arial"/>
                <a:cs typeface="Arial"/>
              </a:rPr>
              <a:t>3,722</a:t>
            </a:r>
            <a:endParaRPr lang="en-US" sz="1600" dirty="0">
              <a:solidFill>
                <a:srgbClr val="000000"/>
              </a:solidFill>
              <a:latin typeface="Arial"/>
              <a:cs typeface="Arial"/>
            </a:endParaRPr>
          </a:p>
        </p:txBody>
      </p:sp>
      <p:sp>
        <p:nvSpPr>
          <p:cNvPr id="303116" name="Text Box 12"/>
          <p:cNvSpPr txBox="1">
            <a:spLocks noChangeArrowheads="1"/>
          </p:cNvSpPr>
          <p:nvPr/>
        </p:nvSpPr>
        <p:spPr bwMode="auto">
          <a:xfrm>
            <a:off x="5925684" y="3336088"/>
            <a:ext cx="792162" cy="338554"/>
          </a:xfrm>
          <a:prstGeom prst="rect">
            <a:avLst/>
          </a:prstGeom>
          <a:noFill/>
          <a:ln w="9525">
            <a:noFill/>
            <a:miter lim="800000"/>
            <a:headEnd/>
            <a:tailEnd/>
          </a:ln>
          <a:effectLst/>
        </p:spPr>
        <p:txBody>
          <a:bodyPr>
            <a:spAutoFit/>
          </a:bodyPr>
          <a:lstStyle/>
          <a:p>
            <a:pPr algn="ctr" eaLnBrk="0" hangingPunct="0">
              <a:spcBef>
                <a:spcPct val="50000"/>
              </a:spcBef>
            </a:pPr>
            <a:r>
              <a:rPr lang="en-US" sz="1600" dirty="0" smtClean="0">
                <a:solidFill>
                  <a:srgbClr val="000000"/>
                </a:solidFill>
                <a:latin typeface="Arial"/>
                <a:cs typeface="Arial"/>
              </a:rPr>
              <a:t>3,487</a:t>
            </a:r>
            <a:endParaRPr lang="en-US" sz="1600" dirty="0">
              <a:solidFill>
                <a:srgbClr val="000000"/>
              </a:solidFill>
              <a:latin typeface="Arial"/>
              <a:cs typeface="Arial"/>
            </a:endParaRPr>
          </a:p>
        </p:txBody>
      </p:sp>
      <p:sp>
        <p:nvSpPr>
          <p:cNvPr id="303117" name="Text Box 13"/>
          <p:cNvSpPr txBox="1">
            <a:spLocks noChangeArrowheads="1"/>
          </p:cNvSpPr>
          <p:nvPr/>
        </p:nvSpPr>
        <p:spPr bwMode="auto">
          <a:xfrm>
            <a:off x="6680283" y="3353796"/>
            <a:ext cx="792163" cy="338554"/>
          </a:xfrm>
          <a:prstGeom prst="rect">
            <a:avLst/>
          </a:prstGeom>
          <a:noFill/>
          <a:ln w="9525">
            <a:noFill/>
            <a:miter lim="800000"/>
            <a:headEnd/>
            <a:tailEnd/>
          </a:ln>
          <a:effectLst/>
        </p:spPr>
        <p:txBody>
          <a:bodyPr>
            <a:spAutoFit/>
          </a:bodyPr>
          <a:lstStyle/>
          <a:p>
            <a:pPr algn="ctr" eaLnBrk="0" hangingPunct="0">
              <a:spcBef>
                <a:spcPct val="50000"/>
              </a:spcBef>
            </a:pPr>
            <a:r>
              <a:rPr lang="en-US" sz="1600" dirty="0" smtClean="0">
                <a:solidFill>
                  <a:srgbClr val="000000"/>
                </a:solidFill>
                <a:latin typeface="Arial"/>
                <a:cs typeface="Arial"/>
              </a:rPr>
              <a:t>3,445</a:t>
            </a:r>
            <a:endParaRPr lang="en-US" sz="1600" dirty="0">
              <a:solidFill>
                <a:srgbClr val="000000"/>
              </a:solidFill>
              <a:latin typeface="Arial"/>
              <a:cs typeface="Arial"/>
            </a:endParaRPr>
          </a:p>
        </p:txBody>
      </p:sp>
      <p:sp>
        <p:nvSpPr>
          <p:cNvPr id="303118" name="Text Box 14"/>
          <p:cNvSpPr txBox="1">
            <a:spLocks noChangeArrowheads="1"/>
          </p:cNvSpPr>
          <p:nvPr/>
        </p:nvSpPr>
        <p:spPr bwMode="auto">
          <a:xfrm>
            <a:off x="8153400" y="3658596"/>
            <a:ext cx="792163" cy="338554"/>
          </a:xfrm>
          <a:prstGeom prst="rect">
            <a:avLst/>
          </a:prstGeom>
          <a:noFill/>
          <a:ln w="9525">
            <a:noFill/>
            <a:miter lim="800000"/>
            <a:headEnd/>
            <a:tailEnd/>
          </a:ln>
          <a:effectLst/>
        </p:spPr>
        <p:txBody>
          <a:bodyPr>
            <a:spAutoFit/>
          </a:bodyPr>
          <a:lstStyle/>
          <a:p>
            <a:pPr algn="ctr" eaLnBrk="0" hangingPunct="0">
              <a:spcBef>
                <a:spcPct val="50000"/>
              </a:spcBef>
            </a:pPr>
            <a:r>
              <a:rPr lang="en-US" sz="1600" dirty="0" smtClean="0">
                <a:solidFill>
                  <a:srgbClr val="000000"/>
                </a:solidFill>
                <a:latin typeface="Arial"/>
                <a:cs typeface="Arial"/>
              </a:rPr>
              <a:t>2,878</a:t>
            </a:r>
            <a:endParaRPr lang="en-US" sz="1600" dirty="0">
              <a:solidFill>
                <a:srgbClr val="000000"/>
              </a:solidFill>
              <a:latin typeface="Arial"/>
              <a:cs typeface="Arial"/>
            </a:endParaRPr>
          </a:p>
        </p:txBody>
      </p:sp>
      <p:sp>
        <p:nvSpPr>
          <p:cNvPr id="303119" name="Text Box 15"/>
          <p:cNvSpPr txBox="1">
            <a:spLocks noChangeArrowheads="1"/>
          </p:cNvSpPr>
          <p:nvPr/>
        </p:nvSpPr>
        <p:spPr bwMode="auto">
          <a:xfrm>
            <a:off x="7400948" y="3600104"/>
            <a:ext cx="792162" cy="338554"/>
          </a:xfrm>
          <a:prstGeom prst="rect">
            <a:avLst/>
          </a:prstGeom>
          <a:noFill/>
          <a:ln w="9525">
            <a:noFill/>
            <a:miter lim="800000"/>
            <a:headEnd/>
            <a:tailEnd/>
          </a:ln>
          <a:effectLst/>
        </p:spPr>
        <p:txBody>
          <a:bodyPr>
            <a:spAutoFit/>
          </a:bodyPr>
          <a:lstStyle/>
          <a:p>
            <a:pPr algn="ctr" eaLnBrk="0" hangingPunct="0">
              <a:spcBef>
                <a:spcPct val="50000"/>
              </a:spcBef>
            </a:pPr>
            <a:r>
              <a:rPr lang="en-US" sz="1600" dirty="0" smtClean="0">
                <a:solidFill>
                  <a:srgbClr val="000000"/>
                </a:solidFill>
                <a:latin typeface="Arial"/>
                <a:cs typeface="Arial"/>
              </a:rPr>
              <a:t>2,983</a:t>
            </a:r>
            <a:endParaRPr lang="en-US" sz="1600" dirty="0">
              <a:solidFill>
                <a:srgbClr val="000000"/>
              </a:solidFill>
              <a:latin typeface="Arial"/>
              <a:cs typeface="Arial"/>
            </a:endParaRPr>
          </a:p>
        </p:txBody>
      </p:sp>
      <p:sp>
        <p:nvSpPr>
          <p:cNvPr id="303120" name="Text Box 16"/>
          <p:cNvSpPr txBox="1">
            <a:spLocks noChangeArrowheads="1"/>
          </p:cNvSpPr>
          <p:nvPr/>
        </p:nvSpPr>
        <p:spPr bwMode="auto">
          <a:xfrm>
            <a:off x="1476978" y="2362446"/>
            <a:ext cx="792163" cy="338554"/>
          </a:xfrm>
          <a:prstGeom prst="rect">
            <a:avLst/>
          </a:prstGeom>
          <a:noFill/>
          <a:ln w="9525">
            <a:noFill/>
            <a:miter lim="800000"/>
            <a:headEnd/>
            <a:tailEnd/>
          </a:ln>
          <a:effectLst/>
        </p:spPr>
        <p:txBody>
          <a:bodyPr>
            <a:spAutoFit/>
          </a:bodyPr>
          <a:lstStyle/>
          <a:p>
            <a:pPr algn="ctr" eaLnBrk="0" hangingPunct="0">
              <a:spcBef>
                <a:spcPct val="50000"/>
              </a:spcBef>
            </a:pPr>
            <a:r>
              <a:rPr lang="en-US" sz="1600" dirty="0" smtClean="0">
                <a:solidFill>
                  <a:srgbClr val="000000"/>
                </a:solidFill>
                <a:latin typeface="Arial"/>
                <a:cs typeface="Arial"/>
              </a:rPr>
              <a:t>5,352</a:t>
            </a:r>
            <a:endParaRPr lang="en-US" sz="1600" dirty="0">
              <a:solidFill>
                <a:srgbClr val="000000"/>
              </a:solidFill>
              <a:latin typeface="Arial"/>
              <a:cs typeface="Arial"/>
            </a:endParaRPr>
          </a:p>
        </p:txBody>
      </p:sp>
      <p:sp>
        <p:nvSpPr>
          <p:cNvPr id="303121" name="Text Box 17"/>
          <p:cNvSpPr txBox="1">
            <a:spLocks noChangeArrowheads="1"/>
          </p:cNvSpPr>
          <p:nvPr/>
        </p:nvSpPr>
        <p:spPr bwMode="auto">
          <a:xfrm>
            <a:off x="2216754" y="2465680"/>
            <a:ext cx="792163" cy="338554"/>
          </a:xfrm>
          <a:prstGeom prst="rect">
            <a:avLst/>
          </a:prstGeom>
          <a:noFill/>
          <a:ln w="9525">
            <a:noFill/>
            <a:miter lim="800000"/>
            <a:headEnd/>
            <a:tailEnd/>
          </a:ln>
          <a:effectLst/>
        </p:spPr>
        <p:txBody>
          <a:bodyPr>
            <a:spAutoFit/>
          </a:bodyPr>
          <a:lstStyle/>
          <a:p>
            <a:pPr algn="ctr" eaLnBrk="0" hangingPunct="0">
              <a:spcBef>
                <a:spcPct val="50000"/>
              </a:spcBef>
            </a:pPr>
            <a:r>
              <a:rPr lang="en-US" sz="1600" dirty="0" smtClean="0">
                <a:solidFill>
                  <a:srgbClr val="000000"/>
                </a:solidFill>
                <a:latin typeface="Arial"/>
                <a:cs typeface="Arial"/>
              </a:rPr>
              <a:t>5,144</a:t>
            </a:r>
            <a:endParaRPr lang="en-US" sz="1600" dirty="0">
              <a:solidFill>
                <a:srgbClr val="000000"/>
              </a:solidFill>
              <a:latin typeface="Arial"/>
              <a:cs typeface="Arial"/>
            </a:endParaRPr>
          </a:p>
        </p:txBody>
      </p:sp>
      <p:sp>
        <p:nvSpPr>
          <p:cNvPr id="2" name="TextBox 1"/>
          <p:cNvSpPr txBox="1"/>
          <p:nvPr/>
        </p:nvSpPr>
        <p:spPr>
          <a:xfrm>
            <a:off x="4953000" y="1003300"/>
            <a:ext cx="3733800" cy="276999"/>
          </a:xfrm>
          <a:prstGeom prst="rect">
            <a:avLst/>
          </a:prstGeom>
          <a:noFill/>
        </p:spPr>
        <p:txBody>
          <a:bodyPr wrap="square" rtlCol="0">
            <a:spAutoFit/>
          </a:bodyPr>
          <a:lstStyle/>
          <a:p>
            <a:r>
              <a:rPr lang="en-US" sz="1200" dirty="0">
                <a:solidFill>
                  <a:srgbClr val="000000"/>
                </a:solidFill>
              </a:rPr>
              <a:t>*2008 Source: OECD Health Data 2011 (</a:t>
            </a:r>
            <a:r>
              <a:rPr lang="en-US" sz="1200" dirty="0" smtClean="0">
                <a:solidFill>
                  <a:srgbClr val="000000"/>
                </a:solidFill>
              </a:rPr>
              <a:t>June 2011</a:t>
            </a:r>
            <a:r>
              <a:rPr lang="en-US" sz="1200" dirty="0">
                <a:solidFill>
                  <a:srgbClr val="000000"/>
                </a:solidFill>
              </a:rPr>
              <a:t>).</a:t>
            </a:r>
          </a:p>
        </p:txBody>
      </p:sp>
    </p:spTree>
    <p:extLst>
      <p:ext uri="{BB962C8B-B14F-4D97-AF65-F5344CB8AC3E}">
        <p14:creationId xmlns:p14="http://schemas.microsoft.com/office/powerpoint/2010/main" val="318436390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Comparing Service Patterns</a:t>
            </a:r>
            <a:r>
              <a:rPr lang="en-US" baseline="30000" dirty="0" smtClean="0"/>
              <a:t>3</a:t>
            </a:r>
            <a:endParaRPr lang="en-US" baseline="30000" dirty="0"/>
          </a:p>
        </p:txBody>
      </p:sp>
      <p:sp>
        <p:nvSpPr>
          <p:cNvPr id="3" name="Content Placeholder 2"/>
          <p:cNvSpPr>
            <a:spLocks noGrp="1"/>
          </p:cNvSpPr>
          <p:nvPr>
            <p:ph idx="1"/>
          </p:nvPr>
        </p:nvSpPr>
        <p:spPr>
          <a:xfrm>
            <a:off x="381000" y="1905000"/>
            <a:ext cx="8229600" cy="4144963"/>
          </a:xfrm>
        </p:spPr>
        <p:txBody>
          <a:bodyPr/>
          <a:lstStyle/>
          <a:p>
            <a:pPr marL="457200" lvl="1" indent="0">
              <a:buNone/>
            </a:pPr>
            <a:r>
              <a:rPr lang="en-US" dirty="0" smtClean="0"/>
              <a:t>The United States </a:t>
            </a:r>
          </a:p>
          <a:p>
            <a:pPr lvl="2"/>
            <a:r>
              <a:rPr lang="en-US" sz="2000" dirty="0" smtClean="0"/>
              <a:t>has the fewest practicing physicians and lowest physician visits among any of the 12 nations in the study</a:t>
            </a:r>
          </a:p>
          <a:p>
            <a:pPr lvl="2"/>
            <a:r>
              <a:rPr lang="en-US" sz="2000" dirty="0" smtClean="0"/>
              <a:t>Hospital admission rates are lower, stays shorter and costs higher</a:t>
            </a:r>
          </a:p>
          <a:p>
            <a:pPr lvl="2"/>
            <a:r>
              <a:rPr lang="en-US" sz="2000" dirty="0" smtClean="0"/>
              <a:t>Has the highest drug utilization, prices and  spending</a:t>
            </a:r>
          </a:p>
          <a:p>
            <a:pPr lvl="2"/>
            <a:r>
              <a:rPr lang="en-US" sz="2000" dirty="0" smtClean="0"/>
              <a:t>More hospital admissions for chronic conditions</a:t>
            </a:r>
          </a:p>
        </p:txBody>
      </p:sp>
    </p:spTree>
    <p:extLst>
      <p:ext uri="{BB962C8B-B14F-4D97-AF65-F5344CB8AC3E}">
        <p14:creationId xmlns:p14="http://schemas.microsoft.com/office/powerpoint/2010/main" val="194115617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001000" cy="838200"/>
          </a:xfrm>
        </p:spPr>
        <p:txBody>
          <a:bodyPr>
            <a:normAutofit fontScale="90000"/>
          </a:bodyPr>
          <a:lstStyle/>
          <a:p>
            <a:r>
              <a:rPr lang="en-US" dirty="0" smtClean="0"/>
              <a:t>Why U.S. </a:t>
            </a:r>
            <a:r>
              <a:rPr lang="en-US" dirty="0"/>
              <a:t>S</a:t>
            </a:r>
            <a:r>
              <a:rPr lang="en-US" dirty="0" smtClean="0"/>
              <a:t>pends </a:t>
            </a:r>
            <a:r>
              <a:rPr lang="en-US" dirty="0"/>
              <a:t>M</a:t>
            </a:r>
            <a:r>
              <a:rPr lang="en-US" dirty="0" smtClean="0"/>
              <a:t>ore on its Healthcare</a:t>
            </a:r>
            <a:r>
              <a:rPr lang="en-US" baseline="30000" dirty="0" smtClean="0"/>
              <a:t>4</a:t>
            </a:r>
            <a:endParaRPr lang="en-US" baseline="30000" dirty="0"/>
          </a:p>
        </p:txBody>
      </p:sp>
      <p:sp>
        <p:nvSpPr>
          <p:cNvPr id="3" name="Content Placeholder 2"/>
          <p:cNvSpPr>
            <a:spLocks noGrp="1"/>
          </p:cNvSpPr>
          <p:nvPr>
            <p:ph idx="1"/>
          </p:nvPr>
        </p:nvSpPr>
        <p:spPr>
          <a:xfrm>
            <a:off x="609600" y="1752600"/>
            <a:ext cx="8077200" cy="4114800"/>
          </a:xfrm>
        </p:spPr>
        <p:txBody>
          <a:bodyPr>
            <a:normAutofit fontScale="77500" lnSpcReduction="20000"/>
          </a:bodyPr>
          <a:lstStyle/>
          <a:p>
            <a:pPr>
              <a:lnSpc>
                <a:spcPct val="120000"/>
              </a:lnSpc>
            </a:pPr>
            <a:r>
              <a:rPr lang="en-US" sz="2300" dirty="0" smtClean="0"/>
              <a:t>The usually cited reasons:</a:t>
            </a:r>
          </a:p>
          <a:p>
            <a:pPr lvl="1">
              <a:lnSpc>
                <a:spcPct val="120000"/>
              </a:lnSpc>
            </a:pPr>
            <a:r>
              <a:rPr lang="en-US" sz="2300" dirty="0" smtClean="0"/>
              <a:t>Aging population </a:t>
            </a:r>
          </a:p>
          <a:p>
            <a:pPr lvl="1">
              <a:lnSpc>
                <a:spcPct val="120000"/>
              </a:lnSpc>
            </a:pPr>
            <a:r>
              <a:rPr lang="en-US" sz="2300" dirty="0" smtClean="0"/>
              <a:t>Complexity of health care administrative system </a:t>
            </a:r>
          </a:p>
          <a:p>
            <a:pPr lvl="1">
              <a:lnSpc>
                <a:spcPct val="120000"/>
              </a:lnSpc>
            </a:pPr>
            <a:r>
              <a:rPr lang="en-US" sz="2300" dirty="0" smtClean="0"/>
              <a:t>Defensive as opposed to preventive healthcare </a:t>
            </a:r>
          </a:p>
          <a:p>
            <a:pPr lvl="1">
              <a:lnSpc>
                <a:spcPct val="120000"/>
              </a:lnSpc>
            </a:pPr>
            <a:r>
              <a:rPr lang="en-US" sz="2300" dirty="0" smtClean="0"/>
              <a:t>High rates of mal-practice insurance</a:t>
            </a:r>
          </a:p>
          <a:p>
            <a:pPr>
              <a:lnSpc>
                <a:spcPct val="120000"/>
              </a:lnSpc>
            </a:pPr>
            <a:r>
              <a:rPr lang="en-US" sz="2300" dirty="0" smtClean="0"/>
              <a:t>The reality:</a:t>
            </a:r>
          </a:p>
          <a:p>
            <a:pPr lvl="1">
              <a:lnSpc>
                <a:spcPct val="120000"/>
              </a:lnSpc>
            </a:pPr>
            <a:r>
              <a:rPr lang="en-US" sz="2300" dirty="0" smtClean="0"/>
              <a:t>The US population is substantially younger in age than populations from other countries</a:t>
            </a:r>
          </a:p>
          <a:p>
            <a:pPr lvl="1">
              <a:lnSpc>
                <a:spcPct val="120000"/>
              </a:lnSpc>
            </a:pPr>
            <a:r>
              <a:rPr lang="en-US" sz="2300" dirty="0" smtClean="0"/>
              <a:t>The US has average or below average rates of chronic conditions</a:t>
            </a:r>
          </a:p>
          <a:p>
            <a:pPr>
              <a:lnSpc>
                <a:spcPct val="120000"/>
              </a:lnSpc>
            </a:pPr>
            <a:r>
              <a:rPr lang="en-US" sz="2300" dirty="0" smtClean="0"/>
              <a:t>But these are not substantiated in the research as the reasons for the distinct discrepancies when drawing a comparison between the US and other healthcare systems </a:t>
            </a:r>
          </a:p>
          <a:p>
            <a:pPr marL="0" indent="0">
              <a:buNone/>
            </a:pPr>
            <a:endParaRPr lang="en-US" sz="1500" dirty="0" smtClean="0"/>
          </a:p>
        </p:txBody>
      </p:sp>
    </p:spTree>
    <p:extLst>
      <p:ext uri="{BB962C8B-B14F-4D97-AF65-F5344CB8AC3E}">
        <p14:creationId xmlns:p14="http://schemas.microsoft.com/office/powerpoint/2010/main" val="214113492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Challenges to the U.S. Health Care System</a:t>
            </a:r>
            <a:r>
              <a:rPr lang="en-US" sz="3200" baseline="30000" dirty="0" smtClean="0"/>
              <a:t>5</a:t>
            </a:r>
            <a:endParaRPr lang="en-US" sz="3200" baseline="30000" dirty="0"/>
          </a:p>
        </p:txBody>
      </p:sp>
      <p:sp>
        <p:nvSpPr>
          <p:cNvPr id="3" name="Content Placeholder 2"/>
          <p:cNvSpPr>
            <a:spLocks noGrp="1"/>
          </p:cNvSpPr>
          <p:nvPr>
            <p:ph idx="1"/>
          </p:nvPr>
        </p:nvSpPr>
        <p:spPr/>
        <p:txBody>
          <a:bodyPr>
            <a:normAutofit/>
          </a:bodyPr>
          <a:lstStyle/>
          <a:p>
            <a:pPr>
              <a:buFont typeface="Arial" pitchFamily="34" charset="0"/>
              <a:buChar char="•"/>
            </a:pPr>
            <a:r>
              <a:rPr lang="en-US" dirty="0" smtClean="0"/>
              <a:t>The US has substantially higher healthcare prices compared to the other 12 countries </a:t>
            </a:r>
          </a:p>
          <a:p>
            <a:pPr>
              <a:buFont typeface="Arial" pitchFamily="34" charset="0"/>
              <a:buChar char="•"/>
            </a:pPr>
            <a:r>
              <a:rPr lang="en-US" dirty="0" smtClean="0"/>
              <a:t>Has a fragmented care delivery system which</a:t>
            </a:r>
          </a:p>
          <a:p>
            <a:pPr>
              <a:buFont typeface="Arial" pitchFamily="34" charset="0"/>
              <a:buChar char="•"/>
            </a:pPr>
            <a:r>
              <a:rPr lang="en-US" dirty="0"/>
              <a:t>P</a:t>
            </a:r>
            <a:r>
              <a:rPr lang="en-US" dirty="0" smtClean="0"/>
              <a:t>romotes the duplication of resources and</a:t>
            </a:r>
          </a:p>
          <a:p>
            <a:pPr>
              <a:buFont typeface="Arial" pitchFamily="34" charset="0"/>
              <a:buChar char="•"/>
            </a:pPr>
            <a:r>
              <a:rPr lang="en-US" dirty="0" smtClean="0"/>
              <a:t>Has an extensive use of poorly coordinated healthcare specialists</a:t>
            </a:r>
          </a:p>
          <a:p>
            <a:pPr marL="0" indent="0">
              <a:buNone/>
            </a:pPr>
            <a:endParaRPr lang="en-US" sz="1500" dirty="0" smtClean="0"/>
          </a:p>
          <a:p>
            <a:endParaRPr lang="en-US" dirty="0"/>
          </a:p>
        </p:txBody>
      </p:sp>
    </p:spTree>
    <p:extLst>
      <p:ext uri="{BB962C8B-B14F-4D97-AF65-F5344CB8AC3E}">
        <p14:creationId xmlns:p14="http://schemas.microsoft.com/office/powerpoint/2010/main" val="6242313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100 Years in the Making</a:t>
            </a:r>
            <a:endParaRPr lang="en-US" dirty="0"/>
          </a:p>
        </p:txBody>
      </p:sp>
      <p:sp>
        <p:nvSpPr>
          <p:cNvPr id="3" name="Content Placeholder 2"/>
          <p:cNvSpPr>
            <a:spLocks noGrp="1"/>
          </p:cNvSpPr>
          <p:nvPr>
            <p:ph idx="1"/>
          </p:nvPr>
        </p:nvSpPr>
        <p:spPr/>
        <p:txBody>
          <a:bodyPr>
            <a:normAutofit/>
          </a:bodyPr>
          <a:lstStyle/>
          <a:p>
            <a:r>
              <a:rPr lang="en-US" dirty="0" smtClean="0"/>
              <a:t>In 1912, Teddy Roosevelt advocated for the concept of Social Insurance, which included healthcare insurance</a:t>
            </a:r>
          </a:p>
          <a:p>
            <a:r>
              <a:rPr lang="en-US" dirty="0" smtClean="0"/>
              <a:t>As world events and US events unfolded through time, healthcare in various iterations has been a topic of national interest, gained and lost political attention  </a:t>
            </a:r>
          </a:p>
          <a:p>
            <a:r>
              <a:rPr lang="en-US" dirty="0" smtClean="0"/>
              <a:t>After the results of nearly 100 years of discourse on the topic, the Affordable Healthcare Act was passed into law in 2010 and upheld by the Supreme Court in 2012</a:t>
            </a:r>
          </a:p>
          <a:p>
            <a:endParaRPr lang="en-US" dirty="0"/>
          </a:p>
        </p:txBody>
      </p:sp>
    </p:spTree>
    <p:extLst>
      <p:ext uri="{BB962C8B-B14F-4D97-AF65-F5344CB8AC3E}">
        <p14:creationId xmlns:p14="http://schemas.microsoft.com/office/powerpoint/2010/main" val="3628747425"/>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7.0&quot;&gt;&lt;object type=&quot;1&quot; unique_id=&quot;10001&quot;&gt;&lt;object type=&quot;2&quot; unique_id=&quot;10002&quot;&gt;&lt;object type=&quot;3&quot; unique_id=&quot;10003&quot;&gt;&lt;property id=&quot;20148&quot; value=&quot;5&quot;/&gt;&lt;property id=&quot;20300&quot; value=&quot;Slide 1 - &amp;quot;The Evolution of the &amp;#x0D;&amp;#x0A;Healthcare System&amp;quot;&quot;/&gt;&lt;property id=&quot;20307&quot; value=&quot;260&quot;/&gt;&lt;/object&gt;&lt;object type=&quot;3&quot; unique_id=&quot;10004&quot;&gt;&lt;property id=&quot;20148&quot; value=&quot;5&quot;/&gt;&lt;property id=&quot;20300&quot; value=&quot;Slide 2 - &amp;quot;Objectives of the module&amp;quot;&quot;/&gt;&lt;property id=&quot;20307&quot; value=&quot;301&quot;/&gt;&lt;/object&gt;&lt;object type=&quot;3&quot; unique_id=&quot;10005&quot;&gt;&lt;property id=&quot;20148&quot; value=&quot;5&quot;/&gt;&lt;property id=&quot;20300&quot; value=&quot;Slide 3 - &amp;quot;How the U.S. Health Care System Compares &amp;#x0D;&amp;#x0A;&amp;quot;&quot;/&gt;&lt;property id=&quot;20307&quot; value=&quot;261&quot;/&gt;&lt;/object&gt;&lt;object type=&quot;3&quot; unique_id=&quot;10006&quot;&gt;&lt;property id=&quot;20148&quot; value=&quot;5&quot;/&gt;&lt;property id=&quot;20300&quot; value=&quot;Slide 4 - &amp;quot;Average Health Care Spending per Capita, 1980–2009&amp;#x0D;&amp;#x0A;Adjusted for differences in cost of living1&amp;quot;&quot;/&gt;&lt;property id=&quot;20307&quot; value=&quot;262&quot;/&gt;&lt;/object&gt;&lt;object type=&quot;3&quot; unique_id=&quot;10007&quot;&gt;&lt;property id=&quot;20148&quot; value=&quot;5&quot;/&gt;&lt;property id=&quot;20300&quot; value=&quot;Slide 5 - &amp;quot;Health Care Spending per Capita by Source of Funding, 2009&amp;#x0D;&amp;#x0A;Adjusted for Differences in Cost of Living2&amp;quot;&quot;/&gt;&lt;property id=&quot;20307&quot; value=&quot;263&quot;/&gt;&lt;/object&gt;&lt;object type=&quot;3&quot; unique_id=&quot;10008&quot;&gt;&lt;property id=&quot;20148&quot; value=&quot;5&quot;/&gt;&lt;property id=&quot;20300&quot; value=&quot;Slide 6 - &amp;quot;Comparing Service Patterns3&amp;quot;&quot;/&gt;&lt;property id=&quot;20307&quot; value=&quot;264&quot;/&gt;&lt;/object&gt;&lt;object type=&quot;3&quot; unique_id=&quot;10009&quot;&gt;&lt;property id=&quot;20148&quot; value=&quot;5&quot;/&gt;&lt;property id=&quot;20300&quot; value=&quot;Slide 7 - &amp;quot;Why U.S. Spends More on its Healthcare4&amp;quot;&quot;/&gt;&lt;property id=&quot;20307&quot; value=&quot;265&quot;/&gt;&lt;/object&gt;&lt;object type=&quot;3&quot; unique_id=&quot;10010&quot;&gt;&lt;property id=&quot;20148&quot; value=&quot;5&quot;/&gt;&lt;property id=&quot;20300&quot; value=&quot;Slide 8 - &amp;quot;Challenges to the U.S. Health Care System5&amp;quot;&quot;/&gt;&lt;property id=&quot;20307&quot; value=&quot;266&quot;/&gt;&lt;/object&gt;&lt;object type=&quot;3&quot; unique_id=&quot;10011&quot;&gt;&lt;property id=&quot;20148&quot; value=&quot;5&quot;/&gt;&lt;property id=&quot;20300&quot; value=&quot;Slide 9 - &amp;quot;100 Years in the Making&amp;quot;&quot;/&gt;&lt;property id=&quot;20307&quot; value=&quot;267&quot;/&gt;&lt;/object&gt;&lt;object type=&quot;3&quot; unique_id=&quot;10012&quot;&gt;&lt;property id=&quot;20148&quot; value=&quot;5&quot;/&gt;&lt;property id=&quot;20300&quot; value=&quot;Slide 10 - &amp;quot;Timeline – &amp;#x0D;&amp;#x0A;Political context for health care reform&amp;quot;&quot;/&gt;&lt;property id=&quot;20307&quot; value=&quot;268&quot;/&gt;&lt;/object&gt;&lt;object type=&quot;3&quot; unique_id=&quot;10013&quot;&gt;&lt;property id=&quot;20148&quot; value=&quot;5&quot;/&gt;&lt;property id=&quot;20300&quot; value=&quot;Slide 11&quot;/&gt;&lt;property id=&quot;20307&quot; value=&quot;269&quot;/&gt;&lt;/object&gt;&lt;object type=&quot;3&quot; unique_id=&quot;10014&quot;&gt;&lt;property id=&quot;20148&quot; value=&quot;5&quot;/&gt;&lt;property id=&quot;20300&quot; value=&quot;Slide 12&quot;/&gt;&lt;property id=&quot;20307&quot; value=&quot;270&quot;/&gt;&lt;/object&gt;&lt;object type=&quot;3&quot; unique_id=&quot;10015&quot;&gt;&lt;property id=&quot;20148&quot; value=&quot;5&quot;/&gt;&lt;property id=&quot;20300&quot; value=&quot;Slide 13&quot;/&gt;&lt;property id=&quot;20307&quot; value=&quot;271&quot;/&gt;&lt;/object&gt;&lt;object type=&quot;3&quot; unique_id=&quot;10016&quot;&gt;&lt;property id=&quot;20148&quot; value=&quot;5&quot;/&gt;&lt;property id=&quot;20300&quot; value=&quot;Slide 14&quot;/&gt;&lt;property id=&quot;20307&quot; value=&quot;272&quot;/&gt;&lt;/object&gt;&lt;object type=&quot;3&quot; unique_id=&quot;10017&quot;&gt;&lt;property id=&quot;20148&quot; value=&quot;5&quot;/&gt;&lt;property id=&quot;20300&quot; value=&quot;Slide 15&quot;/&gt;&lt;property id=&quot;20307&quot; value=&quot;273&quot;/&gt;&lt;/object&gt;&lt;object type=&quot;3&quot; unique_id=&quot;10018&quot;&gt;&lt;property id=&quot;20148&quot; value=&quot;5&quot;/&gt;&lt;property id=&quot;20300&quot; value=&quot;Slide 16&quot;/&gt;&lt;property id=&quot;20307&quot; value=&quot;274&quot;/&gt;&lt;/object&gt;&lt;object type=&quot;3&quot; unique_id=&quot;10019&quot;&gt;&lt;property id=&quot;20148&quot; value=&quot;5&quot;/&gt;&lt;property id=&quot;20300&quot; value=&quot;Slide 17&quot;/&gt;&lt;property id=&quot;20307&quot; value=&quot;275&quot;/&gt;&lt;/object&gt;&lt;object type=&quot;3&quot; unique_id=&quot;10020&quot;&gt;&lt;property id=&quot;20148&quot; value=&quot;5&quot;/&gt;&lt;property id=&quot;20300&quot; value=&quot;Slide 18&quot;/&gt;&lt;property id=&quot;20307&quot; value=&quot;276&quot;/&gt;&lt;/object&gt;&lt;object type=&quot;3&quot; unique_id=&quot;10021&quot;&gt;&lt;property id=&quot;20148&quot; value=&quot;5&quot;/&gt;&lt;property id=&quot;20300&quot; value=&quot;Slide 19&quot;/&gt;&lt;property id=&quot;20307&quot; value=&quot;277&quot;/&gt;&lt;/object&gt;&lt;object type=&quot;3&quot; unique_id=&quot;10022&quot;&gt;&lt;property id=&quot;20148&quot; value=&quot;5&quot;/&gt;&lt;property id=&quot;20300&quot; value=&quot;Slide 20&quot;/&gt;&lt;property id=&quot;20307&quot; value=&quot;278&quot;/&gt;&lt;/object&gt;&lt;object type=&quot;3&quot; unique_id=&quot;10023&quot;&gt;&lt;property id=&quot;20148&quot; value=&quot;5&quot;/&gt;&lt;property id=&quot;20300&quot; value=&quot;Slide 21&quot;/&gt;&lt;property id=&quot;20307&quot; value=&quot;279&quot;/&gt;&lt;/object&gt;&lt;object type=&quot;3&quot; unique_id=&quot;10024&quot;&gt;&lt;property id=&quot;20148&quot; value=&quot;5&quot;/&gt;&lt;property id=&quot;20300&quot; value=&quot;Slide 22&quot;/&gt;&lt;property id=&quot;20307&quot; value=&quot;280&quot;/&gt;&lt;/object&gt;&lt;object type=&quot;3&quot; unique_id=&quot;10025&quot;&gt;&lt;property id=&quot;20148&quot; value=&quot;5&quot;/&gt;&lt;property id=&quot;20300&quot; value=&quot;Slide 23&quot;/&gt;&lt;property id=&quot;20307&quot; value=&quot;281&quot;/&gt;&lt;/object&gt;&lt;object type=&quot;3&quot; unique_id=&quot;10026&quot;&gt;&lt;property id=&quot;20148&quot; value=&quot;5&quot;/&gt;&lt;property id=&quot;20300&quot; value=&quot;Slide 24&quot;/&gt;&lt;property id=&quot;20307&quot; value=&quot;282&quot;/&gt;&lt;/object&gt;&lt;object type=&quot;3&quot; unique_id=&quot;10027&quot;&gt;&lt;property id=&quot;20148&quot; value=&quot;5&quot;/&gt;&lt;property id=&quot;20300&quot; value=&quot;Slide 25&quot;/&gt;&lt;property id=&quot;20307&quot; value=&quot;283&quot;/&gt;&lt;/object&gt;&lt;object type=&quot;3&quot; unique_id=&quot;10028&quot;&gt;&lt;property id=&quot;20148&quot; value=&quot;5&quot;/&gt;&lt;property id=&quot;20300&quot; value=&quot;Slide 26&quot;/&gt;&lt;property id=&quot;20307&quot; value=&quot;285&quot;/&gt;&lt;/object&gt;&lt;object type=&quot;3&quot; unique_id=&quot;10029&quot;&gt;&lt;property id=&quot;20148&quot; value=&quot;5&quot;/&gt;&lt;property id=&quot;20300&quot; value=&quot;Slide 27 - &amp;quot;TIMELINE: Significant US Healthcare  Policy Changes&amp;#x0D;&amp;#x0A;&amp;quot;&quot;/&gt;&lt;property id=&quot;20307&quot; value=&quot;284&quot;/&gt;&lt;/object&gt;&lt;object type=&quot;3&quot; unique_id=&quot;10030&quot;&gt;&lt;property id=&quot;20148&quot; value=&quot;5&quot;/&gt;&lt;property id=&quot;20300&quot; value=&quot;Slide 28 - &amp;quot;Bi-furcated System&amp;#x0D;&amp;#x0A;The “haves” and the “have not's”&amp;quot;&quot;/&gt;&lt;property id=&quot;20307&quot; value=&quot;286&quot;/&gt;&lt;/object&gt;&lt;object type=&quot;3&quot; unique_id=&quot;10031&quot;&gt;&lt;property id=&quot;20148&quot; value=&quot;5&quot;/&gt;&lt;property id=&quot;20300&quot; value=&quot;Slide 29 - &amp;quot;Patient Protections and Electronic Records&amp;quot;&quot;/&gt;&lt;property id=&quot;20307&quot; value=&quot;287&quot;/&gt;&lt;/object&gt;&lt;object type=&quot;3&quot; unique_id=&quot;10032&quot;&gt;&lt;property id=&quot;20148&quot; value=&quot;5&quot;/&gt;&lt;property id=&quot;20300&quot; value=&quot;Slide 30 - &amp;quot;HITECH &amp;quot;&quot;/&gt;&lt;property id=&quot;20307&quot; value=&quot;288&quot;/&gt;&lt;/object&gt;&lt;object type=&quot;3&quot; unique_id=&quot;10033&quot;&gt;&lt;property id=&quot;20148&quot; value=&quot;5&quot;/&gt;&lt;property id=&quot;20300&quot; value=&quot;Slide 31 - &amp;quot;When is it HIPAA and when is it  42 CFR, Part 2?&amp;quot;&quot;/&gt;&lt;property id=&quot;20307&quot; value=&quot;289&quot;/&gt;&lt;/object&gt;&lt;object type=&quot;3&quot; unique_id=&quot;10034&quot;&gt;&lt;property id=&quot;20148&quot; value=&quot;5&quot;/&gt;&lt;property id=&quot;20300&quot; value=&quot;Slide 32 - &amp;quot;Comparison between HIPAA and 42 CFR, part 2&amp;quot;&quot;/&gt;&lt;property id=&quot;20307&quot; value=&quot;290&quot;/&gt;&lt;/object&gt;&lt;object type=&quot;3&quot; unique_id=&quot;10035&quot;&gt;&lt;property id=&quot;20148&quot; value=&quot;5&quot;/&gt;&lt;property id=&quot;20300&quot; value=&quot;Slide 33 - &amp;quot;Determining if a Program is Covered Under HIPAA, 42 CFR, part 2 or Both&amp;quot;&quot;/&gt;&lt;property id=&quot;20307&quot; value=&quot;291&quot;/&gt;&lt;/object&gt;&lt;object type=&quot;3&quot; unique_id=&quot;10036&quot;&gt;&lt;property id=&quot;20148&quot; value=&quot;5&quot;/&gt;&lt;property id=&quot;20300&quot; value=&quot;Slide 34 - &amp;quot;What Information is Protected?&amp;amp;#x09;&amp;quot;&quot;/&gt;&lt;property id=&quot;20307&quot; value=&quot;292&quot;/&gt;&lt;/object&gt;&lt;object type=&quot;3&quot; unique_id=&quot;10037&quot;&gt;&lt;property id=&quot;20148&quot; value=&quot;5&quot;/&gt;&lt;property id=&quot;20300&quot; value=&quot;Slide 35 - &amp;quot;Defining Disclosure&amp;quot;&quot;/&gt;&lt;property id=&quot;20307&quot; value=&quot;293&quot;/&gt;&lt;/object&gt;&lt;object type=&quot;3&quot; unique_id=&quot;10038&quot;&gt;&lt;property id=&quot;20148&quot; value=&quot;5&quot;/&gt;&lt;property id=&quot;20300&quot; value=&quot;Slide 36 - &amp;quot;Relationship to State Law&amp;amp;#x09;&amp;quot;&quot;/&gt;&lt;property id=&quot;20307&quot; value=&quot;294&quot;/&gt;&lt;/object&gt;&lt;object type=&quot;3&quot; unique_id=&quot;10039&quot;&gt;&lt;property id=&quot;20148&quot; value=&quot;5&quot;/&gt;&lt;property id=&quot;20300&quot; value=&quot;Slide 37 - &amp;quot;When Information can be Disclosed&amp;quot;&quot;/&gt;&lt;property id=&quot;20307&quot; value=&quot;295&quot;/&gt;&lt;/object&gt;&lt;object type=&quot;3&quot; unique_id=&quot;10040&quot;&gt;&lt;property id=&quot;20148&quot; value=&quot;5&quot;/&gt;&lt;property id=&quot;20300&quot; value=&quot;Slide 38 - &amp;quot;Consent Form&amp;quot;&quot;/&gt;&lt;property id=&quot;20307&quot; value=&quot;296&quot;/&gt;&lt;/object&gt;&lt;object type=&quot;3&quot; unique_id=&quot;10041&quot;&gt;&lt;property id=&quot;20148&quot; value=&quot;5&quot;/&gt;&lt;property id=&quot;20300&quot; value=&quot;Slide 39 - &amp;quot;More Differences Between HIPAA and 42 CFR, Part 2&amp;quot;&quot;/&gt;&lt;property id=&quot;20307&quot; value=&quot;297&quot;/&gt;&lt;/object&gt;&lt;object type=&quot;3&quot; unique_id=&quot;10042&quot;&gt;&lt;property id=&quot;20148&quot; value=&quot;5&quot;/&gt;&lt;property id=&quot;20300&quot; value=&quot;Slide 40 - &amp;quot;Managed Care Challenges&amp;quot;&quot;/&gt;&lt;property id=&quot;20307&quot; value=&quot;298&quot;/&gt;&lt;/object&gt;&lt;object type=&quot;3&quot; unique_id=&quot;10043&quot;&gt;&lt;property id=&quot;20148&quot; value=&quot;5&quot;/&gt;&lt;property id=&quot;20300&quot; value=&quot;Slide 41 - &amp;quot;Protecting SA Records&amp;quot;&quot;/&gt;&lt;property id=&quot;20307&quot; value=&quot;299&quot;/&gt;&lt;/object&gt;&lt;object type=&quot;3&quot; unique_id=&quot;10044&quot;&gt;&lt;property id=&quot;20148&quot; value=&quot;5&quot;/&gt;&lt;property id=&quot;20300&quot; value=&quot;Slide 42 - &amp;quot;References&amp;quot;&quot;/&gt;&lt;property id=&quot;20307&quot; value=&quot;300&quot;/&gt;&lt;/object&gt;&lt;/object&gt;&lt;object type=&quot;8&quot; unique_id=&quot;10088&quot;&gt;&lt;/object&gt;&lt;/object&gt;&lt;/database&gt;"/>
  <p:tag name="MMPROD_NEXTUNIQUEID" val="10009"/>
  <p:tag name="SECTOMILLISECCONVERTED" val="1"/>
</p:tagLst>
</file>

<file path=ppt/theme/theme1.xml><?xml version="1.0" encoding="utf-8"?>
<a:theme xmlns:a="http://schemas.openxmlformats.org/drawingml/2006/main" name="CIHS Powerpoint 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Bold"/>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CIHS Powerpoint Template</Template>
  <TotalTime>1568</TotalTime>
  <Words>6758</Words>
  <Application>Microsoft Macintosh PowerPoint</Application>
  <PresentationFormat>On-screen Show (4:3)</PresentationFormat>
  <Paragraphs>495</Paragraphs>
  <Slides>42</Slides>
  <Notes>6</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CIHS Powerpoint Template</vt:lpstr>
      <vt:lpstr>The Evolution of the  Healthcare System</vt:lpstr>
      <vt:lpstr>Learning Objectives</vt:lpstr>
      <vt:lpstr>How the U.S. Health Care System Compares  </vt:lpstr>
      <vt:lpstr>Average Health Care Spending per Capita, 1980–2009 Adjusted for differences in cost of living1</vt:lpstr>
      <vt:lpstr>Health Care Spending per Capita by Source of Funding, 2009 Adjusted for Differences in Cost of Living2</vt:lpstr>
      <vt:lpstr>Comparing Service Patterns3</vt:lpstr>
      <vt:lpstr>Why U.S. Spends More on its Healthcare4</vt:lpstr>
      <vt:lpstr>Challenges to the U.S. Health Care System5</vt:lpstr>
      <vt:lpstr>100 Years in the Making</vt:lpstr>
      <vt:lpstr>Timeline –  Political context for health care reform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TIMELINE: Significant US Healthcare  Policy Changes </vt:lpstr>
      <vt:lpstr>Bi-furcated System The “haves” and the “have not's”</vt:lpstr>
      <vt:lpstr>Patient Protections and Electronic Records</vt:lpstr>
      <vt:lpstr>HITECH </vt:lpstr>
      <vt:lpstr>When is it HIPAA and when is it  42 CFR, Part 2?</vt:lpstr>
      <vt:lpstr>Comparison between HIPAA and 42 CFR, part 2</vt:lpstr>
      <vt:lpstr>Determining if a Program is Covered Under HIPAA, 42 CFR, part 2 or Both</vt:lpstr>
      <vt:lpstr>What Information is Protected? </vt:lpstr>
      <vt:lpstr>Defining Disclosure</vt:lpstr>
      <vt:lpstr>Relationship to State Law </vt:lpstr>
      <vt:lpstr>When Information can be Disclosed</vt:lpstr>
      <vt:lpstr>Consent Form</vt:lpstr>
      <vt:lpstr>More Differences Between HIPAA and 42 CFR, Part 2</vt:lpstr>
      <vt:lpstr>Managed Care Challenges</vt:lpstr>
      <vt:lpstr>Protecting SA Records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Cobb</dc:creator>
  <cp:lastModifiedBy>Lauren Schermerhorn</cp:lastModifiedBy>
  <cp:revision>29</cp:revision>
  <dcterms:created xsi:type="dcterms:W3CDTF">2012-02-08T16:22:52Z</dcterms:created>
  <dcterms:modified xsi:type="dcterms:W3CDTF">2015-01-19T18:15:07Z</dcterms:modified>
</cp:coreProperties>
</file>