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4"/>
  </p:notesMasterIdLst>
  <p:sldIdLst>
    <p:sldId id="259" r:id="rId2"/>
    <p:sldId id="330" r:id="rId3"/>
    <p:sldId id="261" r:id="rId4"/>
    <p:sldId id="262" r:id="rId5"/>
    <p:sldId id="263" r:id="rId6"/>
    <p:sldId id="264" r:id="rId7"/>
    <p:sldId id="265" r:id="rId8"/>
    <p:sldId id="266" r:id="rId9"/>
    <p:sldId id="331" r:id="rId10"/>
    <p:sldId id="332" r:id="rId11"/>
    <p:sldId id="267" r:id="rId12"/>
    <p:sldId id="268" r:id="rId13"/>
    <p:sldId id="323" r:id="rId14"/>
    <p:sldId id="333" r:id="rId15"/>
    <p:sldId id="270" r:id="rId16"/>
    <p:sldId id="271" r:id="rId17"/>
    <p:sldId id="272" r:id="rId18"/>
    <p:sldId id="273" r:id="rId19"/>
    <p:sldId id="274" r:id="rId20"/>
    <p:sldId id="275" r:id="rId21"/>
    <p:sldId id="278" r:id="rId22"/>
    <p:sldId id="282" r:id="rId23"/>
    <p:sldId id="284" r:id="rId24"/>
    <p:sldId id="285" r:id="rId25"/>
    <p:sldId id="287" r:id="rId26"/>
    <p:sldId id="289" r:id="rId27"/>
    <p:sldId id="322" r:id="rId28"/>
    <p:sldId id="294" r:id="rId29"/>
    <p:sldId id="296" r:id="rId30"/>
    <p:sldId id="298" r:id="rId31"/>
    <p:sldId id="303" r:id="rId32"/>
    <p:sldId id="326" r:id="rId33"/>
    <p:sldId id="305" r:id="rId34"/>
    <p:sldId id="306" r:id="rId35"/>
    <p:sldId id="307" r:id="rId36"/>
    <p:sldId id="311" r:id="rId37"/>
    <p:sldId id="327" r:id="rId38"/>
    <p:sldId id="328" r:id="rId39"/>
    <p:sldId id="315" r:id="rId40"/>
    <p:sldId id="324" r:id="rId41"/>
    <p:sldId id="325" r:id="rId42"/>
    <p:sldId id="334" r:id="rId4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6333" autoAdjust="0"/>
  </p:normalViewPr>
  <p:slideViewPr>
    <p:cSldViewPr>
      <p:cViewPr>
        <p:scale>
          <a:sx n="63" d="100"/>
          <a:sy n="63" d="100"/>
        </p:scale>
        <p:origin x="-2408" y="-25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742"/>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notesMaster" Target="notesMasters/notesMaster1.xml"/><Relationship Id="rId45"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F9D539-01B9-4750-9078-D398FAF44A73}" type="datetimeFigureOut">
              <a:rPr lang="en-US" smtClean="0"/>
              <a:pPr/>
              <a:t>1/19/15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FCA0CB-985A-424A-9260-D58513168094}" type="slidenum">
              <a:rPr lang="en-US" smtClean="0"/>
              <a:pPr/>
              <a:t>‹#›</a:t>
            </a:fld>
            <a:endParaRPr lang="en-US"/>
          </a:p>
        </p:txBody>
      </p:sp>
    </p:spTree>
    <p:extLst>
      <p:ext uri="{BB962C8B-B14F-4D97-AF65-F5344CB8AC3E}">
        <p14:creationId xmlns:p14="http://schemas.microsoft.com/office/powerpoint/2010/main" val="2730260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Rawls, J. (1971).</a:t>
            </a:r>
            <a:r>
              <a:rPr lang="en-US" baseline="0" dirty="0" smtClean="0"/>
              <a:t>  </a:t>
            </a:r>
            <a:r>
              <a:rPr lang="en-US" i="1" baseline="0" dirty="0" smtClean="0"/>
              <a:t>A Theory of Justice.  </a:t>
            </a:r>
            <a:r>
              <a:rPr lang="en-US" i="0" baseline="0" dirty="0" smtClean="0"/>
              <a:t>Cambridge, MA: Belknap Press of Harvard University Press.</a:t>
            </a:r>
            <a:endParaRPr lang="en-US" dirty="0"/>
          </a:p>
        </p:txBody>
      </p:sp>
      <p:sp>
        <p:nvSpPr>
          <p:cNvPr id="4" name="Slide Number Placeholder 3"/>
          <p:cNvSpPr>
            <a:spLocks noGrp="1"/>
          </p:cNvSpPr>
          <p:nvPr>
            <p:ph type="sldNum" sz="quarter" idx="10"/>
          </p:nvPr>
        </p:nvSpPr>
        <p:spPr/>
        <p:txBody>
          <a:bodyPr/>
          <a:lstStyle/>
          <a:p>
            <a:fld id="{A4FCA0CB-985A-424A-9260-D58513168094}"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prevention and wellness activities </a:t>
            </a:r>
          </a:p>
          <a:p>
            <a:endParaRPr lang="en-US" dirty="0"/>
          </a:p>
        </p:txBody>
      </p:sp>
      <p:sp>
        <p:nvSpPr>
          <p:cNvPr id="4" name="Slide Number Placeholder 3"/>
          <p:cNvSpPr>
            <a:spLocks noGrp="1"/>
          </p:cNvSpPr>
          <p:nvPr>
            <p:ph type="sldNum" sz="quarter" idx="10"/>
          </p:nvPr>
        </p:nvSpPr>
        <p:spPr/>
        <p:txBody>
          <a:bodyPr/>
          <a:lstStyle/>
          <a:p>
            <a:fld id="{A4FCA0CB-985A-424A-9260-D58513168094}" type="slidenum">
              <a:rPr lang="en-US" smtClean="0"/>
              <a:pPr/>
              <a:t>35</a:t>
            </a:fld>
            <a:endParaRPr lang="en-US"/>
          </a:p>
        </p:txBody>
      </p:sp>
    </p:spTree>
    <p:extLst>
      <p:ext uri="{BB962C8B-B14F-4D97-AF65-F5344CB8AC3E}">
        <p14:creationId xmlns:p14="http://schemas.microsoft.com/office/powerpoint/2010/main" val="2798267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t>Recovery in substance use is often viewed as a lifetime journey that not only is concerned with the reduction in use or total abstinence, but also functioning in all aspects of life – physical, psychological, spiritual, family, work, and leisure. </a:t>
            </a:r>
          </a:p>
          <a:p>
            <a:pPr>
              <a:buNone/>
            </a:pPr>
            <a:r>
              <a:rPr lang="en-US" dirty="0" smtClean="0"/>
              <a:t>Because of the impact of substance misuse on the individual is so pervasive – the range of needed services or the scope of services offered must be equally broad </a:t>
            </a:r>
          </a:p>
          <a:p>
            <a:endParaRPr lang="en-US" dirty="0"/>
          </a:p>
        </p:txBody>
      </p:sp>
      <p:sp>
        <p:nvSpPr>
          <p:cNvPr id="4" name="Slide Number Placeholder 3"/>
          <p:cNvSpPr>
            <a:spLocks noGrp="1"/>
          </p:cNvSpPr>
          <p:nvPr>
            <p:ph type="sldNum" sz="quarter" idx="10"/>
          </p:nvPr>
        </p:nvSpPr>
        <p:spPr/>
        <p:txBody>
          <a:bodyPr/>
          <a:lstStyle/>
          <a:p>
            <a:fld id="{AE7CB477-2794-4BE8-94FC-95BB92B7DD06}" type="slidenum">
              <a:rPr lang="en-US" smtClean="0"/>
              <a:pPr/>
              <a:t>36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Similarities and subtle differences in how recovery is defined between mental health and addiction</a:t>
            </a:r>
            <a:endParaRPr lang="en-US" dirty="0"/>
          </a:p>
        </p:txBody>
      </p:sp>
      <p:sp>
        <p:nvSpPr>
          <p:cNvPr id="4" name="Slide Number Placeholder 3"/>
          <p:cNvSpPr>
            <a:spLocks noGrp="1"/>
          </p:cNvSpPr>
          <p:nvPr>
            <p:ph type="sldNum" sz="quarter" idx="10"/>
          </p:nvPr>
        </p:nvSpPr>
        <p:spPr/>
        <p:txBody>
          <a:bodyPr/>
          <a:lstStyle/>
          <a:p>
            <a:fld id="{A4FCA0CB-985A-424A-9260-D58513168094}" type="slidenum">
              <a:rPr lang="en-US" smtClean="0"/>
              <a:pPr/>
              <a:t>37</a:t>
            </a:fld>
            <a:endParaRPr lang="en-US"/>
          </a:p>
        </p:txBody>
      </p:sp>
    </p:spTree>
    <p:extLst>
      <p:ext uri="{BB962C8B-B14F-4D97-AF65-F5344CB8AC3E}">
        <p14:creationId xmlns:p14="http://schemas.microsoft.com/office/powerpoint/2010/main" val="26412457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Because the process of addiction mirrors other chronic conditions – the concept of recovery, particularly has it has evolved is more similar than dissimilar to the concept of recovery in mental health.  Specifically….</a:t>
            </a:r>
          </a:p>
          <a:p>
            <a:pPr>
              <a:buFont typeface="Arial" pitchFamily="34" charset="0"/>
              <a:buChar char="•"/>
            </a:pPr>
            <a:r>
              <a:rPr lang="en-US" dirty="0" smtClean="0"/>
              <a:t>There is a focus on reducing impairments and improving quality of life.</a:t>
            </a:r>
          </a:p>
          <a:p>
            <a:pPr>
              <a:buFont typeface="Arial" pitchFamily="34" charset="0"/>
              <a:buChar char="•"/>
            </a:pPr>
            <a:r>
              <a:rPr lang="en-US" dirty="0" smtClean="0"/>
              <a:t>There is a long-term perspective</a:t>
            </a:r>
          </a:p>
          <a:p>
            <a:pPr>
              <a:buFont typeface="Arial" pitchFamily="34" charset="0"/>
              <a:buChar char="•"/>
            </a:pPr>
            <a:r>
              <a:rPr lang="en-US" dirty="0" smtClean="0"/>
              <a:t>Recovery is viewed as a non-linear process</a:t>
            </a:r>
          </a:p>
          <a:p>
            <a:pPr>
              <a:buFont typeface="Arial" pitchFamily="34" charset="0"/>
              <a:buChar char="•"/>
            </a:pPr>
            <a:r>
              <a:rPr lang="en-US" dirty="0" smtClean="0"/>
              <a:t>It is viewed as person-centered</a:t>
            </a:r>
          </a:p>
          <a:p>
            <a:pPr>
              <a:buFont typeface="Arial" pitchFamily="34" charset="0"/>
              <a:buChar char="•"/>
            </a:pPr>
            <a:r>
              <a:rPr lang="en-US" dirty="0" smtClean="0"/>
              <a:t>Peer support is important</a:t>
            </a:r>
          </a:p>
          <a:p>
            <a:pPr>
              <a:buFont typeface="Arial" pitchFamily="34" charset="0"/>
              <a:buChar char="•"/>
            </a:pPr>
            <a:r>
              <a:rPr lang="en-US" dirty="0" smtClean="0"/>
              <a:t>Spirituality is often seen as helpful</a:t>
            </a:r>
          </a:p>
          <a:p>
            <a:pPr>
              <a:buFont typeface="Arial" pitchFamily="34" charset="0"/>
              <a:buChar char="•"/>
            </a:pPr>
            <a:r>
              <a:rPr lang="en-US" dirty="0" smtClean="0"/>
              <a:t>It is understood that there are multiple pathways to recovery</a:t>
            </a:r>
          </a:p>
          <a:p>
            <a:pPr>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AE7CB477-2794-4BE8-94FC-95BB92B7DD06}" type="slidenum">
              <a:rPr lang="en-US" smtClean="0"/>
              <a:pPr/>
              <a:t>39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Corrigan, P., &amp; Watson,</a:t>
            </a:r>
            <a:r>
              <a:rPr lang="en-US" baseline="0" dirty="0" smtClean="0"/>
              <a:t> A. (2003).  Factors that explain how policy makers distribute resources to mental health services.  </a:t>
            </a:r>
            <a:r>
              <a:rPr lang="en-US" i="1" baseline="0" dirty="0" smtClean="0"/>
              <a:t>Psychiatric Services. 54</a:t>
            </a:r>
            <a:r>
              <a:rPr lang="en-US" i="0" baseline="0" dirty="0" smtClean="0"/>
              <a:t>(4), 501-509.</a:t>
            </a:r>
            <a:endParaRPr lang="en-US" dirty="0"/>
          </a:p>
        </p:txBody>
      </p:sp>
      <p:sp>
        <p:nvSpPr>
          <p:cNvPr id="4" name="Slide Number Placeholder 3"/>
          <p:cNvSpPr>
            <a:spLocks noGrp="1"/>
          </p:cNvSpPr>
          <p:nvPr>
            <p:ph type="sldNum" sz="quarter" idx="10"/>
          </p:nvPr>
        </p:nvSpPr>
        <p:spPr/>
        <p:txBody>
          <a:bodyPr/>
          <a:lstStyle/>
          <a:p>
            <a:fld id="{AE7CB477-2794-4BE8-94FC-95BB92B7DD06}" type="slidenum">
              <a:rPr lang="en-US" smtClean="0"/>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FF36C7-292D-42DC-9565-67C97392BCF1}" type="slidenum">
              <a:rPr lang="en-US" smtClean="0"/>
              <a:pPr/>
              <a:t>12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7CB477-2794-4BE8-94FC-95BB92B7DD06}" type="slidenum">
              <a:rPr lang="en-US" smtClean="0"/>
              <a:pPr/>
              <a:t>15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7CB477-2794-4BE8-94FC-95BB92B7DD06}" type="slidenum">
              <a:rPr lang="en-US" smtClean="0"/>
              <a:pPr/>
              <a:t>21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7CB477-2794-4BE8-94FC-95BB92B7DD06}" type="slidenum">
              <a:rPr lang="en-US" smtClean="0"/>
              <a:pPr/>
              <a:t>23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7CB477-2794-4BE8-94FC-95BB92B7DD06}" type="slidenum">
              <a:rPr lang="en-US" smtClean="0"/>
              <a:pPr/>
              <a:t>25</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7CB477-2794-4BE8-94FC-95BB92B7DD06}" type="slidenum">
              <a:rPr lang="en-US" smtClean="0"/>
              <a:pPr/>
              <a:t>28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514350" indent="-514350">
              <a:buNone/>
            </a:pPr>
            <a:r>
              <a:rPr lang="en-US" dirty="0" smtClean="0"/>
              <a:t>Health System Organization</a:t>
            </a:r>
          </a:p>
          <a:p>
            <a:pPr marL="914400" lvl="1" indent="-514350">
              <a:buFont typeface="Arial" pitchFamily="34" charset="0"/>
              <a:buChar char="•"/>
            </a:pPr>
            <a:r>
              <a:rPr lang="en-US" dirty="0" smtClean="0"/>
              <a:t>The use of explicit plans and protocols</a:t>
            </a:r>
          </a:p>
          <a:p>
            <a:pPr marL="914400" lvl="1" indent="-514350">
              <a:buFont typeface="Arial" pitchFamily="34" charset="0"/>
              <a:buChar char="•"/>
            </a:pPr>
            <a:r>
              <a:rPr lang="en-US" dirty="0" smtClean="0"/>
              <a:t>The reorganization of the practice to meet the needs of patients who require more time, a broad array of resources, and closer follow-up</a:t>
            </a:r>
          </a:p>
          <a:p>
            <a:pPr marL="914400" lvl="1" indent="-514350">
              <a:buFont typeface="Arial" pitchFamily="34" charset="0"/>
              <a:buChar char="•"/>
            </a:pPr>
            <a:r>
              <a:rPr lang="en-US" dirty="0" smtClean="0"/>
              <a:t>Systematic attention to the information and behavioral change needs of patients </a:t>
            </a:r>
          </a:p>
          <a:p>
            <a:pPr marL="914400" lvl="1" indent="-514350">
              <a:buFont typeface="Arial" pitchFamily="34" charset="0"/>
              <a:buChar char="•"/>
            </a:pPr>
            <a:r>
              <a:rPr lang="en-US" dirty="0" smtClean="0"/>
              <a:t>Ready access to needed expertise</a:t>
            </a:r>
          </a:p>
          <a:p>
            <a:pPr marL="914400" lvl="1" indent="-514350">
              <a:buFont typeface="Arial" pitchFamily="34" charset="0"/>
              <a:buChar char="•"/>
            </a:pPr>
            <a:r>
              <a:rPr lang="en-US" dirty="0" smtClean="0"/>
              <a:t>Supportive information system </a:t>
            </a:r>
          </a:p>
          <a:p>
            <a:pPr>
              <a:buNone/>
            </a:pPr>
            <a:r>
              <a:rPr lang="en-US" dirty="0" smtClean="0"/>
              <a:t>Chronic Care Model</a:t>
            </a:r>
          </a:p>
          <a:p>
            <a:pPr marL="514350" indent="-514350">
              <a:buAutoNum type="arabicParenR"/>
            </a:pPr>
            <a:r>
              <a:rPr lang="en-US" dirty="0" smtClean="0"/>
              <a:t>A key conceptual link to the patient-centered medical home concept</a:t>
            </a:r>
          </a:p>
          <a:p>
            <a:pPr marL="514350" indent="-514350">
              <a:buAutoNum type="arabicParenR"/>
            </a:pPr>
            <a:r>
              <a:rPr lang="en-US" dirty="0" smtClean="0"/>
              <a:t>Various mental health programs from Assertive Community Treatment, the NIMH Community Support Program, Systems of Care for Seriously Emotionally Disturbed children, and intensive outpatient programs for substance use share elements of this model</a:t>
            </a:r>
          </a:p>
          <a:p>
            <a:endParaRPr lang="en-US" dirty="0"/>
          </a:p>
        </p:txBody>
      </p:sp>
      <p:sp>
        <p:nvSpPr>
          <p:cNvPr id="4" name="Slide Number Placeholder 3"/>
          <p:cNvSpPr>
            <a:spLocks noGrp="1"/>
          </p:cNvSpPr>
          <p:nvPr>
            <p:ph type="sldNum" sz="quarter" idx="10"/>
          </p:nvPr>
        </p:nvSpPr>
        <p:spPr/>
        <p:txBody>
          <a:bodyPr/>
          <a:lstStyle/>
          <a:p>
            <a:fld id="{AE7CB477-2794-4BE8-94FC-95BB92B7DD06}" type="slidenum">
              <a:rPr lang="en-US" smtClean="0"/>
              <a:pPr/>
              <a:t>30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rofiles.nlm.nih.gov/ps/retrieve/ResourceMetadata/NNBBH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819400"/>
            <a:ext cx="8839200" cy="1676400"/>
          </a:xfrm>
        </p:spPr>
        <p:txBody>
          <a:bodyPr>
            <a:noAutofit/>
          </a:bodyPr>
          <a:lstStyle/>
          <a:p>
            <a:r>
              <a:rPr lang="en-US" sz="3200" b="1" dirty="0" smtClean="0">
                <a:cs typeface="Arial" pitchFamily="34" charset="0"/>
              </a:rPr>
              <a:t>Integrated Behavioral </a:t>
            </a:r>
            <a:br>
              <a:rPr lang="en-US" sz="3200" b="1" dirty="0" smtClean="0">
                <a:cs typeface="Arial" pitchFamily="34" charset="0"/>
              </a:rPr>
            </a:br>
            <a:r>
              <a:rPr lang="en-US" sz="3200" b="1" dirty="0" smtClean="0">
                <a:cs typeface="Arial" pitchFamily="34" charset="0"/>
              </a:rPr>
              <a:t>Healthcare Models </a:t>
            </a:r>
            <a:endParaRPr lang="en-US" sz="3200" dirty="0">
              <a:latin typeface="+mn-lt"/>
            </a:endParaRPr>
          </a:p>
        </p:txBody>
      </p:sp>
      <p:sp>
        <p:nvSpPr>
          <p:cNvPr id="3" name="Subtitle 2"/>
          <p:cNvSpPr>
            <a:spLocks noGrp="1"/>
          </p:cNvSpPr>
          <p:nvPr>
            <p:ph type="subTitle" idx="1"/>
          </p:nvPr>
        </p:nvSpPr>
        <p:spPr>
          <a:xfrm>
            <a:off x="1447800" y="4572000"/>
            <a:ext cx="6400800" cy="1219200"/>
          </a:xfrm>
        </p:spPr>
        <p:txBody>
          <a:bodyPr>
            <a:noAutofit/>
          </a:bodyPr>
          <a:lstStyle/>
          <a:p>
            <a:r>
              <a:rPr lang="en-US" dirty="0" smtClean="0">
                <a:solidFill>
                  <a:schemeClr val="tx1"/>
                </a:solidFill>
                <a:cs typeface="Arial" pitchFamily="34" charset="0"/>
              </a:rPr>
              <a:t>Module 2</a:t>
            </a:r>
          </a:p>
          <a:p>
            <a:r>
              <a:rPr lang="en-US" dirty="0" smtClean="0">
                <a:cs typeface="Arial" pitchFamily="34" charset="0"/>
              </a:rPr>
              <a:t>W. Patrick Sullivan, PhD</a:t>
            </a:r>
          </a:p>
          <a:p>
            <a:r>
              <a:rPr lang="en-US" dirty="0" smtClean="0">
                <a:solidFill>
                  <a:schemeClr val="tx1"/>
                </a:solidFill>
                <a:cs typeface="Arial" pitchFamily="34" charset="0"/>
              </a:rPr>
              <a:t>Indiana University</a:t>
            </a:r>
            <a:endParaRPr lang="en-US" dirty="0">
              <a:solidFill>
                <a:schemeClr val="tx1"/>
              </a:solidFill>
              <a:cs typeface="Arial" pitchFamily="34" charset="0"/>
            </a:endParaRPr>
          </a:p>
        </p:txBody>
      </p:sp>
    </p:spTree>
    <p:extLst>
      <p:ext uri="{BB962C8B-B14F-4D97-AF65-F5344CB8AC3E}">
        <p14:creationId xmlns:p14="http://schemas.microsoft.com/office/powerpoint/2010/main" val="337870156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a:t>
            </a:r>
            <a:endParaRPr lang="en-US" dirty="0"/>
          </a:p>
        </p:txBody>
      </p:sp>
      <p:sp>
        <p:nvSpPr>
          <p:cNvPr id="3" name="Content Placeholder 2"/>
          <p:cNvSpPr>
            <a:spLocks noGrp="1"/>
          </p:cNvSpPr>
          <p:nvPr>
            <p:ph idx="1"/>
          </p:nvPr>
        </p:nvSpPr>
        <p:spPr/>
        <p:txBody>
          <a:bodyPr/>
          <a:lstStyle/>
          <a:p>
            <a:r>
              <a:rPr lang="en-US" dirty="0" smtClean="0"/>
              <a:t>	Consider those challenged by addictions.  How do various models of addiction and even public perception of this problem impact resource allocation and the nature of the services that are delivered?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dirty="0" smtClean="0"/>
              <a:t>Who Is Deserving of Resources</a:t>
            </a:r>
            <a:endParaRPr lang="en-US" sz="3200" dirty="0" smtClean="0"/>
          </a:p>
        </p:txBody>
      </p:sp>
      <p:sp>
        <p:nvSpPr>
          <p:cNvPr id="16387" name="Content Placeholder 2"/>
          <p:cNvSpPr>
            <a:spLocks noGrp="1"/>
          </p:cNvSpPr>
          <p:nvPr>
            <p:ph idx="1"/>
          </p:nvPr>
        </p:nvSpPr>
        <p:spPr/>
        <p:txBody>
          <a:bodyPr>
            <a:normAutofit/>
          </a:bodyPr>
          <a:lstStyle/>
          <a:p>
            <a:pPr eaLnBrk="1" hangingPunct="1">
              <a:buFont typeface="Arial" charset="0"/>
              <a:buNone/>
            </a:pPr>
            <a:r>
              <a:rPr lang="en-US" dirty="0" smtClean="0"/>
              <a:t>	Those who advocated for populations who are commonly viewed as responsible for their own plight will likely face stiff resistance to their cause. “Responsibility” can be assessed on the basis of: </a:t>
            </a:r>
          </a:p>
          <a:p>
            <a:pPr lvl="1">
              <a:buFont typeface="Arial" pitchFamily="34" charset="0"/>
              <a:buChar char="•"/>
            </a:pPr>
            <a:r>
              <a:rPr lang="en-US" dirty="0" smtClean="0"/>
              <a:t>Notions of internal versus external locus of control</a:t>
            </a:r>
          </a:p>
          <a:p>
            <a:pPr lvl="1">
              <a:buFont typeface="Arial" pitchFamily="34" charset="0"/>
              <a:buChar char="•"/>
            </a:pPr>
            <a:r>
              <a:rPr lang="en-US" dirty="0" smtClean="0"/>
              <a:t>Whether the causal event was viewed controllable  </a:t>
            </a:r>
          </a:p>
          <a:p>
            <a:pPr eaLnBrk="1" hangingPunct="1">
              <a:buFont typeface="Arial" charset="0"/>
              <a:buNone/>
            </a:pPr>
            <a:endParaRPr lang="en-US" dirty="0" smtClean="0"/>
          </a:p>
        </p:txBody>
      </p:sp>
    </p:spTree>
    <p:extLst>
      <p:ext uri="{BB962C8B-B14F-4D97-AF65-F5344CB8AC3E}">
        <p14:creationId xmlns:p14="http://schemas.microsoft.com/office/powerpoint/2010/main" val="3739897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z="3200" dirty="0" smtClean="0"/>
              <a:t>Mental Health &amp; Mental Illness </a:t>
            </a:r>
          </a:p>
        </p:txBody>
      </p:sp>
      <p:sp>
        <p:nvSpPr>
          <p:cNvPr id="3" name="Content Placeholder 2"/>
          <p:cNvSpPr>
            <a:spLocks noGrp="1"/>
          </p:cNvSpPr>
          <p:nvPr>
            <p:ph idx="1"/>
          </p:nvPr>
        </p:nvSpPr>
        <p:spPr>
          <a:xfrm>
            <a:off x="685800" y="1752600"/>
            <a:ext cx="8001000" cy="3581400"/>
          </a:xfrm>
        </p:spPr>
        <p:txBody>
          <a:bodyPr rtlCol="0">
            <a:normAutofit fontScale="92500"/>
          </a:bodyPr>
          <a:lstStyle/>
          <a:p>
            <a:pPr marL="0" indent="0" fontAlgn="auto">
              <a:spcAft>
                <a:spcPts val="0"/>
              </a:spcAft>
              <a:defRPr/>
            </a:pPr>
            <a:r>
              <a:rPr lang="en-US" dirty="0"/>
              <a:t>Mental </a:t>
            </a:r>
            <a:r>
              <a:rPr lang="en-US" dirty="0" smtClean="0"/>
              <a:t>health </a:t>
            </a:r>
            <a:r>
              <a:rPr lang="en-US" dirty="0"/>
              <a:t>is a state of successful performance of mental function, resulting in productive activities, fulfilling relationships with other people, and the ability to adapt to change and to cope with adversity  -- but what constitutes health is rooted in value judgments and impacted by </a:t>
            </a:r>
            <a:r>
              <a:rPr lang="en-US" dirty="0" smtClean="0"/>
              <a:t>culture.</a:t>
            </a:r>
          </a:p>
          <a:p>
            <a:pPr marL="0" indent="0" fontAlgn="auto">
              <a:spcAft>
                <a:spcPts val="0"/>
              </a:spcAft>
              <a:defRPr/>
            </a:pPr>
            <a:endParaRPr lang="en-US" dirty="0" smtClean="0"/>
          </a:p>
          <a:p>
            <a:pPr marL="0" indent="0" fontAlgn="auto">
              <a:spcAft>
                <a:spcPts val="0"/>
              </a:spcAft>
              <a:defRPr/>
            </a:pPr>
            <a:r>
              <a:rPr lang="en-US" dirty="0"/>
              <a:t>Mental illness </a:t>
            </a:r>
            <a:r>
              <a:rPr lang="en-US" dirty="0" smtClean="0"/>
              <a:t>is marked </a:t>
            </a:r>
            <a:r>
              <a:rPr lang="en-US" dirty="0"/>
              <a:t>alterations in thinking, mood and behavior that contributes to distress, impaired functioning, or heightened risk of death, pain, disability, or loss of </a:t>
            </a:r>
            <a:r>
              <a:rPr lang="en-US" dirty="0" smtClean="0"/>
              <a:t>freedom.</a:t>
            </a:r>
            <a:r>
              <a:rPr lang="en-US" baseline="30000" dirty="0" smtClean="0"/>
              <a:t>3</a:t>
            </a:r>
            <a:r>
              <a:rPr lang="en-US" dirty="0" smtClean="0"/>
              <a:t>     	</a:t>
            </a:r>
          </a:p>
          <a:p>
            <a:pPr fontAlgn="auto">
              <a:spcAft>
                <a:spcPts val="0"/>
              </a:spcAft>
              <a:buFont typeface="Arial" pitchFamily="34" charset="0"/>
              <a:buChar char="•"/>
              <a:defRPr/>
            </a:pPr>
            <a:endParaRPr lang="en-US" dirty="0"/>
          </a:p>
          <a:p>
            <a:pPr fontAlgn="auto">
              <a:spcAft>
                <a:spcPts val="0"/>
              </a:spcAft>
              <a:buFont typeface="Arial" pitchFamily="34" charset="0"/>
              <a:buNone/>
              <a:defRPr/>
            </a:pPr>
            <a:endParaRPr lang="en-US" dirty="0"/>
          </a:p>
        </p:txBody>
      </p:sp>
    </p:spTree>
    <p:extLst>
      <p:ext uri="{BB962C8B-B14F-4D97-AF65-F5344CB8AC3E}">
        <p14:creationId xmlns:p14="http://schemas.microsoft.com/office/powerpoint/2010/main" val="898102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Behavioral Health Models</a:t>
            </a:r>
            <a:endParaRPr lang="en-US" dirty="0"/>
          </a:p>
        </p:txBody>
      </p:sp>
      <p:sp>
        <p:nvSpPr>
          <p:cNvPr id="3" name="Content Placeholder 2"/>
          <p:cNvSpPr>
            <a:spLocks noGrp="1"/>
          </p:cNvSpPr>
          <p:nvPr>
            <p:ph idx="1"/>
          </p:nvPr>
        </p:nvSpPr>
        <p:spPr/>
        <p:txBody>
          <a:bodyPr/>
          <a:lstStyle/>
          <a:p>
            <a:r>
              <a:rPr lang="en-US" dirty="0" smtClean="0"/>
              <a:t>The various models described reflect a range of  lenses one can use to view mental health, physical health, mental illness, physical illness, and addictions.</a:t>
            </a:r>
          </a:p>
          <a:p>
            <a:endParaRPr lang="en-US" dirty="0"/>
          </a:p>
          <a:p>
            <a:r>
              <a:rPr lang="en-US" dirty="0" smtClean="0"/>
              <a:t>Each of theses models inform health care policy, and ultimately the nature of the services commonly offered in behavioral health, mental health, and in integrated care.</a:t>
            </a:r>
            <a:endParaRPr lang="en-US" dirty="0"/>
          </a:p>
        </p:txBody>
      </p:sp>
    </p:spTree>
    <p:extLst>
      <p:ext uri="{BB962C8B-B14F-4D97-AF65-F5344CB8AC3E}">
        <p14:creationId xmlns:p14="http://schemas.microsoft.com/office/powerpoint/2010/main" val="486745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As you review these models consider how the can contribute to the integration of physical and behavioral health care. </a:t>
            </a:r>
          </a:p>
          <a:p>
            <a:endParaRPr lang="en-US" dirty="0" smtClean="0"/>
          </a:p>
          <a:p>
            <a:r>
              <a:rPr lang="en-US" dirty="0" smtClean="0"/>
              <a:t>In addition, given the interest in “recovery” in both mental health and addiction consider how each model can help and/or hinder this goal.</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The Medical Model</a:t>
            </a:r>
            <a:endParaRPr lang="en-US" sz="3200" dirty="0"/>
          </a:p>
        </p:txBody>
      </p:sp>
      <p:sp>
        <p:nvSpPr>
          <p:cNvPr id="3" name="Content Placeholder 2"/>
          <p:cNvSpPr>
            <a:spLocks noGrp="1"/>
          </p:cNvSpPr>
          <p:nvPr>
            <p:ph idx="1"/>
          </p:nvPr>
        </p:nvSpPr>
        <p:spPr/>
        <p:txBody>
          <a:bodyPr/>
          <a:lstStyle/>
          <a:p>
            <a:r>
              <a:rPr lang="en-US" b="1" dirty="0" smtClean="0"/>
              <a:t>The </a:t>
            </a:r>
            <a:r>
              <a:rPr lang="en-US" b="1" dirty="0"/>
              <a:t>p</a:t>
            </a:r>
            <a:r>
              <a:rPr lang="en-US" b="1" dirty="0" smtClean="0"/>
              <a:t>rimary focus is on illness and disease </a:t>
            </a:r>
            <a:endParaRPr lang="en-US" dirty="0"/>
          </a:p>
          <a:p>
            <a:r>
              <a:rPr lang="en-US" dirty="0" smtClean="0"/>
              <a:t>	According to Ludwig (1975) mental illness is defined as “</a:t>
            </a:r>
            <a:r>
              <a:rPr lang="en-US" i="1" dirty="0" smtClean="0"/>
              <a:t>any debilitating, cognitive-affective behavior disorder due primarily to known, suggestive, or presumed biological brain dysfunction, either biochemical or neurophysiological in nature</a:t>
            </a:r>
            <a:r>
              <a:rPr lang="en-US" dirty="0" smtClean="0"/>
              <a:t>”</a:t>
            </a:r>
            <a:r>
              <a:rPr lang="en-US" baseline="30000" dirty="0" smtClean="0"/>
              <a:t>4</a:t>
            </a:r>
            <a:r>
              <a:rPr lang="en-US" dirty="0" smtClean="0"/>
              <a:t> (p.603)</a:t>
            </a:r>
          </a:p>
          <a:p>
            <a:pPr>
              <a:buNone/>
            </a:pPr>
            <a:endParaRPr lang="en-US" dirty="0"/>
          </a:p>
        </p:txBody>
      </p:sp>
    </p:spTree>
    <p:extLst>
      <p:ext uri="{BB962C8B-B14F-4D97-AF65-F5344CB8AC3E}">
        <p14:creationId xmlns:p14="http://schemas.microsoft.com/office/powerpoint/2010/main" val="4029144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Model Intervention</a:t>
            </a:r>
            <a:endParaRPr lang="en-US" dirty="0"/>
          </a:p>
        </p:txBody>
      </p:sp>
      <p:sp>
        <p:nvSpPr>
          <p:cNvPr id="3" name="Content Placeholder 2"/>
          <p:cNvSpPr>
            <a:spLocks noGrp="1"/>
          </p:cNvSpPr>
          <p:nvPr>
            <p:ph idx="1"/>
          </p:nvPr>
        </p:nvSpPr>
        <p:spPr/>
        <p:txBody>
          <a:bodyPr/>
          <a:lstStyle/>
          <a:p>
            <a:pPr>
              <a:buNone/>
            </a:pPr>
            <a:r>
              <a:rPr lang="en-US" dirty="0" smtClean="0"/>
              <a:t>Key professional responsibilities include: </a:t>
            </a:r>
          </a:p>
          <a:p>
            <a:pPr marL="514350" indent="-514350">
              <a:buAutoNum type="arabicParenR"/>
            </a:pPr>
            <a:r>
              <a:rPr lang="en-US" dirty="0" smtClean="0"/>
              <a:t>Differential diagnosis</a:t>
            </a:r>
          </a:p>
          <a:p>
            <a:pPr marL="514350" indent="-514350">
              <a:buAutoNum type="arabicParenR"/>
            </a:pPr>
            <a:r>
              <a:rPr lang="en-US" dirty="0" smtClean="0"/>
              <a:t>Diagnosis made on basis of specific “symptoms and signs, laboratory tests, and knowledge of the natural history and prognosis of the condition.”</a:t>
            </a:r>
            <a:r>
              <a:rPr lang="en-US" baseline="30000" dirty="0" smtClean="0"/>
              <a:t>5</a:t>
            </a:r>
            <a:r>
              <a:rPr lang="en-US" dirty="0" smtClean="0"/>
              <a:t> </a:t>
            </a:r>
          </a:p>
          <a:p>
            <a:pPr marL="514350" indent="-514350">
              <a:buAutoNum type="arabicParenR"/>
            </a:pPr>
            <a:r>
              <a:rPr lang="en-US" dirty="0" smtClean="0"/>
              <a:t>Choice of “therapeutic environment” </a:t>
            </a:r>
          </a:p>
          <a:p>
            <a:pPr marL="514350" indent="-514350">
              <a:buAutoNum type="arabicParenR"/>
            </a:pPr>
            <a:r>
              <a:rPr lang="en-US" dirty="0" smtClean="0"/>
              <a:t>Selection of therapy (including medication) </a:t>
            </a:r>
          </a:p>
          <a:p>
            <a:pPr>
              <a:buNone/>
            </a:pPr>
            <a:endParaRPr lang="en-US" dirty="0"/>
          </a:p>
        </p:txBody>
      </p:sp>
    </p:spTree>
    <p:extLst>
      <p:ext uri="{BB962C8B-B14F-4D97-AF65-F5344CB8AC3E}">
        <p14:creationId xmlns:p14="http://schemas.microsoft.com/office/powerpoint/2010/main" val="2612450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Model Approach</a:t>
            </a:r>
            <a:endParaRPr lang="en-US"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Scientific – or based on the scientific method</a:t>
            </a:r>
          </a:p>
          <a:p>
            <a:pPr>
              <a:buFont typeface="Arial" pitchFamily="34" charset="0"/>
              <a:buChar char="•"/>
            </a:pPr>
            <a:r>
              <a:rPr lang="en-US" dirty="0" smtClean="0"/>
              <a:t>Objective</a:t>
            </a:r>
          </a:p>
          <a:p>
            <a:pPr>
              <a:buFont typeface="Arial" pitchFamily="34" charset="0"/>
              <a:buChar char="•"/>
            </a:pPr>
            <a:r>
              <a:rPr lang="en-US" dirty="0"/>
              <a:t>R</a:t>
            </a:r>
            <a:r>
              <a:rPr lang="en-US" dirty="0" smtClean="0"/>
              <a:t>eductionist  - thus only those conditions that met the definition of mental illness were within the purview of psychiatry – the “whole person” including other contextual factors that impact the nature of the individual’s situation are thus largely ignored.</a:t>
            </a:r>
            <a:endParaRPr lang="en-US" dirty="0"/>
          </a:p>
        </p:txBody>
      </p:sp>
    </p:spTree>
    <p:extLst>
      <p:ext uri="{BB962C8B-B14F-4D97-AF65-F5344CB8AC3E}">
        <p14:creationId xmlns:p14="http://schemas.microsoft.com/office/powerpoint/2010/main" val="3917300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Professional in Medical Model</a:t>
            </a:r>
            <a:endParaRPr lang="en-US" dirty="0"/>
          </a:p>
        </p:txBody>
      </p:sp>
      <p:sp>
        <p:nvSpPr>
          <p:cNvPr id="3" name="Content Placeholder 2"/>
          <p:cNvSpPr>
            <a:spLocks noGrp="1"/>
          </p:cNvSpPr>
          <p:nvPr>
            <p:ph idx="1"/>
          </p:nvPr>
        </p:nvSpPr>
        <p:spPr/>
        <p:txBody>
          <a:bodyPr>
            <a:normAutofit/>
          </a:bodyPr>
          <a:lstStyle/>
          <a:p>
            <a:pPr marL="514350" indent="-514350">
              <a:buAutoNum type="alphaLcParenR"/>
            </a:pPr>
            <a:r>
              <a:rPr lang="en-US" dirty="0" smtClean="0"/>
              <a:t>Control over the process of care rests with the professional</a:t>
            </a:r>
          </a:p>
          <a:p>
            <a:pPr marL="514350" indent="-514350">
              <a:buAutoNum type="alphaLcParenR"/>
            </a:pPr>
            <a:r>
              <a:rPr lang="en-US" dirty="0" smtClean="0"/>
              <a:t>The professional possesses the most relevant knowledge and expertise</a:t>
            </a:r>
          </a:p>
          <a:p>
            <a:pPr marL="514350" indent="-514350">
              <a:buAutoNum type="alphaLcParenR"/>
            </a:pPr>
            <a:r>
              <a:rPr lang="en-US" dirty="0" smtClean="0"/>
              <a:t>The use of specialized technical language and nomenclature is omnipresent </a:t>
            </a:r>
          </a:p>
          <a:p>
            <a:pPr marL="514350" indent="-514350">
              <a:buAutoNum type="alphaLcParenR"/>
            </a:pPr>
            <a:r>
              <a:rPr lang="en-US" dirty="0" smtClean="0"/>
              <a:t>As a result “the patient” role is largely passive</a:t>
            </a:r>
          </a:p>
          <a:p>
            <a:pPr marL="514350" indent="-514350">
              <a:buAutoNum type="alphaLcParenR"/>
            </a:pPr>
            <a:endParaRPr lang="en-US" dirty="0" smtClean="0"/>
          </a:p>
        </p:txBody>
      </p:sp>
    </p:spTree>
    <p:extLst>
      <p:ext uri="{BB962C8B-B14F-4D97-AF65-F5344CB8AC3E}">
        <p14:creationId xmlns:p14="http://schemas.microsoft.com/office/powerpoint/2010/main" val="1897616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Arguments for Medical Model</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lnSpc>
                <a:spcPct val="120000"/>
              </a:lnSpc>
              <a:buAutoNum type="alphaLcParenR"/>
            </a:pPr>
            <a:r>
              <a:rPr lang="en-US" sz="2800" dirty="0" smtClean="0"/>
              <a:t>Great strides been made in the understanding of mental illness and the brain</a:t>
            </a:r>
          </a:p>
          <a:p>
            <a:pPr marL="514350" indent="-514350">
              <a:lnSpc>
                <a:spcPct val="120000"/>
              </a:lnSpc>
              <a:buAutoNum type="alphaLcParenR"/>
            </a:pPr>
            <a:r>
              <a:rPr lang="en-US" sz="2800" dirty="0" smtClean="0"/>
              <a:t>A disease or medical perspective can reduce stigma for those identified as suffering from mental illness and addictions by removing blame</a:t>
            </a:r>
          </a:p>
          <a:p>
            <a:pPr marL="514350" indent="-514350">
              <a:lnSpc>
                <a:spcPct val="120000"/>
              </a:lnSpc>
              <a:buAutoNum type="alphaLcParenR"/>
            </a:pPr>
            <a:r>
              <a:rPr lang="en-US" sz="2800" dirty="0" smtClean="0"/>
              <a:t>Has produced noteworthy advancement in important areas of care – in particular, pharmacology </a:t>
            </a:r>
          </a:p>
          <a:p>
            <a:pPr marL="514350" indent="-514350">
              <a:lnSpc>
                <a:spcPct val="120000"/>
              </a:lnSpc>
              <a:buAutoNum type="alphaLcParenR"/>
            </a:pPr>
            <a:r>
              <a:rPr lang="en-US" sz="2800" dirty="0" smtClean="0"/>
              <a:t>Provides a framework to support evidence-based practice </a:t>
            </a:r>
          </a:p>
        </p:txBody>
      </p:sp>
    </p:spTree>
    <p:extLst>
      <p:ext uri="{BB962C8B-B14F-4D97-AF65-F5344CB8AC3E}">
        <p14:creationId xmlns:p14="http://schemas.microsoft.com/office/powerpoint/2010/main" val="3719248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Objectives of Module</a:t>
            </a:r>
            <a:endParaRPr lang="en-US" dirty="0"/>
          </a:p>
        </p:txBody>
      </p:sp>
      <p:sp>
        <p:nvSpPr>
          <p:cNvPr id="3" name="Content Placeholder 2"/>
          <p:cNvSpPr>
            <a:spLocks noGrp="1"/>
          </p:cNvSpPr>
          <p:nvPr>
            <p:ph idx="1"/>
          </p:nvPr>
        </p:nvSpPr>
        <p:spPr>
          <a:xfrm>
            <a:off x="685800" y="1828800"/>
            <a:ext cx="8001000" cy="3810000"/>
          </a:xfrm>
        </p:spPr>
        <p:txBody>
          <a:bodyPr/>
          <a:lstStyle/>
          <a:p>
            <a:pPr marL="457200" indent="-457200">
              <a:buAutoNum type="arabicPeriod"/>
            </a:pPr>
            <a:r>
              <a:rPr lang="en-US" dirty="0" smtClean="0"/>
              <a:t>Demonstrate how various definitions of a problem or need impact social policy formulation, social program design, and the allocation of social resources</a:t>
            </a:r>
          </a:p>
          <a:p>
            <a:pPr marL="457200" indent="-457200">
              <a:buFont typeface="Wingdings" pitchFamily="2" charset="2"/>
              <a:buAutoNum type="arabicPeriod"/>
            </a:pPr>
            <a:r>
              <a:rPr lang="en-US" dirty="0" smtClean="0"/>
              <a:t>Introduce various models central to integrated care and demonstrate how these models impact how one views mental health, physical health, mental illness, physical illness, and addictions</a:t>
            </a:r>
          </a:p>
          <a:p>
            <a:pPr marL="457200" indent="-457200">
              <a:buFont typeface="Wingdings" pitchFamily="2" charset="2"/>
              <a:buAutoNum type="arabicPeriod"/>
            </a:pPr>
            <a:r>
              <a:rPr lang="en-US" dirty="0" smtClean="0"/>
              <a:t>Consider how each module contributes to the effort to integrate care and produce positive outcomes for individuals and society</a:t>
            </a:r>
          </a:p>
          <a:p>
            <a:pPr marL="457200" indent="-457200">
              <a:buAutoNum type="arabicPeriod"/>
            </a:pPr>
            <a:endParaRPr lang="en-US" dirty="0" smtClean="0"/>
          </a:p>
          <a:p>
            <a:pPr marL="457200" indent="-457200">
              <a:buAutoNum type="arabicPeriod"/>
            </a:pPr>
            <a:endParaRPr lang="en-US" dirty="0" smtClean="0"/>
          </a:p>
          <a:p>
            <a:pPr marL="457200" indent="-457200">
              <a:buAutoNum type="arabicPeriod"/>
            </a:pPr>
            <a:endParaRPr lang="en-US" dirty="0" smtClean="0"/>
          </a:p>
          <a:p>
            <a:pPr marL="457200" indent="-457200">
              <a:buAutoNum type="arabicPeriod"/>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Arguments Against the Medical Model</a:t>
            </a:r>
            <a:endParaRPr lang="en-US" dirty="0"/>
          </a:p>
        </p:txBody>
      </p:sp>
      <p:sp>
        <p:nvSpPr>
          <p:cNvPr id="3" name="Content Placeholder 2"/>
          <p:cNvSpPr>
            <a:spLocks noGrp="1"/>
          </p:cNvSpPr>
          <p:nvPr>
            <p:ph idx="1"/>
          </p:nvPr>
        </p:nvSpPr>
        <p:spPr>
          <a:xfrm>
            <a:off x="685800" y="2057400"/>
            <a:ext cx="8001000" cy="3810000"/>
          </a:xfrm>
        </p:spPr>
        <p:txBody>
          <a:bodyPr>
            <a:normAutofit fontScale="70000" lnSpcReduction="20000"/>
          </a:bodyPr>
          <a:lstStyle/>
          <a:p>
            <a:pPr>
              <a:lnSpc>
                <a:spcPct val="120000"/>
              </a:lnSpc>
              <a:buFont typeface="Arial" pitchFamily="34" charset="0"/>
              <a:buChar char="•"/>
            </a:pPr>
            <a:r>
              <a:rPr lang="en-US" sz="2600" dirty="0" smtClean="0"/>
              <a:t>Exclusive focus on illness and disease can also lead to stigma and labeling</a:t>
            </a:r>
          </a:p>
          <a:p>
            <a:pPr>
              <a:lnSpc>
                <a:spcPct val="120000"/>
              </a:lnSpc>
              <a:buFont typeface="Arial" pitchFamily="34" charset="0"/>
              <a:buChar char="•"/>
            </a:pPr>
            <a:r>
              <a:rPr lang="en-US" sz="2600" dirty="0" smtClean="0"/>
              <a:t>Individual strengths and capabilities which can abet recovery are minimized </a:t>
            </a:r>
          </a:p>
          <a:p>
            <a:pPr>
              <a:lnSpc>
                <a:spcPct val="120000"/>
              </a:lnSpc>
              <a:buFont typeface="Arial" pitchFamily="34" charset="0"/>
              <a:buChar char="•"/>
            </a:pPr>
            <a:r>
              <a:rPr lang="en-US" sz="2600" dirty="0" smtClean="0"/>
              <a:t>The contribution of family, social, and environmental issues in the disease and health process are largely ignored</a:t>
            </a:r>
          </a:p>
          <a:p>
            <a:pPr>
              <a:lnSpc>
                <a:spcPct val="120000"/>
              </a:lnSpc>
              <a:buFont typeface="Arial" pitchFamily="34" charset="0"/>
              <a:buChar char="•"/>
            </a:pPr>
            <a:r>
              <a:rPr lang="en-US" sz="2600" dirty="0"/>
              <a:t>The importance of the recipient’s expertise and knowledge about their life and situation is minimalized </a:t>
            </a:r>
          </a:p>
          <a:p>
            <a:pPr>
              <a:lnSpc>
                <a:spcPct val="120000"/>
              </a:lnSpc>
              <a:buFont typeface="Arial" pitchFamily="34" charset="0"/>
              <a:buChar char="•"/>
            </a:pPr>
            <a:r>
              <a:rPr lang="en-US" sz="2600" dirty="0"/>
              <a:t>The recipient plays a passive role in their care process</a:t>
            </a:r>
          </a:p>
          <a:p>
            <a:pPr>
              <a:lnSpc>
                <a:spcPct val="120000"/>
              </a:lnSpc>
              <a:buFont typeface="Arial" pitchFamily="34" charset="0"/>
              <a:buChar char="•"/>
            </a:pPr>
            <a:r>
              <a:rPr lang="en-US" sz="2600" dirty="0"/>
              <a:t>Reflects mind/body dualism</a:t>
            </a:r>
          </a:p>
          <a:p>
            <a:pPr>
              <a:lnSpc>
                <a:spcPct val="120000"/>
              </a:lnSpc>
              <a:buFont typeface="Arial" pitchFamily="34" charset="0"/>
              <a:buChar char="•"/>
            </a:pPr>
            <a:r>
              <a:rPr lang="en-US" sz="2600" dirty="0"/>
              <a:t>The imprecision of health/illness distinctions and changing nature of social norms and standards largely ignored</a:t>
            </a:r>
          </a:p>
          <a:p>
            <a:pPr>
              <a:buFont typeface="Arial" pitchFamily="34" charset="0"/>
              <a:buChar char="•"/>
            </a:pPr>
            <a:endParaRPr lang="en-US" dirty="0"/>
          </a:p>
        </p:txBody>
      </p:sp>
    </p:spTree>
    <p:extLst>
      <p:ext uri="{BB962C8B-B14F-4D97-AF65-F5344CB8AC3E}">
        <p14:creationId xmlns:p14="http://schemas.microsoft.com/office/powerpoint/2010/main" val="1059536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Biopsychosocial</a:t>
            </a:r>
            <a:r>
              <a:rPr lang="en-US" dirty="0" smtClean="0"/>
              <a:t> Model  </a:t>
            </a:r>
            <a:endParaRPr lang="en-US" dirty="0"/>
          </a:p>
        </p:txBody>
      </p:sp>
      <p:sp>
        <p:nvSpPr>
          <p:cNvPr id="3" name="Content Placeholder 2"/>
          <p:cNvSpPr>
            <a:spLocks noGrp="1"/>
          </p:cNvSpPr>
          <p:nvPr>
            <p:ph idx="1"/>
          </p:nvPr>
        </p:nvSpPr>
        <p:spPr/>
        <p:txBody>
          <a:bodyPr>
            <a:noAutofit/>
          </a:bodyPr>
          <a:lstStyle/>
          <a:p>
            <a:r>
              <a:rPr lang="en-US" dirty="0" smtClean="0"/>
              <a:t>	Disease is not solely accounted for by deviations from the norm of measurable biological or somatic variables</a:t>
            </a:r>
          </a:p>
          <a:p>
            <a:r>
              <a:rPr lang="en-US" dirty="0"/>
              <a:t>	</a:t>
            </a:r>
            <a:r>
              <a:rPr lang="en-US" dirty="0" smtClean="0"/>
              <a:t>	“</a:t>
            </a:r>
            <a:r>
              <a:rPr lang="en-US" i="1" dirty="0" smtClean="0"/>
              <a:t>To </a:t>
            </a:r>
            <a:r>
              <a:rPr lang="en-US" i="1" dirty="0"/>
              <a:t>provide a basis for understanding the </a:t>
            </a:r>
            <a:r>
              <a:rPr lang="en-US" i="1" dirty="0" smtClean="0"/>
              <a:t>	determinants </a:t>
            </a:r>
            <a:r>
              <a:rPr lang="en-US" i="1" dirty="0"/>
              <a:t>of disease and arriving at rational </a:t>
            </a:r>
            <a:r>
              <a:rPr lang="en-US" i="1" dirty="0" smtClean="0"/>
              <a:t>	treatments </a:t>
            </a:r>
            <a:r>
              <a:rPr lang="en-US" i="1" dirty="0"/>
              <a:t>and patterns of health care, a medical </a:t>
            </a:r>
            <a:r>
              <a:rPr lang="en-US" i="1" dirty="0" smtClean="0"/>
              <a:t>	model </a:t>
            </a:r>
            <a:r>
              <a:rPr lang="en-US" i="1" dirty="0"/>
              <a:t>must also take into account the patient; the </a:t>
            </a:r>
            <a:r>
              <a:rPr lang="en-US" i="1" dirty="0" smtClean="0"/>
              <a:t>	social </a:t>
            </a:r>
            <a:r>
              <a:rPr lang="en-US" i="1" dirty="0"/>
              <a:t>context in which he (sic) lives; and the </a:t>
            </a:r>
            <a:r>
              <a:rPr lang="en-US" i="1" dirty="0" smtClean="0"/>
              <a:t>	complementary </a:t>
            </a:r>
            <a:r>
              <a:rPr lang="en-US" i="1" dirty="0"/>
              <a:t>system devised by society to deal </a:t>
            </a:r>
            <a:r>
              <a:rPr lang="en-US" i="1" dirty="0" smtClean="0"/>
              <a:t>	with </a:t>
            </a:r>
            <a:r>
              <a:rPr lang="en-US" i="1" dirty="0"/>
              <a:t>the disruptive effects of illness.” </a:t>
            </a:r>
            <a:r>
              <a:rPr lang="en-US" i="1" baseline="30000" dirty="0" smtClean="0"/>
              <a:t>6 </a:t>
            </a:r>
            <a:r>
              <a:rPr lang="en-US" dirty="0" smtClean="0"/>
              <a:t>(p</a:t>
            </a:r>
            <a:r>
              <a:rPr lang="en-US" dirty="0"/>
              <a:t>. 132) </a:t>
            </a:r>
          </a:p>
          <a:p>
            <a:endParaRPr lang="en-US" dirty="0"/>
          </a:p>
        </p:txBody>
      </p:sp>
    </p:spTree>
    <p:extLst>
      <p:ext uri="{BB962C8B-B14F-4D97-AF65-F5344CB8AC3E}">
        <p14:creationId xmlns:p14="http://schemas.microsoft.com/office/powerpoint/2010/main" val="4146092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Bio-psycho-social Approach</a:t>
            </a:r>
            <a:r>
              <a:rPr lang="en-US" dirty="0"/>
              <a:t/>
            </a:r>
            <a:br>
              <a:rPr lang="en-US" dirty="0"/>
            </a:br>
            <a:endParaRPr lang="en-US" dirty="0"/>
          </a:p>
        </p:txBody>
      </p:sp>
      <p:sp>
        <p:nvSpPr>
          <p:cNvPr id="3" name="Content Placeholder 2"/>
          <p:cNvSpPr>
            <a:spLocks noGrp="1"/>
          </p:cNvSpPr>
          <p:nvPr>
            <p:ph idx="1"/>
          </p:nvPr>
        </p:nvSpPr>
        <p:spPr>
          <a:xfrm>
            <a:off x="685800" y="2057400"/>
            <a:ext cx="8001000" cy="3810000"/>
          </a:xfrm>
        </p:spPr>
        <p:txBody>
          <a:bodyPr>
            <a:normAutofit fontScale="77500" lnSpcReduction="20000"/>
          </a:bodyPr>
          <a:lstStyle/>
          <a:p>
            <a:pPr>
              <a:lnSpc>
                <a:spcPct val="120000"/>
              </a:lnSpc>
              <a:buFont typeface="Arial" pitchFamily="34" charset="0"/>
              <a:buChar char="•"/>
            </a:pPr>
            <a:r>
              <a:rPr lang="en-US" dirty="0" smtClean="0"/>
              <a:t>Affirms the role of the recipient in the helping encounter, and acknowledged their key role in understanding and interpreting their experience</a:t>
            </a:r>
          </a:p>
          <a:p>
            <a:pPr>
              <a:lnSpc>
                <a:spcPct val="120000"/>
              </a:lnSpc>
              <a:buFont typeface="Arial" pitchFamily="34" charset="0"/>
              <a:buChar char="•"/>
            </a:pPr>
            <a:r>
              <a:rPr lang="en-US" dirty="0" smtClean="0"/>
              <a:t>Underscores the importance of the professional relationship beyond technical expertise and acumen </a:t>
            </a:r>
          </a:p>
          <a:p>
            <a:pPr>
              <a:lnSpc>
                <a:spcPct val="120000"/>
              </a:lnSpc>
              <a:buFont typeface="Arial" pitchFamily="34" charset="0"/>
              <a:buChar char="•"/>
            </a:pPr>
            <a:r>
              <a:rPr lang="en-US" dirty="0" smtClean="0"/>
              <a:t>Underscores </a:t>
            </a:r>
            <a:r>
              <a:rPr lang="en-US" dirty="0"/>
              <a:t>the role of social context and conditions as determinants of disease and as sources of support and healing</a:t>
            </a:r>
          </a:p>
          <a:p>
            <a:pPr>
              <a:lnSpc>
                <a:spcPct val="120000"/>
              </a:lnSpc>
              <a:buFont typeface="Arial" pitchFamily="34" charset="0"/>
              <a:buChar char="•"/>
            </a:pPr>
            <a:r>
              <a:rPr lang="en-US" dirty="0" smtClean="0"/>
              <a:t>Acknowledges that </a:t>
            </a:r>
            <a:r>
              <a:rPr lang="en-US" dirty="0"/>
              <a:t>the boundary between health and disease is not well defined and is socially defined particularly in behavioral health</a:t>
            </a:r>
          </a:p>
          <a:p>
            <a:pPr>
              <a:lnSpc>
                <a:spcPct val="120000"/>
              </a:lnSpc>
              <a:buFont typeface="Arial" pitchFamily="34" charset="0"/>
              <a:buChar char="•"/>
            </a:pPr>
            <a:r>
              <a:rPr lang="en-US" dirty="0"/>
              <a:t>I</a:t>
            </a:r>
            <a:r>
              <a:rPr lang="en-US" dirty="0" smtClean="0"/>
              <a:t>nformed </a:t>
            </a:r>
            <a:r>
              <a:rPr lang="en-US" dirty="0"/>
              <a:t>by General Systems Theory </a:t>
            </a:r>
            <a:r>
              <a:rPr lang="en-US" dirty="0" smtClean="0"/>
              <a:t> which views the person as a part of a self-regulating, integrated system </a:t>
            </a:r>
            <a:endParaRPr lang="en-US" dirty="0"/>
          </a:p>
        </p:txBody>
      </p:sp>
    </p:spTree>
    <p:extLst>
      <p:ext uri="{BB962C8B-B14F-4D97-AF65-F5344CB8AC3E}">
        <p14:creationId xmlns:p14="http://schemas.microsoft.com/office/powerpoint/2010/main" val="36354734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Prevention and Wellness </a:t>
            </a:r>
            <a:r>
              <a:rPr lang="en-US" dirty="0" smtClean="0"/>
              <a:t>Model</a:t>
            </a:r>
            <a:r>
              <a:rPr lang="en-US" baseline="30000" dirty="0" smtClean="0"/>
              <a:t>7</a:t>
            </a:r>
            <a:endParaRPr lang="en-US" sz="3200" baseline="30000" dirty="0"/>
          </a:p>
        </p:txBody>
      </p:sp>
      <p:sp>
        <p:nvSpPr>
          <p:cNvPr id="3" name="Content Placeholder 2"/>
          <p:cNvSpPr>
            <a:spLocks noGrp="1"/>
          </p:cNvSpPr>
          <p:nvPr>
            <p:ph idx="1"/>
          </p:nvPr>
        </p:nvSpPr>
        <p:spPr/>
        <p:txBody>
          <a:bodyPr>
            <a:normAutofit/>
          </a:bodyPr>
          <a:lstStyle/>
          <a:p>
            <a:pPr>
              <a:buFont typeface="Arial" pitchFamily="34" charset="0"/>
              <a:buChar char="•"/>
            </a:pPr>
            <a:r>
              <a:rPr lang="en-US" b="1" dirty="0" smtClean="0"/>
              <a:t>Wellness</a:t>
            </a:r>
            <a:r>
              <a:rPr lang="en-US" dirty="0" smtClean="0"/>
              <a:t> refers to the degree to which one feels positive and enthusiastic about oneself and life, whereas illness refers to the presence of disease</a:t>
            </a:r>
          </a:p>
          <a:p>
            <a:pPr>
              <a:buFont typeface="Arial" pitchFamily="34" charset="0"/>
              <a:buChar char="•"/>
            </a:pPr>
            <a:r>
              <a:rPr lang="en-US" b="1" dirty="0" smtClean="0"/>
              <a:t>Health care reform</a:t>
            </a:r>
            <a:r>
              <a:rPr lang="en-US" dirty="0" smtClean="0"/>
              <a:t>: refers to efforts focused on illness, such as treatment of disease and related rehabilitation efforts</a:t>
            </a:r>
          </a:p>
          <a:p>
            <a:pPr>
              <a:buFont typeface="Arial" pitchFamily="34" charset="0"/>
              <a:buChar char="•"/>
            </a:pPr>
            <a:r>
              <a:rPr lang="en-US" b="1" dirty="0" smtClean="0"/>
              <a:t>Health reform: </a:t>
            </a:r>
            <a:r>
              <a:rPr lang="en-US" dirty="0" smtClean="0"/>
              <a:t>efforts focused on health, such as health promotion and the development of positive well-being </a:t>
            </a:r>
            <a:endParaRPr lang="en-US" b="1" dirty="0"/>
          </a:p>
        </p:txBody>
      </p:sp>
    </p:spTree>
    <p:extLst>
      <p:ext uri="{BB962C8B-B14F-4D97-AF65-F5344CB8AC3E}">
        <p14:creationId xmlns:p14="http://schemas.microsoft.com/office/powerpoint/2010/main" val="4191616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Prevention and Wellness Model Rationale</a:t>
            </a:r>
            <a:endParaRPr lang="en-US" dirty="0"/>
          </a:p>
        </p:txBody>
      </p:sp>
      <p:sp>
        <p:nvSpPr>
          <p:cNvPr id="3" name="Content Placeholder 2"/>
          <p:cNvSpPr>
            <a:spLocks noGrp="1"/>
          </p:cNvSpPr>
          <p:nvPr>
            <p:ph idx="1"/>
          </p:nvPr>
        </p:nvSpPr>
        <p:spPr/>
        <p:txBody>
          <a:bodyPr>
            <a:normAutofit fontScale="92500" lnSpcReduction="10000"/>
          </a:bodyPr>
          <a:lstStyle/>
          <a:p>
            <a:pPr>
              <a:buFont typeface="Arial" pitchFamily="34" charset="0"/>
              <a:buChar char="•"/>
            </a:pPr>
            <a:r>
              <a:rPr lang="en-US" dirty="0" smtClean="0"/>
              <a:t>Mental health is frequently intertwined with physical health and social conditions.</a:t>
            </a:r>
          </a:p>
          <a:p>
            <a:pPr>
              <a:buFont typeface="Arial" pitchFamily="34" charset="0"/>
              <a:buChar char="•"/>
            </a:pPr>
            <a:r>
              <a:rPr lang="en-US" dirty="0" smtClean="0"/>
              <a:t>Negative (health determinants) are disproportionately distributed among minority populations “Well-being” serves as a protective influence </a:t>
            </a:r>
          </a:p>
          <a:p>
            <a:pPr>
              <a:buFont typeface="Arial" pitchFamily="34" charset="0"/>
              <a:buChar char="•"/>
            </a:pPr>
            <a:r>
              <a:rPr lang="en-US" dirty="0"/>
              <a:t>Different interventions and approaches  are needed for different subpopulations</a:t>
            </a:r>
          </a:p>
          <a:p>
            <a:pPr>
              <a:buFont typeface="Arial" pitchFamily="34" charset="0"/>
              <a:buChar char="•"/>
            </a:pPr>
            <a:r>
              <a:rPr lang="en-US" dirty="0"/>
              <a:t>Recovery is a process that bridges illness and wellness</a:t>
            </a:r>
          </a:p>
          <a:p>
            <a:pPr>
              <a:buFont typeface="Arial" pitchFamily="34" charset="0"/>
              <a:buChar char="•"/>
            </a:pPr>
            <a:r>
              <a:rPr lang="en-US" dirty="0"/>
              <a:t>A focus on wellness and well-being is important to health reform – including mental </a:t>
            </a:r>
            <a:r>
              <a:rPr lang="en-US" dirty="0" smtClean="0"/>
              <a:t>health</a:t>
            </a:r>
            <a:r>
              <a:rPr lang="en-US" baseline="30000" dirty="0" smtClean="0"/>
              <a:t>8</a:t>
            </a:r>
            <a:r>
              <a:rPr lang="en-US" dirty="0" smtClean="0"/>
              <a:t> </a:t>
            </a:r>
          </a:p>
        </p:txBody>
      </p:sp>
    </p:spTree>
    <p:extLst>
      <p:ext uri="{BB962C8B-B14F-4D97-AF65-F5344CB8AC3E}">
        <p14:creationId xmlns:p14="http://schemas.microsoft.com/office/powerpoint/2010/main" val="2769610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Prevention and Wellness</a:t>
            </a:r>
            <a:r>
              <a:rPr lang="en-US" sz="3200" dirty="0" smtClean="0"/>
              <a:t> Approach</a:t>
            </a:r>
            <a:endParaRPr lang="en-US" sz="3200" dirty="0"/>
          </a:p>
        </p:txBody>
      </p:sp>
      <p:sp>
        <p:nvSpPr>
          <p:cNvPr id="3" name="Content Placeholder 2"/>
          <p:cNvSpPr>
            <a:spLocks noGrp="1"/>
          </p:cNvSpPr>
          <p:nvPr>
            <p:ph idx="1"/>
          </p:nvPr>
        </p:nvSpPr>
        <p:spPr/>
        <p:txBody>
          <a:bodyPr>
            <a:normAutofit fontScale="92500" lnSpcReduction="20000"/>
          </a:bodyPr>
          <a:lstStyle/>
          <a:p>
            <a:pPr>
              <a:lnSpc>
                <a:spcPct val="110000"/>
              </a:lnSpc>
            </a:pPr>
            <a:r>
              <a:rPr lang="en-US" dirty="0" smtClean="0"/>
              <a:t>Takes a public health approach to health care</a:t>
            </a:r>
            <a:r>
              <a:rPr lang="en-US" dirty="0"/>
              <a:t>:</a:t>
            </a:r>
          </a:p>
          <a:p>
            <a:pPr>
              <a:lnSpc>
                <a:spcPct val="110000"/>
              </a:lnSpc>
            </a:pPr>
            <a:r>
              <a:rPr lang="en-US" i="1" dirty="0" smtClean="0"/>
              <a:t>	We must alter the status quo by changing from illness-oriented medical care to prevention; harmful community settings to health environments; and health-eroding policies to one that supports wellness </a:t>
            </a:r>
            <a:r>
              <a:rPr lang="en-US" i="1" baseline="30000" dirty="0" smtClean="0"/>
              <a:t>9</a:t>
            </a:r>
            <a:r>
              <a:rPr lang="en-US" dirty="0" smtClean="0"/>
              <a:t>(p. 5)</a:t>
            </a:r>
          </a:p>
          <a:p>
            <a:pPr>
              <a:lnSpc>
                <a:spcPct val="110000"/>
              </a:lnSpc>
            </a:pPr>
            <a:r>
              <a:rPr lang="en-US" dirty="0" smtClean="0"/>
              <a:t>	</a:t>
            </a:r>
            <a:r>
              <a:rPr lang="en-US" i="1" dirty="0" smtClean="0"/>
              <a:t>Primary </a:t>
            </a:r>
            <a:r>
              <a:rPr lang="en-US" i="1" dirty="0"/>
              <a:t>prevention consists of those scientific practices aimed at simultaneously preventing predictable problems in individuals or populations at risk; protecting or maintaining current strengths, competency, or levels of health and healthy functioning; and promoting desired goals and enhancing human </a:t>
            </a:r>
            <a:r>
              <a:rPr lang="en-US" i="1" dirty="0" smtClean="0"/>
              <a:t>potential</a:t>
            </a:r>
            <a:r>
              <a:rPr lang="en-US" i="1" dirty="0"/>
              <a:t> </a:t>
            </a:r>
            <a:r>
              <a:rPr lang="en-US" i="1" baseline="30000" dirty="0" smtClean="0"/>
              <a:t>10 </a:t>
            </a:r>
            <a:r>
              <a:rPr lang="en-US" dirty="0" smtClean="0"/>
              <a:t>(p</a:t>
            </a:r>
            <a:r>
              <a:rPr lang="en-US" dirty="0"/>
              <a:t>. 1895). </a:t>
            </a:r>
          </a:p>
          <a:p>
            <a:endParaRPr lang="en-US" dirty="0" smtClean="0"/>
          </a:p>
        </p:txBody>
      </p:sp>
    </p:spTree>
    <p:extLst>
      <p:ext uri="{BB962C8B-B14F-4D97-AF65-F5344CB8AC3E}">
        <p14:creationId xmlns:p14="http://schemas.microsoft.com/office/powerpoint/2010/main" val="3341818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001000" cy="838200"/>
          </a:xfrm>
        </p:spPr>
        <p:txBody>
          <a:bodyPr>
            <a:noAutofit/>
          </a:bodyPr>
          <a:lstStyle/>
          <a:p>
            <a:r>
              <a:rPr lang="en-US" sz="2600" dirty="0" smtClean="0"/>
              <a:t>Strategies for Prevention and Wellness</a:t>
            </a:r>
            <a:endParaRPr lang="en-US" sz="2600" dirty="0"/>
          </a:p>
        </p:txBody>
      </p:sp>
      <p:sp>
        <p:nvSpPr>
          <p:cNvPr id="3" name="Content Placeholder 2"/>
          <p:cNvSpPr>
            <a:spLocks noGrp="1"/>
          </p:cNvSpPr>
          <p:nvPr>
            <p:ph idx="1"/>
          </p:nvPr>
        </p:nvSpPr>
        <p:spPr>
          <a:xfrm>
            <a:off x="685800" y="1752600"/>
            <a:ext cx="8001000" cy="3581400"/>
          </a:xfrm>
        </p:spPr>
        <p:txBody>
          <a:bodyPr>
            <a:normAutofit/>
          </a:bodyPr>
          <a:lstStyle/>
          <a:p>
            <a:r>
              <a:rPr lang="en-US" sz="3200" b="1" dirty="0" smtClean="0"/>
              <a:t>Population level</a:t>
            </a:r>
          </a:p>
          <a:p>
            <a:pPr>
              <a:buFont typeface="Arial" pitchFamily="34" charset="0"/>
              <a:buChar char="•"/>
            </a:pPr>
            <a:r>
              <a:rPr lang="en-US" dirty="0" smtClean="0"/>
              <a:t>Monitor the health status of groups of people</a:t>
            </a:r>
          </a:p>
          <a:p>
            <a:pPr>
              <a:buFont typeface="Arial" pitchFamily="34" charset="0"/>
              <a:buChar char="•"/>
            </a:pPr>
            <a:r>
              <a:rPr lang="en-US" dirty="0" smtClean="0"/>
              <a:t>Track health risks</a:t>
            </a:r>
          </a:p>
          <a:p>
            <a:pPr>
              <a:buFont typeface="Arial" pitchFamily="34" charset="0"/>
              <a:buChar char="•"/>
            </a:pPr>
            <a:r>
              <a:rPr lang="en-US" dirty="0" smtClean="0"/>
              <a:t>Determine sources of disease and transmission</a:t>
            </a:r>
          </a:p>
          <a:p>
            <a:pPr>
              <a:buFont typeface="Arial" pitchFamily="34" charset="0"/>
              <a:buChar char="•"/>
            </a:pPr>
            <a:r>
              <a:rPr lang="en-US" dirty="0" smtClean="0"/>
              <a:t>Assess the impact of public policies </a:t>
            </a:r>
          </a:p>
          <a:p>
            <a:pPr>
              <a:buFont typeface="Arial" pitchFamily="34" charset="0"/>
              <a:buChar char="•"/>
            </a:pPr>
            <a:r>
              <a:rPr lang="en-US" dirty="0" smtClean="0"/>
              <a:t>Engage in population planning </a:t>
            </a:r>
          </a:p>
          <a:p>
            <a:pPr>
              <a:buFont typeface="Arial" pitchFamily="34" charset="0"/>
              <a:buChar char="•"/>
            </a:pPr>
            <a:r>
              <a:rPr lang="en-US" dirty="0" smtClean="0"/>
              <a:t>Help improve physical features of communities</a:t>
            </a:r>
            <a:r>
              <a:rPr lang="en-US" baseline="30000" dirty="0" smtClean="0"/>
              <a:t>11</a:t>
            </a:r>
            <a:endParaRPr lang="en-US" baseline="30000" dirty="0"/>
          </a:p>
        </p:txBody>
      </p:sp>
    </p:spTree>
    <p:extLst>
      <p:ext uri="{BB962C8B-B14F-4D97-AF65-F5344CB8AC3E}">
        <p14:creationId xmlns:p14="http://schemas.microsoft.com/office/powerpoint/2010/main" val="23308488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 </a:t>
            </a:r>
            <a:r>
              <a:rPr lang="en-US" dirty="0"/>
              <a:t>and </a:t>
            </a:r>
            <a:r>
              <a:rPr lang="en-US" dirty="0" smtClean="0"/>
              <a:t>Wellness Activities </a:t>
            </a:r>
            <a:r>
              <a:rPr lang="en-US" dirty="0"/>
              <a:t/>
            </a:r>
            <a:br>
              <a:rPr lang="en-US" dirty="0"/>
            </a:br>
            <a:endParaRPr lang="en-US" dirty="0"/>
          </a:p>
        </p:txBody>
      </p:sp>
      <p:sp>
        <p:nvSpPr>
          <p:cNvPr id="3" name="Content Placeholder 2"/>
          <p:cNvSpPr>
            <a:spLocks noGrp="1"/>
          </p:cNvSpPr>
          <p:nvPr>
            <p:ph idx="1"/>
          </p:nvPr>
        </p:nvSpPr>
        <p:spPr/>
        <p:txBody>
          <a:bodyPr/>
          <a:lstStyle/>
          <a:p>
            <a:pPr marL="514350" indent="-514350">
              <a:buAutoNum type="alphaLcParenR"/>
            </a:pPr>
            <a:r>
              <a:rPr lang="en-US" dirty="0" smtClean="0"/>
              <a:t>Disease </a:t>
            </a:r>
            <a:r>
              <a:rPr lang="en-US" dirty="0"/>
              <a:t>management</a:t>
            </a:r>
          </a:p>
          <a:p>
            <a:pPr marL="514350" indent="-514350">
              <a:buAutoNum type="alphaLcParenR"/>
            </a:pPr>
            <a:r>
              <a:rPr lang="en-US" dirty="0"/>
              <a:t>Harm reduction</a:t>
            </a:r>
          </a:p>
          <a:p>
            <a:pPr marL="514350" indent="-514350">
              <a:buAutoNum type="alphaLcParenR"/>
            </a:pPr>
            <a:r>
              <a:rPr lang="en-US" dirty="0"/>
              <a:t>Medication management</a:t>
            </a:r>
          </a:p>
          <a:p>
            <a:pPr marL="514350" indent="-514350">
              <a:buAutoNum type="alphaLcParenR"/>
            </a:pPr>
            <a:r>
              <a:rPr lang="en-US" dirty="0"/>
              <a:t>Self-care initiatives </a:t>
            </a:r>
          </a:p>
          <a:p>
            <a:endParaRPr lang="en-US" dirty="0"/>
          </a:p>
        </p:txBody>
      </p:sp>
    </p:spTree>
    <p:extLst>
      <p:ext uri="{BB962C8B-B14F-4D97-AF65-F5344CB8AC3E}">
        <p14:creationId xmlns:p14="http://schemas.microsoft.com/office/powerpoint/2010/main" val="16090652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001000" cy="838200"/>
          </a:xfrm>
        </p:spPr>
        <p:txBody>
          <a:bodyPr>
            <a:normAutofit/>
          </a:bodyPr>
          <a:lstStyle/>
          <a:p>
            <a:r>
              <a:rPr lang="en-US" sz="3200" dirty="0" smtClean="0"/>
              <a:t>Chronic Care Model</a:t>
            </a:r>
            <a:r>
              <a:rPr lang="en-US" sz="3200" baseline="30000" dirty="0" smtClean="0"/>
              <a:t>12</a:t>
            </a:r>
            <a:r>
              <a:rPr lang="en-US" sz="3200" dirty="0" smtClean="0"/>
              <a:t> </a:t>
            </a:r>
            <a:endParaRPr lang="en-US" sz="3200" dirty="0"/>
          </a:p>
        </p:txBody>
      </p:sp>
      <p:sp>
        <p:nvSpPr>
          <p:cNvPr id="3" name="Content Placeholder 2"/>
          <p:cNvSpPr>
            <a:spLocks noGrp="1"/>
          </p:cNvSpPr>
          <p:nvPr>
            <p:ph idx="1"/>
          </p:nvPr>
        </p:nvSpPr>
        <p:spPr>
          <a:xfrm>
            <a:off x="609600" y="1600200"/>
            <a:ext cx="8001000" cy="4038600"/>
          </a:xfrm>
        </p:spPr>
        <p:txBody>
          <a:bodyPr>
            <a:normAutofit fontScale="62500" lnSpcReduction="20000"/>
          </a:bodyPr>
          <a:lstStyle/>
          <a:p>
            <a:pPr marL="457200" indent="-457200">
              <a:lnSpc>
                <a:spcPct val="120000"/>
              </a:lnSpc>
              <a:buFont typeface="Arial" pitchFamily="34" charset="0"/>
              <a:buChar char="•"/>
            </a:pPr>
            <a:r>
              <a:rPr lang="en-US" sz="2800" dirty="0" smtClean="0"/>
              <a:t>Due to the aging of the population and greater longevity, more people live with chronic health conditions than at any time.</a:t>
            </a:r>
          </a:p>
          <a:p>
            <a:pPr marL="457200" indent="-457200">
              <a:lnSpc>
                <a:spcPct val="120000"/>
              </a:lnSpc>
              <a:buFont typeface="Arial" pitchFamily="34" charset="0"/>
              <a:buChar char="•"/>
            </a:pPr>
            <a:r>
              <a:rPr lang="en-US" sz="2800" dirty="0" smtClean="0"/>
              <a:t>Among those challenged by behavioral health conditions some key chronic conditions have earlier onset, and because of lifestyle, high risk environments and the lack of access to treatment mortality rates are extreme</a:t>
            </a:r>
          </a:p>
          <a:p>
            <a:pPr marL="457200" indent="-457200">
              <a:lnSpc>
                <a:spcPct val="120000"/>
              </a:lnSpc>
              <a:buFont typeface="Arial" pitchFamily="34" charset="0"/>
              <a:buChar char="•"/>
            </a:pPr>
            <a:r>
              <a:rPr lang="en-US" sz="2800" dirty="0" smtClean="0"/>
              <a:t>Common issues include diabetes, asthma, hypertension</a:t>
            </a:r>
          </a:p>
          <a:p>
            <a:pPr marL="457200" indent="-457200">
              <a:lnSpc>
                <a:spcPct val="120000"/>
              </a:lnSpc>
              <a:buFont typeface="Arial" pitchFamily="34" charset="0"/>
              <a:buChar char="•"/>
            </a:pPr>
            <a:r>
              <a:rPr lang="en-US" sz="2900" dirty="0" smtClean="0"/>
              <a:t>The </a:t>
            </a:r>
            <a:r>
              <a:rPr lang="en-US" sz="2900" dirty="0"/>
              <a:t>term serious and persistent mental illness suggest a course of long duration, with a non-linear course of recovery</a:t>
            </a:r>
          </a:p>
          <a:p>
            <a:pPr marL="457200" indent="-457200">
              <a:lnSpc>
                <a:spcPct val="120000"/>
              </a:lnSpc>
              <a:buFont typeface="Arial" pitchFamily="34" charset="0"/>
              <a:buChar char="•"/>
            </a:pPr>
            <a:r>
              <a:rPr lang="en-US" sz="2900" dirty="0"/>
              <a:t>Likewise in </a:t>
            </a:r>
            <a:r>
              <a:rPr lang="en-US" sz="2900" dirty="0" smtClean="0"/>
              <a:t>treatment for addictions </a:t>
            </a:r>
            <a:r>
              <a:rPr lang="en-US" sz="2900" dirty="0"/>
              <a:t>the term “in recovery” is rarely viewed as an end state but rather a constant state. Accordingly, substance use can be viewed as a chronic condition regardless of the individuals current pattern of use</a:t>
            </a:r>
          </a:p>
          <a:p>
            <a:pPr>
              <a:lnSpc>
                <a:spcPct val="120000"/>
              </a:lnSpc>
            </a:pPr>
            <a:endParaRPr lang="en-US" sz="2900" dirty="0"/>
          </a:p>
        </p:txBody>
      </p:sp>
    </p:spTree>
    <p:extLst>
      <p:ext uri="{BB962C8B-B14F-4D97-AF65-F5344CB8AC3E}">
        <p14:creationId xmlns:p14="http://schemas.microsoft.com/office/powerpoint/2010/main" val="1018053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Care Model Rationale</a:t>
            </a:r>
            <a:endParaRPr lang="en-US"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While the health care system is largely designed to address acute and episodic conditions, it is argued that health systems should also be designed to match the needs of those facing chronic conditions.</a:t>
            </a:r>
          </a:p>
          <a:p>
            <a:pPr>
              <a:buFont typeface="Arial" pitchFamily="34" charset="0"/>
              <a:buChar char="•"/>
            </a:pPr>
            <a:r>
              <a:rPr lang="en-US" dirty="0" smtClean="0"/>
              <a:t>The cost of caring for those with chronic conditions can be high given the volume of services needed, and in some cases the disproportionate use of intensive and expensive care </a:t>
            </a:r>
            <a:endParaRPr lang="en-US" dirty="0"/>
          </a:p>
        </p:txBody>
      </p:sp>
    </p:spTree>
    <p:extLst>
      <p:ext uri="{BB962C8B-B14F-4D97-AF65-F5344CB8AC3E}">
        <p14:creationId xmlns:p14="http://schemas.microsoft.com/office/powerpoint/2010/main" val="3123129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Defining the Problem</a:t>
            </a:r>
            <a:r>
              <a:rPr lang="en-US" sz="3200" dirty="0" smtClean="0"/>
              <a:t/>
            </a:r>
            <a:br>
              <a:rPr lang="en-US" sz="3200" dirty="0" smtClean="0"/>
            </a:br>
            <a:endParaRPr lang="en-US" sz="3200" dirty="0"/>
          </a:p>
        </p:txBody>
      </p:sp>
      <p:sp>
        <p:nvSpPr>
          <p:cNvPr id="3" name="Content Placeholder 2"/>
          <p:cNvSpPr>
            <a:spLocks noGrp="1"/>
          </p:cNvSpPr>
          <p:nvPr>
            <p:ph idx="1"/>
          </p:nvPr>
        </p:nvSpPr>
        <p:spPr/>
        <p:txBody>
          <a:bodyPr>
            <a:normAutofit/>
          </a:bodyPr>
          <a:lstStyle/>
          <a:p>
            <a:pPr>
              <a:defRPr/>
            </a:pPr>
            <a:r>
              <a:rPr lang="en-US" dirty="0" smtClean="0"/>
              <a:t>	How </a:t>
            </a:r>
            <a:r>
              <a:rPr lang="en-US" dirty="0"/>
              <a:t>a problem is defined is a crucial social </a:t>
            </a:r>
            <a:r>
              <a:rPr lang="en-US" dirty="0" smtClean="0"/>
              <a:t>policy decision </a:t>
            </a:r>
            <a:r>
              <a:rPr lang="en-US" dirty="0"/>
              <a:t>– when problems are defined broadly, based on the current assumptions that undergird our system, the scope of the problem always outstrips the resources </a:t>
            </a:r>
            <a:r>
              <a:rPr lang="en-US" dirty="0" smtClean="0"/>
              <a:t>dedicated to </a:t>
            </a:r>
            <a:r>
              <a:rPr lang="en-US" dirty="0"/>
              <a:t>deal with the </a:t>
            </a:r>
            <a:r>
              <a:rPr lang="en-US" dirty="0" smtClean="0"/>
              <a:t>problem. Therefore, social policy centers on </a:t>
            </a:r>
            <a:r>
              <a:rPr lang="en-US" dirty="0"/>
              <a:t>the allocation of </a:t>
            </a:r>
            <a:r>
              <a:rPr lang="en-US" dirty="0" smtClean="0"/>
              <a:t>scarce </a:t>
            </a:r>
            <a:r>
              <a:rPr lang="en-US" dirty="0"/>
              <a:t>resources or </a:t>
            </a:r>
            <a:r>
              <a:rPr lang="en-US" dirty="0" smtClean="0"/>
              <a:t>is described </a:t>
            </a:r>
            <a:r>
              <a:rPr lang="en-US" dirty="0"/>
              <a:t>as “Distributive </a:t>
            </a:r>
            <a:r>
              <a:rPr lang="en-US" dirty="0" smtClean="0"/>
              <a:t>Justice.”</a:t>
            </a:r>
            <a:r>
              <a:rPr lang="en-US" baseline="30000" dirty="0" smtClean="0"/>
              <a:t>1</a:t>
            </a:r>
            <a:endParaRPr lang="en-US" baseline="30000" dirty="0"/>
          </a:p>
          <a:p>
            <a:pPr>
              <a:buNone/>
              <a:defRPr/>
            </a:pPr>
            <a:endParaRPr lang="en-US" dirty="0"/>
          </a:p>
          <a:p>
            <a:pPr>
              <a:buNone/>
              <a:defRPr/>
            </a:pPr>
            <a:endParaRPr lang="en-US" dirty="0"/>
          </a:p>
        </p:txBody>
      </p:sp>
    </p:spTree>
    <p:extLst>
      <p:ext uri="{BB962C8B-B14F-4D97-AF65-F5344CB8AC3E}">
        <p14:creationId xmlns:p14="http://schemas.microsoft.com/office/powerpoint/2010/main" val="15520066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8001000" cy="838200"/>
          </a:xfrm>
        </p:spPr>
        <p:txBody>
          <a:bodyPr/>
          <a:lstStyle/>
          <a:p>
            <a:r>
              <a:rPr lang="en-US" dirty="0" smtClean="0"/>
              <a:t>The Chronic Care Model Approach</a:t>
            </a:r>
            <a:endParaRPr lang="en-US" dirty="0"/>
          </a:p>
        </p:txBody>
      </p:sp>
      <p:sp>
        <p:nvSpPr>
          <p:cNvPr id="3" name="Content Placeholder 2"/>
          <p:cNvSpPr>
            <a:spLocks noGrp="1"/>
          </p:cNvSpPr>
          <p:nvPr>
            <p:ph idx="1"/>
          </p:nvPr>
        </p:nvSpPr>
        <p:spPr>
          <a:xfrm>
            <a:off x="685800" y="1828800"/>
            <a:ext cx="8001000" cy="4038600"/>
          </a:xfrm>
        </p:spPr>
        <p:txBody>
          <a:bodyPr>
            <a:normAutofit fontScale="47500" lnSpcReduction="20000"/>
          </a:bodyPr>
          <a:lstStyle/>
          <a:p>
            <a:pPr>
              <a:buFont typeface="Arial" pitchFamily="34" charset="0"/>
              <a:buChar char="•"/>
            </a:pPr>
            <a:r>
              <a:rPr lang="en-US" sz="2900" dirty="0" smtClean="0"/>
              <a:t>Self management support</a:t>
            </a:r>
            <a:endParaRPr lang="en-US" sz="2900" dirty="0"/>
          </a:p>
          <a:p>
            <a:pPr lvl="1">
              <a:buFont typeface="Arial" pitchFamily="34" charset="0"/>
              <a:buChar char="•"/>
            </a:pPr>
            <a:r>
              <a:rPr lang="en-US" sz="2900" dirty="0" smtClean="0"/>
              <a:t>Clients </a:t>
            </a:r>
            <a:r>
              <a:rPr lang="en-US" sz="2900" dirty="0"/>
              <a:t>have a central role in managing their </a:t>
            </a:r>
            <a:r>
              <a:rPr lang="en-US" sz="2900" dirty="0" smtClean="0"/>
              <a:t>care, which includes Collaborative </a:t>
            </a:r>
            <a:r>
              <a:rPr lang="en-US" sz="2900" dirty="0"/>
              <a:t>problem </a:t>
            </a:r>
            <a:r>
              <a:rPr lang="en-US" sz="2900" dirty="0" smtClean="0"/>
              <a:t>definition, Goal </a:t>
            </a:r>
            <a:r>
              <a:rPr lang="en-US" sz="2900" dirty="0"/>
              <a:t>setting and planning </a:t>
            </a:r>
          </a:p>
          <a:p>
            <a:pPr marL="0" indent="0"/>
            <a:r>
              <a:rPr lang="en-US" sz="2900" dirty="0" smtClean="0"/>
              <a:t>	Self-management </a:t>
            </a:r>
            <a:r>
              <a:rPr lang="en-US" sz="2900" dirty="0"/>
              <a:t>training and support </a:t>
            </a:r>
            <a:r>
              <a:rPr lang="en-US" sz="2900" dirty="0" smtClean="0"/>
              <a:t>services and Active </a:t>
            </a:r>
            <a:r>
              <a:rPr lang="en-US" sz="2900" dirty="0"/>
              <a:t>follow-up </a:t>
            </a:r>
          </a:p>
          <a:p>
            <a:pPr>
              <a:lnSpc>
                <a:spcPct val="120000"/>
              </a:lnSpc>
              <a:buFont typeface="Arial" pitchFamily="34" charset="0"/>
              <a:buChar char="•"/>
            </a:pPr>
            <a:r>
              <a:rPr lang="en-US" sz="2900" dirty="0" smtClean="0"/>
              <a:t>Decision support</a:t>
            </a:r>
          </a:p>
          <a:p>
            <a:pPr lvl="1">
              <a:lnSpc>
                <a:spcPct val="120000"/>
              </a:lnSpc>
              <a:buFont typeface="Arial" pitchFamily="34" charset="0"/>
              <a:buChar char="•"/>
            </a:pPr>
            <a:r>
              <a:rPr lang="en-US" sz="2900" dirty="0" smtClean="0"/>
              <a:t>The </a:t>
            </a:r>
            <a:r>
              <a:rPr lang="en-US" sz="2900" dirty="0"/>
              <a:t>integration of evidence-based guidelines into daily practice</a:t>
            </a:r>
          </a:p>
          <a:p>
            <a:pPr>
              <a:lnSpc>
                <a:spcPct val="120000"/>
              </a:lnSpc>
              <a:buFont typeface="Arial" pitchFamily="34" charset="0"/>
              <a:buChar char="•"/>
            </a:pPr>
            <a:r>
              <a:rPr lang="en-US" sz="2900" dirty="0"/>
              <a:t>Delivery System </a:t>
            </a:r>
            <a:r>
              <a:rPr lang="en-US" sz="2900" dirty="0" smtClean="0"/>
              <a:t>Design</a:t>
            </a:r>
          </a:p>
          <a:p>
            <a:pPr lvl="1">
              <a:lnSpc>
                <a:spcPct val="120000"/>
              </a:lnSpc>
              <a:buFont typeface="Arial" pitchFamily="34" charset="0"/>
              <a:buChar char="•"/>
            </a:pPr>
            <a:r>
              <a:rPr lang="en-US" sz="2900" dirty="0"/>
              <a:t>U</a:t>
            </a:r>
            <a:r>
              <a:rPr lang="en-US" sz="2900" dirty="0" smtClean="0"/>
              <a:t>se </a:t>
            </a:r>
            <a:r>
              <a:rPr lang="en-US" sz="2900" dirty="0"/>
              <a:t>of practice teams. Long-term clients remain in primary care or with a behavioral health team – in all cases the quest is to establish a single source of care</a:t>
            </a:r>
          </a:p>
          <a:p>
            <a:pPr>
              <a:lnSpc>
                <a:spcPct val="120000"/>
              </a:lnSpc>
              <a:buFont typeface="Arial" pitchFamily="34" charset="0"/>
              <a:buChar char="•"/>
            </a:pPr>
            <a:r>
              <a:rPr lang="en-US" sz="2900" dirty="0"/>
              <a:t>Clinical information </a:t>
            </a:r>
            <a:r>
              <a:rPr lang="en-US" sz="2900" dirty="0" smtClean="0"/>
              <a:t>Systems</a:t>
            </a:r>
          </a:p>
          <a:p>
            <a:pPr lvl="1">
              <a:lnSpc>
                <a:spcPct val="120000"/>
              </a:lnSpc>
              <a:buFont typeface="Arial" pitchFamily="34" charset="0"/>
              <a:buChar char="•"/>
            </a:pPr>
            <a:r>
              <a:rPr lang="en-US" sz="2900" dirty="0"/>
              <a:t>M</a:t>
            </a:r>
            <a:r>
              <a:rPr lang="en-US" sz="2900" dirty="0" smtClean="0"/>
              <a:t>anage </a:t>
            </a:r>
            <a:r>
              <a:rPr lang="en-US" sz="2900" dirty="0"/>
              <a:t>populations the use of alerts and flags to encourage follow-up, other important  management tools. Client registries may be of use </a:t>
            </a:r>
            <a:r>
              <a:rPr lang="en-US" sz="2900" dirty="0" smtClean="0"/>
              <a:t>here</a:t>
            </a:r>
          </a:p>
          <a:p>
            <a:pPr>
              <a:lnSpc>
                <a:spcPct val="120000"/>
              </a:lnSpc>
              <a:buFont typeface="Arial" pitchFamily="34" charset="0"/>
              <a:buChar char="•"/>
            </a:pPr>
            <a:r>
              <a:rPr lang="en-US" sz="2900" dirty="0"/>
              <a:t>Community linkage and polices – noted by the development of partnerships, formal and informal, with organizations, program, people and resources. Vital to health promotion and prevention as well as to quality care</a:t>
            </a:r>
            <a:r>
              <a:rPr lang="en-US" sz="2900" dirty="0" smtClean="0"/>
              <a:t> </a:t>
            </a:r>
            <a:endParaRPr lang="en-US" sz="2900" dirty="0"/>
          </a:p>
        </p:txBody>
      </p:sp>
    </p:spTree>
    <p:extLst>
      <p:ext uri="{BB962C8B-B14F-4D97-AF65-F5344CB8AC3E}">
        <p14:creationId xmlns:p14="http://schemas.microsoft.com/office/powerpoint/2010/main" val="39777994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Recovery Model</a:t>
            </a:r>
            <a:endParaRPr lang="en-US" dirty="0"/>
          </a:p>
        </p:txBody>
      </p:sp>
      <p:sp>
        <p:nvSpPr>
          <p:cNvPr id="3" name="Content Placeholder 2"/>
          <p:cNvSpPr>
            <a:spLocks noGrp="1"/>
          </p:cNvSpPr>
          <p:nvPr>
            <p:ph idx="1"/>
          </p:nvPr>
        </p:nvSpPr>
        <p:spPr/>
        <p:txBody>
          <a:bodyPr>
            <a:normAutofit/>
          </a:bodyPr>
          <a:lstStyle/>
          <a:p>
            <a:pPr marL="0" indent="0">
              <a:buNone/>
            </a:pPr>
            <a:r>
              <a:rPr lang="en-US" i="1" dirty="0" smtClean="0"/>
              <a:t>Recovery refers to the process in which people are able to live, work, learn, and participate fully in their communities. For some individuals, recovery is the ability to live a fulfilling and productive life despite a disability. For others, recovery implies the reduction or complete remission of symptoms. Science has shown that having hope plays an integral role in an individual’s recovery.</a:t>
            </a:r>
            <a:r>
              <a:rPr lang="en-US" baseline="30000" dirty="0" smtClean="0"/>
              <a:t>13</a:t>
            </a:r>
            <a:r>
              <a:rPr lang="en-US" dirty="0" smtClean="0"/>
              <a:t> </a:t>
            </a:r>
          </a:p>
          <a:p>
            <a:pPr>
              <a:buNone/>
            </a:pPr>
            <a:endParaRPr lang="en-US" dirty="0"/>
          </a:p>
        </p:txBody>
      </p:sp>
    </p:spTree>
    <p:extLst>
      <p:ext uri="{BB962C8B-B14F-4D97-AF65-F5344CB8AC3E}">
        <p14:creationId xmlns:p14="http://schemas.microsoft.com/office/powerpoint/2010/main" val="41522225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1143000"/>
          </a:xfrm>
        </p:spPr>
        <p:txBody>
          <a:bodyPr>
            <a:noAutofit/>
          </a:bodyPr>
          <a:lstStyle/>
          <a:p>
            <a:r>
              <a:rPr lang="en-US" sz="3200" dirty="0" smtClean="0"/>
              <a:t>SAMHSA </a:t>
            </a:r>
            <a:r>
              <a:rPr lang="en-US" dirty="0"/>
              <a:t>W</a:t>
            </a:r>
            <a:r>
              <a:rPr lang="en-US" sz="3200" dirty="0" smtClean="0"/>
              <a:t>orking </a:t>
            </a:r>
            <a:r>
              <a:rPr lang="en-US" dirty="0"/>
              <a:t>D</a:t>
            </a:r>
            <a:r>
              <a:rPr lang="en-US" sz="3200" dirty="0" smtClean="0"/>
              <a:t>efinition of Recovery</a:t>
            </a:r>
            <a:endParaRPr lang="en-US" sz="3200" dirty="0"/>
          </a:p>
        </p:txBody>
      </p:sp>
      <p:sp>
        <p:nvSpPr>
          <p:cNvPr id="3" name="Content Placeholder 2"/>
          <p:cNvSpPr>
            <a:spLocks noGrp="1"/>
          </p:cNvSpPr>
          <p:nvPr>
            <p:ph idx="1"/>
          </p:nvPr>
        </p:nvSpPr>
        <p:spPr>
          <a:xfrm>
            <a:off x="457200" y="1752600"/>
            <a:ext cx="8229600" cy="4297363"/>
          </a:xfrm>
        </p:spPr>
        <p:txBody>
          <a:bodyPr>
            <a:normAutofit fontScale="85000" lnSpcReduction="10000"/>
          </a:bodyPr>
          <a:lstStyle/>
          <a:p>
            <a:pPr marL="0" indent="0">
              <a:buNone/>
            </a:pPr>
            <a:r>
              <a:rPr lang="en-US" i="1" u="sng" dirty="0"/>
              <a:t>A process of change through which individuals improve their health and wellness, live a self-directed life, and strive to reach their full potential</a:t>
            </a:r>
            <a:r>
              <a:rPr lang="en-US" i="1" u="sng" dirty="0" smtClean="0"/>
              <a:t>.</a:t>
            </a:r>
          </a:p>
          <a:p>
            <a:pPr marL="0" indent="0">
              <a:buNone/>
            </a:pPr>
            <a:endParaRPr lang="en-US" dirty="0" smtClean="0"/>
          </a:p>
          <a:p>
            <a:pPr marL="0" indent="0">
              <a:buNone/>
            </a:pPr>
            <a:r>
              <a:rPr lang="en-US" dirty="0" smtClean="0"/>
              <a:t>SAMHSA has defined the following as essential elements for living a life of recovery:</a:t>
            </a:r>
          </a:p>
          <a:p>
            <a:r>
              <a:rPr lang="en-US" b="1" i="1" dirty="0"/>
              <a:t>Health </a:t>
            </a:r>
            <a:r>
              <a:rPr lang="en-US" dirty="0"/>
              <a:t>: overcoming or managing one’s disease(s) as well as living in a physically and emotionally healthy way;</a:t>
            </a:r>
          </a:p>
          <a:p>
            <a:r>
              <a:rPr lang="en-US" b="1" i="1" dirty="0"/>
              <a:t>Home: </a:t>
            </a:r>
            <a:r>
              <a:rPr lang="en-US" dirty="0"/>
              <a:t> a stable and safe place to live;</a:t>
            </a:r>
          </a:p>
          <a:p>
            <a:r>
              <a:rPr lang="en-US" b="1" i="1" dirty="0"/>
              <a:t>Purpose: </a:t>
            </a:r>
            <a:r>
              <a:rPr lang="en-US" dirty="0"/>
              <a:t> meaningful daily activities, such as a job, school, volunteerism, family caretaking, or creative endeavors, and the independence, income and resources to participate in society; and</a:t>
            </a:r>
          </a:p>
          <a:p>
            <a:r>
              <a:rPr lang="en-US" b="1" i="1" dirty="0"/>
              <a:t>Community </a:t>
            </a:r>
            <a:r>
              <a:rPr lang="en-US" dirty="0"/>
              <a:t>: relationships and social networks that provide support, friendship, love, and hope.</a:t>
            </a:r>
          </a:p>
          <a:p>
            <a:endParaRPr lang="en-US" dirty="0"/>
          </a:p>
          <a:p>
            <a:pPr marL="0" indent="0">
              <a:buNone/>
            </a:pPr>
            <a:endParaRPr lang="en-US" dirty="0"/>
          </a:p>
        </p:txBody>
      </p:sp>
    </p:spTree>
    <p:extLst>
      <p:ext uri="{BB962C8B-B14F-4D97-AF65-F5344CB8AC3E}">
        <p14:creationId xmlns:p14="http://schemas.microsoft.com/office/powerpoint/2010/main" val="276948167"/>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Role of the Professional in Recovery Model</a:t>
            </a:r>
            <a:br>
              <a:rPr lang="en-US" dirty="0" smtClean="0"/>
            </a:br>
            <a:endParaRPr lang="en-US" dirty="0"/>
          </a:p>
        </p:txBody>
      </p:sp>
      <p:sp>
        <p:nvSpPr>
          <p:cNvPr id="3" name="Content Placeholder 2"/>
          <p:cNvSpPr>
            <a:spLocks noGrp="1"/>
          </p:cNvSpPr>
          <p:nvPr>
            <p:ph idx="1"/>
          </p:nvPr>
        </p:nvSpPr>
        <p:spPr>
          <a:xfrm>
            <a:off x="685800" y="2286000"/>
            <a:ext cx="8001000" cy="3581400"/>
          </a:xfrm>
        </p:spPr>
        <p:txBody>
          <a:bodyPr>
            <a:normAutofit fontScale="92500" lnSpcReduction="20000"/>
          </a:bodyPr>
          <a:lstStyle/>
          <a:p>
            <a:endParaRPr lang="en-US" sz="800" dirty="0" smtClean="0"/>
          </a:p>
          <a:p>
            <a:pPr lvl="1"/>
            <a:r>
              <a:rPr lang="en-US" dirty="0" smtClean="0"/>
              <a:t>Use hope-inducing behaviors and practices</a:t>
            </a:r>
          </a:p>
          <a:p>
            <a:pPr lvl="1"/>
            <a:r>
              <a:rPr lang="en-US" dirty="0" smtClean="0"/>
              <a:t>Believe individuals can and do recover</a:t>
            </a:r>
          </a:p>
          <a:p>
            <a:pPr lvl="1"/>
            <a:r>
              <a:rPr lang="en-US" dirty="0" smtClean="0"/>
              <a:t>Amplify client’s voices</a:t>
            </a:r>
          </a:p>
          <a:p>
            <a:pPr lvl="1"/>
            <a:r>
              <a:rPr lang="en-US" dirty="0" smtClean="0"/>
              <a:t>Engage in goal-directed treatment</a:t>
            </a:r>
          </a:p>
          <a:p>
            <a:pPr lvl="1"/>
            <a:r>
              <a:rPr lang="en-US" dirty="0" smtClean="0"/>
              <a:t>Facilitate individual choice and self-</a:t>
            </a:r>
          </a:p>
          <a:p>
            <a:pPr marL="274638" lvl="1" indent="0">
              <a:buNone/>
            </a:pPr>
            <a:r>
              <a:rPr lang="en-US" dirty="0" smtClean="0"/>
              <a:t>        determination</a:t>
            </a:r>
          </a:p>
          <a:p>
            <a:pPr lvl="1"/>
            <a:r>
              <a:rPr lang="en-US" dirty="0" smtClean="0"/>
              <a:t>Include family and significant others (with permission)</a:t>
            </a:r>
          </a:p>
          <a:p>
            <a:pPr lvl="1"/>
            <a:r>
              <a:rPr lang="en-US" dirty="0" smtClean="0"/>
              <a:t>Expect life beyond the mental health system - community and social inclusion</a:t>
            </a:r>
          </a:p>
          <a:p>
            <a:pPr lvl="1"/>
            <a:r>
              <a:rPr lang="en-US" dirty="0" smtClean="0"/>
              <a:t>Emphasize natural community supports</a:t>
            </a:r>
          </a:p>
          <a:p>
            <a:pPr lvl="1"/>
            <a:r>
              <a:rPr lang="en-US" dirty="0" smtClean="0"/>
              <a:t>Recommend peer support networks and services</a:t>
            </a:r>
            <a:endParaRPr lang="en-US" dirty="0"/>
          </a:p>
        </p:txBody>
      </p:sp>
    </p:spTree>
    <p:extLst>
      <p:ext uri="{BB962C8B-B14F-4D97-AF65-F5344CB8AC3E}">
        <p14:creationId xmlns:p14="http://schemas.microsoft.com/office/powerpoint/2010/main" val="5094829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Recovery Approach</a:t>
            </a:r>
            <a:r>
              <a:rPr lang="en-US" sz="3200" dirty="0" smtClean="0"/>
              <a:t> </a:t>
            </a:r>
            <a:endParaRPr lang="en-US" sz="3200" dirty="0"/>
          </a:p>
        </p:txBody>
      </p:sp>
      <p:sp>
        <p:nvSpPr>
          <p:cNvPr id="3" name="Content Placeholder 2"/>
          <p:cNvSpPr>
            <a:spLocks noGrp="1"/>
          </p:cNvSpPr>
          <p:nvPr>
            <p:ph idx="1"/>
          </p:nvPr>
        </p:nvSpPr>
        <p:spPr/>
        <p:txBody>
          <a:bodyPr>
            <a:normAutofit/>
          </a:bodyPr>
          <a:lstStyle/>
          <a:p>
            <a:pPr marL="514350" indent="-514350">
              <a:buFont typeface="Calibri" pitchFamily="34" charset="0"/>
              <a:buAutoNum type="arabicPeriod"/>
            </a:pPr>
            <a:r>
              <a:rPr lang="en-US" dirty="0" smtClean="0"/>
              <a:t>The focus is on individual strengths not pathology</a:t>
            </a:r>
          </a:p>
          <a:p>
            <a:pPr marL="514350" indent="-514350">
              <a:buFont typeface="Calibri" pitchFamily="34" charset="0"/>
              <a:buAutoNum type="arabicPeriod"/>
            </a:pPr>
            <a:r>
              <a:rPr lang="en-US" dirty="0" smtClean="0"/>
              <a:t>The relationship is primary and essential</a:t>
            </a:r>
          </a:p>
          <a:p>
            <a:pPr marL="514350" indent="-514350">
              <a:buFont typeface="Calibri" pitchFamily="34" charset="0"/>
              <a:buAutoNum type="arabicPeriod"/>
            </a:pPr>
            <a:r>
              <a:rPr lang="en-US" dirty="0" smtClean="0"/>
              <a:t>Interventions based on client self-determination</a:t>
            </a:r>
          </a:p>
          <a:p>
            <a:pPr marL="514350" indent="-514350">
              <a:buFont typeface="Calibri" pitchFamily="34" charset="0"/>
              <a:buAutoNum type="arabicPeriod"/>
            </a:pPr>
            <a:r>
              <a:rPr lang="en-US" dirty="0" smtClean="0"/>
              <a:t>Community is an oasis of resources, not an obstacle</a:t>
            </a:r>
          </a:p>
          <a:p>
            <a:pPr marL="514350" indent="-514350">
              <a:buFont typeface="Calibri" pitchFamily="34" charset="0"/>
              <a:buAutoNum type="arabicPeriod"/>
            </a:pPr>
            <a:r>
              <a:rPr lang="en-US" dirty="0" smtClean="0"/>
              <a:t>Aggressive outreach is the preferred mode of intervention </a:t>
            </a:r>
          </a:p>
          <a:p>
            <a:pPr marL="514350" indent="-514350">
              <a:buFont typeface="Calibri" pitchFamily="34" charset="0"/>
              <a:buAutoNum type="arabicPeriod"/>
            </a:pPr>
            <a:r>
              <a:rPr lang="en-US" dirty="0" smtClean="0"/>
              <a:t>People suffering from serious and persistent mental illnesses can learn grow and change</a:t>
            </a:r>
          </a:p>
          <a:p>
            <a:endParaRPr lang="en-US" dirty="0"/>
          </a:p>
        </p:txBody>
      </p:sp>
    </p:spTree>
    <p:extLst>
      <p:ext uri="{BB962C8B-B14F-4D97-AF65-F5344CB8AC3E}">
        <p14:creationId xmlns:p14="http://schemas.microsoft.com/office/powerpoint/2010/main" val="31223076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Recovery and Wellness</a:t>
            </a:r>
            <a:endParaRPr lang="en-US" dirty="0"/>
          </a:p>
        </p:txBody>
      </p:sp>
      <p:sp>
        <p:nvSpPr>
          <p:cNvPr id="3" name="Content Placeholder 2"/>
          <p:cNvSpPr>
            <a:spLocks noGrp="1"/>
          </p:cNvSpPr>
          <p:nvPr>
            <p:ph idx="1"/>
          </p:nvPr>
        </p:nvSpPr>
        <p:spPr>
          <a:xfrm>
            <a:off x="685800" y="2057400"/>
            <a:ext cx="8001000" cy="3657600"/>
          </a:xfrm>
        </p:spPr>
        <p:txBody>
          <a:bodyPr>
            <a:normAutofit fontScale="77500" lnSpcReduction="20000"/>
          </a:bodyPr>
          <a:lstStyle/>
          <a:p>
            <a:pPr marL="457200" indent="-457200">
              <a:lnSpc>
                <a:spcPct val="120000"/>
              </a:lnSpc>
              <a:buFont typeface="Arial" pitchFamily="34" charset="0"/>
              <a:buChar char="•"/>
            </a:pPr>
            <a:r>
              <a:rPr lang="en-US" sz="2800" dirty="0" smtClean="0"/>
              <a:t>Recovery in mental health also emphasizes health and disease management in areas such as recognizing and controlling symptoms, the relationship between healthy behaviors and mental health, the importance of social support, and medication management.</a:t>
            </a:r>
          </a:p>
          <a:p>
            <a:pPr marL="457200" indent="-457200">
              <a:lnSpc>
                <a:spcPct val="120000"/>
              </a:lnSpc>
              <a:buFont typeface="Arial" pitchFamily="34" charset="0"/>
              <a:buChar char="•"/>
            </a:pPr>
            <a:endParaRPr lang="en-US" sz="2800" dirty="0" smtClean="0"/>
          </a:p>
          <a:p>
            <a:pPr marL="457200" indent="-457200">
              <a:lnSpc>
                <a:spcPct val="120000"/>
              </a:lnSpc>
              <a:buFont typeface="Arial" pitchFamily="34" charset="0"/>
              <a:buChar char="•"/>
            </a:pPr>
            <a:r>
              <a:rPr lang="en-US" sz="2800" dirty="0" smtClean="0"/>
              <a:t>Integrated care can help by attending to the common health problems that accompany serious mental illness. </a:t>
            </a:r>
          </a:p>
        </p:txBody>
      </p:sp>
    </p:spTree>
    <p:extLst>
      <p:ext uri="{BB962C8B-B14F-4D97-AF65-F5344CB8AC3E}">
        <p14:creationId xmlns:p14="http://schemas.microsoft.com/office/powerpoint/2010/main" val="1076018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8229600" cy="838200"/>
          </a:xfrm>
        </p:spPr>
        <p:txBody>
          <a:bodyPr/>
          <a:lstStyle/>
          <a:p>
            <a:r>
              <a:rPr lang="en-US" sz="2800" dirty="0" smtClean="0"/>
              <a:t>Recovery Model for Substance Use Disorders</a:t>
            </a:r>
            <a:r>
              <a:rPr lang="en-US" sz="2800" baseline="30000" dirty="0" smtClean="0"/>
              <a:t>14</a:t>
            </a:r>
            <a:endParaRPr lang="en-US" sz="2800" baseline="30000" dirty="0"/>
          </a:p>
        </p:txBody>
      </p:sp>
      <p:sp>
        <p:nvSpPr>
          <p:cNvPr id="3" name="Content Placeholder 2"/>
          <p:cNvSpPr>
            <a:spLocks noGrp="1"/>
          </p:cNvSpPr>
          <p:nvPr>
            <p:ph idx="1"/>
          </p:nvPr>
        </p:nvSpPr>
        <p:spPr>
          <a:xfrm>
            <a:off x="685800" y="1905000"/>
            <a:ext cx="8001000" cy="3810000"/>
          </a:xfrm>
        </p:spPr>
        <p:txBody>
          <a:bodyPr>
            <a:normAutofit lnSpcReduction="10000"/>
          </a:bodyPr>
          <a:lstStyle/>
          <a:p>
            <a:pPr>
              <a:buNone/>
            </a:pPr>
            <a:r>
              <a:rPr lang="en-US" dirty="0" smtClean="0"/>
              <a:t>	There are many models of recovery in the field of addiction treatment treatment which focus on following themes </a:t>
            </a:r>
          </a:p>
          <a:p>
            <a:pPr marL="457200" indent="-457200">
              <a:buFont typeface="+mj-lt"/>
              <a:buAutoNum type="arabicPeriod"/>
            </a:pPr>
            <a:r>
              <a:rPr lang="en-US" dirty="0" smtClean="0"/>
              <a:t>Managing symptoms of the disorder</a:t>
            </a:r>
          </a:p>
          <a:p>
            <a:pPr marL="457200" indent="-457200">
              <a:buFont typeface="+mj-lt"/>
              <a:buAutoNum type="arabicPeriod"/>
            </a:pPr>
            <a:r>
              <a:rPr lang="en-US" dirty="0" smtClean="0"/>
              <a:t>The need for personal control or choice</a:t>
            </a:r>
          </a:p>
          <a:p>
            <a:pPr marL="514350" indent="-514350">
              <a:buFont typeface="+mj-lt"/>
              <a:buAutoNum type="arabicPeriod"/>
            </a:pPr>
            <a:r>
              <a:rPr lang="en-US" dirty="0" smtClean="0"/>
              <a:t>Hope</a:t>
            </a:r>
          </a:p>
          <a:p>
            <a:pPr marL="514350" indent="-514350">
              <a:buFont typeface="+mj-lt"/>
              <a:buAutoNum type="arabicPeriod"/>
            </a:pPr>
            <a:r>
              <a:rPr lang="en-US" dirty="0" smtClean="0"/>
              <a:t>Sense of Purpose</a:t>
            </a:r>
          </a:p>
          <a:p>
            <a:pPr marL="514350" indent="-514350">
              <a:buAutoNum type="arabicPeriod" startAt="5"/>
            </a:pPr>
            <a:r>
              <a:rPr lang="en-US" dirty="0"/>
              <a:t>Sense of achievement</a:t>
            </a:r>
          </a:p>
          <a:p>
            <a:pPr marL="514350" indent="-514350">
              <a:buAutoNum type="arabicPeriod" startAt="5"/>
            </a:pPr>
            <a:r>
              <a:rPr lang="en-US" dirty="0"/>
              <a:t>The presence of at least one person (support)</a:t>
            </a:r>
          </a:p>
          <a:p>
            <a:pPr marL="514350" indent="-514350">
              <a:buFont typeface="+mj-lt"/>
              <a:buAutoNum type="arabicPeriod"/>
            </a:pPr>
            <a:endParaRPr lang="en-US" dirty="0"/>
          </a:p>
        </p:txBody>
      </p:sp>
    </p:spTree>
    <p:extLst>
      <p:ext uri="{BB962C8B-B14F-4D97-AF65-F5344CB8AC3E}">
        <p14:creationId xmlns:p14="http://schemas.microsoft.com/office/powerpoint/2010/main" val="31460918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6287298"/>
              </p:ext>
            </p:extLst>
          </p:nvPr>
        </p:nvGraphicFramePr>
        <p:xfrm>
          <a:off x="762000" y="914400"/>
          <a:ext cx="7239000" cy="5385913"/>
        </p:xfrm>
        <a:graphic>
          <a:graphicData uri="http://schemas.openxmlformats.org/drawingml/2006/table">
            <a:tbl>
              <a:tblPr firstRow="1" firstCol="1" lastRow="1" lastCol="1" bandRow="1" bandCol="1">
                <a:tableStyleId>{5C22544A-7EE6-4342-B048-85BDC9FD1C3A}</a:tableStyleId>
              </a:tblPr>
              <a:tblGrid>
                <a:gridCol w="3619500"/>
                <a:gridCol w="3619500"/>
              </a:tblGrid>
              <a:tr h="427229">
                <a:tc>
                  <a:txBody>
                    <a:bodyPr/>
                    <a:lstStyle/>
                    <a:p>
                      <a:pPr marL="293370" marR="0">
                        <a:lnSpc>
                          <a:spcPts val="1585"/>
                        </a:lnSpc>
                        <a:spcBef>
                          <a:spcPts val="0"/>
                        </a:spcBef>
                        <a:spcAft>
                          <a:spcPts val="0"/>
                        </a:spcAft>
                      </a:pPr>
                      <a:endParaRPr lang="en-US" sz="1050" spc="0" dirty="0" smtClean="0">
                        <a:solidFill>
                          <a:schemeClr val="tx1"/>
                        </a:solidFill>
                        <a:effectLst/>
                      </a:endParaRPr>
                    </a:p>
                    <a:p>
                      <a:pPr marL="293370" marR="0">
                        <a:lnSpc>
                          <a:spcPts val="1585"/>
                        </a:lnSpc>
                        <a:spcBef>
                          <a:spcPts val="0"/>
                        </a:spcBef>
                        <a:spcAft>
                          <a:spcPts val="0"/>
                        </a:spcAft>
                      </a:pPr>
                      <a:r>
                        <a:rPr lang="en-US" sz="1050" spc="0" dirty="0" smtClean="0">
                          <a:solidFill>
                            <a:schemeClr val="tx1"/>
                          </a:solidFill>
                          <a:effectLst/>
                        </a:rPr>
                        <a:t>SAMHSA</a:t>
                      </a:r>
                      <a:r>
                        <a:rPr lang="en-US" sz="1050" spc="0" baseline="0" dirty="0" smtClean="0">
                          <a:solidFill>
                            <a:schemeClr val="tx1"/>
                          </a:solidFill>
                          <a:effectLst/>
                        </a:rPr>
                        <a:t> defined</a:t>
                      </a:r>
                      <a:r>
                        <a:rPr lang="en-US" sz="1050" spc="235" dirty="0" smtClean="0">
                          <a:solidFill>
                            <a:schemeClr val="tx1"/>
                          </a:solidFill>
                          <a:effectLst/>
                        </a:rPr>
                        <a:t> </a:t>
                      </a:r>
                      <a:r>
                        <a:rPr lang="en-US" sz="1050" dirty="0">
                          <a:solidFill>
                            <a:schemeClr val="tx1"/>
                          </a:solidFill>
                          <a:effectLst/>
                        </a:rPr>
                        <a:t>Components</a:t>
                      </a:r>
                      <a:r>
                        <a:rPr lang="en-US" sz="1050" spc="-90" dirty="0">
                          <a:solidFill>
                            <a:schemeClr val="tx1"/>
                          </a:solidFill>
                          <a:effectLst/>
                        </a:rPr>
                        <a:t> </a:t>
                      </a:r>
                      <a:r>
                        <a:rPr lang="en-US" sz="1050" dirty="0">
                          <a:solidFill>
                            <a:schemeClr val="tx1"/>
                          </a:solidFill>
                          <a:effectLst/>
                        </a:rPr>
                        <a:t>of</a:t>
                      </a:r>
                      <a:r>
                        <a:rPr lang="en-US" sz="1050" spc="-15" dirty="0">
                          <a:solidFill>
                            <a:schemeClr val="tx1"/>
                          </a:solidFill>
                          <a:effectLst/>
                        </a:rPr>
                        <a:t> </a:t>
                      </a:r>
                      <a:r>
                        <a:rPr lang="en-US" sz="1050" dirty="0">
                          <a:solidFill>
                            <a:schemeClr val="tx1"/>
                          </a:solidFill>
                          <a:effectLst/>
                        </a:rPr>
                        <a:t>Recovery</a:t>
                      </a:r>
                      <a:endParaRPr lang="en-US" sz="1050" dirty="0">
                        <a:solidFill>
                          <a:schemeClr val="tx1"/>
                        </a:solidFill>
                        <a:effectLst/>
                        <a:latin typeface="Calibri"/>
                        <a:ea typeface="Calibri"/>
                        <a:cs typeface="Times New Roman"/>
                      </a:endParaRPr>
                    </a:p>
                  </a:txBody>
                  <a:tcPr marL="0" marR="0" marT="0" marB="0"/>
                </a:tc>
                <a:tc>
                  <a:txBody>
                    <a:bodyPr/>
                    <a:lstStyle/>
                    <a:p>
                      <a:pPr marL="293370" marR="0">
                        <a:lnSpc>
                          <a:spcPts val="1585"/>
                        </a:lnSpc>
                        <a:spcBef>
                          <a:spcPts val="0"/>
                        </a:spcBef>
                        <a:spcAft>
                          <a:spcPts val="0"/>
                        </a:spcAft>
                      </a:pPr>
                      <a:r>
                        <a:rPr lang="en-US" sz="1050" dirty="0" smtClean="0">
                          <a:solidFill>
                            <a:schemeClr val="tx1"/>
                          </a:solidFill>
                          <a:effectLst/>
                        </a:rPr>
                        <a:t>SAMHSA’s Center for Substance Abuse Treatment</a:t>
                      </a:r>
                      <a:r>
                        <a:rPr lang="en-US" sz="1050" baseline="0" dirty="0" smtClean="0">
                          <a:solidFill>
                            <a:schemeClr val="tx1"/>
                          </a:solidFill>
                          <a:effectLst/>
                        </a:rPr>
                        <a:t> </a:t>
                      </a:r>
                      <a:r>
                        <a:rPr lang="en-US" sz="1050" dirty="0" smtClean="0">
                          <a:solidFill>
                            <a:schemeClr val="tx1"/>
                          </a:solidFill>
                          <a:effectLst/>
                        </a:rPr>
                        <a:t>Guidi</a:t>
                      </a:r>
                      <a:r>
                        <a:rPr lang="en-US" sz="1050" spc="5" dirty="0" smtClean="0">
                          <a:solidFill>
                            <a:schemeClr val="tx1"/>
                          </a:solidFill>
                          <a:effectLst/>
                        </a:rPr>
                        <a:t>n</a:t>
                      </a:r>
                      <a:r>
                        <a:rPr lang="en-US" sz="1050" dirty="0" smtClean="0">
                          <a:solidFill>
                            <a:schemeClr val="tx1"/>
                          </a:solidFill>
                          <a:effectLst/>
                        </a:rPr>
                        <a:t>g</a:t>
                      </a:r>
                      <a:r>
                        <a:rPr lang="en-US" sz="1050" spc="-60" dirty="0" smtClean="0">
                          <a:solidFill>
                            <a:schemeClr val="tx1"/>
                          </a:solidFill>
                          <a:effectLst/>
                        </a:rPr>
                        <a:t> </a:t>
                      </a:r>
                      <a:r>
                        <a:rPr lang="en-US" sz="1050" dirty="0">
                          <a:solidFill>
                            <a:schemeClr val="tx1"/>
                          </a:solidFill>
                          <a:effectLst/>
                        </a:rPr>
                        <a:t>Principles</a:t>
                      </a:r>
                      <a:r>
                        <a:rPr lang="en-US" sz="1050" spc="-75" dirty="0">
                          <a:solidFill>
                            <a:schemeClr val="tx1"/>
                          </a:solidFill>
                          <a:effectLst/>
                        </a:rPr>
                        <a:t> </a:t>
                      </a:r>
                      <a:r>
                        <a:rPr lang="en-US" sz="1050" dirty="0">
                          <a:solidFill>
                            <a:schemeClr val="tx1"/>
                          </a:solidFill>
                          <a:effectLst/>
                        </a:rPr>
                        <a:t>of</a:t>
                      </a:r>
                      <a:r>
                        <a:rPr lang="en-US" sz="1050" spc="-15" dirty="0">
                          <a:solidFill>
                            <a:schemeClr val="tx1"/>
                          </a:solidFill>
                          <a:effectLst/>
                        </a:rPr>
                        <a:t> </a:t>
                      </a:r>
                      <a:r>
                        <a:rPr lang="en-US" sz="1050" dirty="0">
                          <a:solidFill>
                            <a:schemeClr val="tx1"/>
                          </a:solidFill>
                          <a:effectLst/>
                        </a:rPr>
                        <a:t>R</a:t>
                      </a:r>
                      <a:r>
                        <a:rPr lang="en-US" sz="1050" spc="5" dirty="0">
                          <a:solidFill>
                            <a:schemeClr val="tx1"/>
                          </a:solidFill>
                          <a:effectLst/>
                        </a:rPr>
                        <a:t>e</a:t>
                      </a:r>
                      <a:r>
                        <a:rPr lang="en-US" sz="1050" dirty="0">
                          <a:solidFill>
                            <a:schemeClr val="tx1"/>
                          </a:solidFill>
                          <a:effectLst/>
                        </a:rPr>
                        <a:t>covery</a:t>
                      </a:r>
                      <a:endParaRPr lang="en-US" sz="1050" dirty="0">
                        <a:solidFill>
                          <a:schemeClr val="tx1"/>
                        </a:solidFill>
                        <a:effectLst/>
                        <a:latin typeface="Calibri"/>
                        <a:ea typeface="Calibri"/>
                        <a:cs typeface="Times New Roman"/>
                      </a:endParaRPr>
                    </a:p>
                  </a:txBody>
                  <a:tcPr marL="0" marR="0" marT="0" marB="0"/>
                </a:tc>
              </a:tr>
              <a:tr h="4958684">
                <a:tc>
                  <a:txBody>
                    <a:bodyPr/>
                    <a:lstStyle/>
                    <a:p>
                      <a:pPr marL="0" marR="0">
                        <a:lnSpc>
                          <a:spcPts val="1000"/>
                        </a:lnSpc>
                        <a:spcBef>
                          <a:spcPts val="0"/>
                        </a:spcBef>
                        <a:spcAft>
                          <a:spcPts val="0"/>
                        </a:spcAft>
                      </a:pPr>
                      <a:r>
                        <a:rPr lang="en-US" sz="1050" dirty="0">
                          <a:solidFill>
                            <a:schemeClr val="tx1"/>
                          </a:solidFill>
                          <a:effectLst/>
                        </a:rPr>
                        <a:t> </a:t>
                      </a:r>
                    </a:p>
                    <a:p>
                      <a:pPr marL="0" marR="0">
                        <a:lnSpc>
                          <a:spcPts val="1000"/>
                        </a:lnSpc>
                        <a:spcBef>
                          <a:spcPts val="40"/>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1.  </a:t>
                      </a:r>
                      <a:r>
                        <a:rPr lang="en-US" sz="1050" spc="90" dirty="0">
                          <a:solidFill>
                            <a:schemeClr val="tx1"/>
                          </a:solidFill>
                          <a:effectLst/>
                        </a:rPr>
                        <a:t> </a:t>
                      </a:r>
                      <a:r>
                        <a:rPr lang="en-US" sz="1050" dirty="0">
                          <a:solidFill>
                            <a:schemeClr val="tx1"/>
                          </a:solidFill>
                          <a:effectLst/>
                        </a:rPr>
                        <a:t>Self-direction</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2. </a:t>
                      </a:r>
                      <a:r>
                        <a:rPr lang="en-US" sz="1050" spc="225" dirty="0">
                          <a:solidFill>
                            <a:schemeClr val="tx1"/>
                          </a:solidFill>
                          <a:effectLst/>
                        </a:rPr>
                        <a:t> </a:t>
                      </a:r>
                      <a:r>
                        <a:rPr lang="en-US" sz="1050" dirty="0">
                          <a:solidFill>
                            <a:schemeClr val="tx1"/>
                          </a:solidFill>
                          <a:effectLst/>
                        </a:rPr>
                        <a:t>Individualized and pe</a:t>
                      </a:r>
                      <a:r>
                        <a:rPr lang="en-US" sz="1050" spc="-5" dirty="0">
                          <a:solidFill>
                            <a:schemeClr val="tx1"/>
                          </a:solidFill>
                          <a:effectLst/>
                        </a:rPr>
                        <a:t>rs</a:t>
                      </a:r>
                      <a:r>
                        <a:rPr lang="en-US" sz="1050" dirty="0">
                          <a:solidFill>
                            <a:schemeClr val="tx1"/>
                          </a:solidFill>
                          <a:effectLst/>
                        </a:rPr>
                        <a:t>on-cente</a:t>
                      </a:r>
                      <a:r>
                        <a:rPr lang="en-US" sz="1050" spc="-5" dirty="0">
                          <a:solidFill>
                            <a:schemeClr val="tx1"/>
                          </a:solidFill>
                          <a:effectLst/>
                        </a:rPr>
                        <a:t>r</a:t>
                      </a:r>
                      <a:r>
                        <a:rPr lang="en-US" sz="1050" dirty="0">
                          <a:solidFill>
                            <a:schemeClr val="tx1"/>
                          </a:solidFill>
                          <a:effectLst/>
                        </a:rPr>
                        <a:t>ed</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3. </a:t>
                      </a:r>
                      <a:r>
                        <a:rPr lang="en-US" sz="1050" spc="240" dirty="0">
                          <a:solidFill>
                            <a:schemeClr val="tx1"/>
                          </a:solidFill>
                          <a:effectLst/>
                        </a:rPr>
                        <a:t> </a:t>
                      </a:r>
                      <a:r>
                        <a:rPr lang="en-US" sz="1050" dirty="0">
                          <a:solidFill>
                            <a:schemeClr val="tx1"/>
                          </a:solidFill>
                          <a:effectLst/>
                        </a:rPr>
                        <a:t>Empowerment</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4. </a:t>
                      </a:r>
                      <a:r>
                        <a:rPr lang="en-US" sz="1050" spc="220" dirty="0">
                          <a:solidFill>
                            <a:schemeClr val="tx1"/>
                          </a:solidFill>
                          <a:effectLst/>
                        </a:rPr>
                        <a:t> </a:t>
                      </a:r>
                      <a:r>
                        <a:rPr lang="en-US" sz="1050" dirty="0">
                          <a:solidFill>
                            <a:schemeClr val="tx1"/>
                          </a:solidFill>
                          <a:effectLst/>
                        </a:rPr>
                        <a:t>Holistic</a:t>
                      </a:r>
                    </a:p>
                    <a:p>
                      <a:pPr marL="0" marR="0">
                        <a:lnSpc>
                          <a:spcPts val="650"/>
                        </a:lnSpc>
                        <a:spcBef>
                          <a:spcPts val="2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5. </a:t>
                      </a:r>
                      <a:r>
                        <a:rPr lang="en-US" sz="1050" spc="265" dirty="0">
                          <a:solidFill>
                            <a:schemeClr val="tx1"/>
                          </a:solidFill>
                          <a:effectLst/>
                        </a:rPr>
                        <a:t> </a:t>
                      </a:r>
                      <a:r>
                        <a:rPr lang="en-US" sz="1050" dirty="0">
                          <a:solidFill>
                            <a:schemeClr val="tx1"/>
                          </a:solidFill>
                          <a:effectLst/>
                        </a:rPr>
                        <a:t>Non-linear</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6. </a:t>
                      </a:r>
                      <a:r>
                        <a:rPr lang="en-US" sz="1050" spc="220" dirty="0">
                          <a:solidFill>
                            <a:schemeClr val="tx1"/>
                          </a:solidFill>
                          <a:effectLst/>
                        </a:rPr>
                        <a:t> </a:t>
                      </a:r>
                      <a:r>
                        <a:rPr lang="en-US" sz="1050" dirty="0">
                          <a:solidFill>
                            <a:schemeClr val="tx1"/>
                          </a:solidFill>
                          <a:effectLst/>
                        </a:rPr>
                        <a:t>Strengths</a:t>
                      </a:r>
                      <a:r>
                        <a:rPr lang="en-US" sz="1050" spc="5" dirty="0">
                          <a:solidFill>
                            <a:schemeClr val="tx1"/>
                          </a:solidFill>
                          <a:effectLst/>
                        </a:rPr>
                        <a:t>-</a:t>
                      </a:r>
                      <a:r>
                        <a:rPr lang="en-US" sz="1050" dirty="0">
                          <a:solidFill>
                            <a:schemeClr val="tx1"/>
                          </a:solidFill>
                          <a:effectLst/>
                        </a:rPr>
                        <a:t>based</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spc="-5" dirty="0">
                          <a:solidFill>
                            <a:schemeClr val="tx1"/>
                          </a:solidFill>
                          <a:effectLst/>
                        </a:rPr>
                        <a:t>7</a:t>
                      </a:r>
                      <a:r>
                        <a:rPr lang="en-US" sz="1050" dirty="0">
                          <a:solidFill>
                            <a:schemeClr val="tx1"/>
                          </a:solidFill>
                          <a:effectLst/>
                        </a:rPr>
                        <a:t>.  </a:t>
                      </a:r>
                      <a:r>
                        <a:rPr lang="en-US" sz="1050" spc="10" dirty="0">
                          <a:solidFill>
                            <a:schemeClr val="tx1"/>
                          </a:solidFill>
                          <a:effectLst/>
                        </a:rPr>
                        <a:t> </a:t>
                      </a:r>
                      <a:r>
                        <a:rPr lang="en-US" sz="1050" dirty="0">
                          <a:solidFill>
                            <a:schemeClr val="tx1"/>
                          </a:solidFill>
                          <a:effectLst/>
                        </a:rPr>
                        <a:t>Peer support</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8. </a:t>
                      </a:r>
                      <a:r>
                        <a:rPr lang="en-US" sz="1050" spc="185" dirty="0">
                          <a:solidFill>
                            <a:schemeClr val="tx1"/>
                          </a:solidFill>
                          <a:effectLst/>
                        </a:rPr>
                        <a:t> </a:t>
                      </a:r>
                      <a:r>
                        <a:rPr lang="en-US" sz="1050" dirty="0">
                          <a:solidFill>
                            <a:schemeClr val="tx1"/>
                          </a:solidFill>
                          <a:effectLst/>
                        </a:rPr>
                        <a:t>Respect</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9. </a:t>
                      </a:r>
                      <a:r>
                        <a:rPr lang="en-US" sz="1050" spc="220" dirty="0">
                          <a:solidFill>
                            <a:schemeClr val="tx1"/>
                          </a:solidFill>
                          <a:effectLst/>
                        </a:rPr>
                        <a:t> </a:t>
                      </a:r>
                      <a:r>
                        <a:rPr lang="en-US" sz="1050" dirty="0">
                          <a:solidFill>
                            <a:schemeClr val="tx1"/>
                          </a:solidFill>
                          <a:effectLst/>
                        </a:rPr>
                        <a:t>Responsibility</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10.</a:t>
                      </a:r>
                      <a:r>
                        <a:rPr lang="en-US" sz="1050" spc="220" dirty="0">
                          <a:solidFill>
                            <a:schemeClr val="tx1"/>
                          </a:solidFill>
                          <a:effectLst/>
                        </a:rPr>
                        <a:t> </a:t>
                      </a:r>
                      <a:r>
                        <a:rPr lang="en-US" sz="1050" dirty="0">
                          <a:solidFill>
                            <a:schemeClr val="tx1"/>
                          </a:solidFill>
                          <a:effectLst/>
                        </a:rPr>
                        <a:t>Hope</a:t>
                      </a:r>
                      <a:endParaRPr lang="en-US" sz="1050" dirty="0">
                        <a:solidFill>
                          <a:schemeClr val="tx1"/>
                        </a:solidFill>
                        <a:effectLst/>
                        <a:latin typeface="Calibri"/>
                        <a:ea typeface="Calibri"/>
                        <a:cs typeface="Times New Roman"/>
                      </a:endParaRPr>
                    </a:p>
                  </a:txBody>
                  <a:tcPr marL="0" marR="0" marT="0" marB="0"/>
                </a:tc>
                <a:tc>
                  <a:txBody>
                    <a:bodyPr/>
                    <a:lstStyle/>
                    <a:p>
                      <a:pPr marL="0" marR="0">
                        <a:lnSpc>
                          <a:spcPts val="1300"/>
                        </a:lnSpc>
                        <a:spcBef>
                          <a:spcPts val="5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1.  </a:t>
                      </a:r>
                      <a:r>
                        <a:rPr lang="en-US" sz="1050" spc="90" dirty="0">
                          <a:solidFill>
                            <a:schemeClr val="tx1"/>
                          </a:solidFill>
                          <a:effectLst/>
                        </a:rPr>
                        <a:t> </a:t>
                      </a:r>
                      <a:r>
                        <a:rPr lang="en-US" sz="1050" dirty="0">
                          <a:solidFill>
                            <a:schemeClr val="tx1"/>
                          </a:solidFill>
                          <a:effectLst/>
                        </a:rPr>
                        <a:t>There are many pathways to recovery.</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2. </a:t>
                      </a:r>
                      <a:r>
                        <a:rPr lang="en-US" sz="1050" spc="225" dirty="0">
                          <a:solidFill>
                            <a:schemeClr val="tx1"/>
                          </a:solidFill>
                          <a:effectLst/>
                        </a:rPr>
                        <a:t> </a:t>
                      </a:r>
                      <a:r>
                        <a:rPr lang="en-US" sz="1050" dirty="0">
                          <a:solidFill>
                            <a:schemeClr val="tx1"/>
                          </a:solidFill>
                          <a:effectLst/>
                        </a:rPr>
                        <a:t>Recovery is self-direc</a:t>
                      </a:r>
                      <a:r>
                        <a:rPr lang="en-US" sz="1050" spc="-5" dirty="0">
                          <a:solidFill>
                            <a:schemeClr val="tx1"/>
                          </a:solidFill>
                          <a:effectLst/>
                        </a:rPr>
                        <a:t>t</a:t>
                      </a:r>
                      <a:r>
                        <a:rPr lang="en-US" sz="1050" dirty="0">
                          <a:solidFill>
                            <a:schemeClr val="tx1"/>
                          </a:solidFill>
                          <a:effectLst/>
                        </a:rPr>
                        <a:t>ed and empowering.</a:t>
                      </a:r>
                    </a:p>
                    <a:p>
                      <a:pPr marL="0" marR="0">
                        <a:lnSpc>
                          <a:spcPts val="650"/>
                        </a:lnSpc>
                        <a:spcBef>
                          <a:spcPts val="35"/>
                        </a:spcBef>
                        <a:spcAft>
                          <a:spcPts val="0"/>
                        </a:spcAft>
                      </a:pPr>
                      <a:r>
                        <a:rPr lang="en-US" sz="1050" dirty="0">
                          <a:solidFill>
                            <a:schemeClr val="tx1"/>
                          </a:solidFill>
                          <a:effectLst/>
                        </a:rPr>
                        <a:t> </a:t>
                      </a:r>
                    </a:p>
                    <a:p>
                      <a:pPr marL="521970" marR="306070" indent="-228600">
                        <a:lnSpc>
                          <a:spcPct val="150000"/>
                        </a:lnSpc>
                        <a:spcBef>
                          <a:spcPts val="0"/>
                        </a:spcBef>
                        <a:spcAft>
                          <a:spcPts val="0"/>
                        </a:spcAft>
                      </a:pPr>
                      <a:r>
                        <a:rPr lang="en-US" sz="1050" dirty="0">
                          <a:solidFill>
                            <a:schemeClr val="tx1"/>
                          </a:solidFill>
                          <a:effectLst/>
                        </a:rPr>
                        <a:t>3. </a:t>
                      </a:r>
                      <a:r>
                        <a:rPr lang="en-US" sz="1050" spc="240" dirty="0">
                          <a:solidFill>
                            <a:schemeClr val="tx1"/>
                          </a:solidFill>
                          <a:effectLst/>
                        </a:rPr>
                        <a:t> </a:t>
                      </a:r>
                      <a:r>
                        <a:rPr lang="en-US" sz="1050" dirty="0">
                          <a:solidFill>
                            <a:schemeClr val="tx1"/>
                          </a:solidFill>
                          <a:effectLst/>
                        </a:rPr>
                        <a:t>Recovery involves a personal</a:t>
                      </a:r>
                      <a:r>
                        <a:rPr lang="en-US" sz="1050" spc="5" dirty="0">
                          <a:solidFill>
                            <a:schemeClr val="tx1"/>
                          </a:solidFill>
                          <a:effectLst/>
                        </a:rPr>
                        <a:t> </a:t>
                      </a:r>
                      <a:r>
                        <a:rPr lang="en-US" sz="1050" dirty="0">
                          <a:solidFill>
                            <a:schemeClr val="tx1"/>
                          </a:solidFill>
                          <a:effectLst/>
                        </a:rPr>
                        <a:t>recognition of the need for change and transformation.</a:t>
                      </a:r>
                    </a:p>
                    <a:p>
                      <a:pPr marL="293370" marR="0">
                        <a:lnSpc>
                          <a:spcPct val="115000"/>
                        </a:lnSpc>
                        <a:spcBef>
                          <a:spcPts val="0"/>
                        </a:spcBef>
                        <a:spcAft>
                          <a:spcPts val="0"/>
                        </a:spcAft>
                      </a:pPr>
                      <a:r>
                        <a:rPr lang="en-US" sz="1050" dirty="0">
                          <a:solidFill>
                            <a:schemeClr val="tx1"/>
                          </a:solidFill>
                          <a:effectLst/>
                        </a:rPr>
                        <a:t>4. </a:t>
                      </a:r>
                      <a:r>
                        <a:rPr lang="en-US" sz="1050" spc="220" dirty="0">
                          <a:solidFill>
                            <a:schemeClr val="tx1"/>
                          </a:solidFill>
                          <a:effectLst/>
                        </a:rPr>
                        <a:t> </a:t>
                      </a:r>
                      <a:r>
                        <a:rPr lang="en-US" sz="1050" dirty="0">
                          <a:solidFill>
                            <a:schemeClr val="tx1"/>
                          </a:solidFill>
                          <a:effectLst/>
                        </a:rPr>
                        <a:t>Recovery is holistic.</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5. </a:t>
                      </a:r>
                      <a:r>
                        <a:rPr lang="en-US" sz="1050" spc="265" dirty="0">
                          <a:solidFill>
                            <a:schemeClr val="tx1"/>
                          </a:solidFill>
                          <a:effectLst/>
                        </a:rPr>
                        <a:t> </a:t>
                      </a:r>
                      <a:r>
                        <a:rPr lang="en-US" sz="1050" dirty="0">
                          <a:solidFill>
                            <a:schemeClr val="tx1"/>
                          </a:solidFill>
                          <a:effectLst/>
                        </a:rPr>
                        <a:t>Recovery has cultural dimensions.</a:t>
                      </a:r>
                    </a:p>
                    <a:p>
                      <a:pPr marL="0" marR="0">
                        <a:lnSpc>
                          <a:spcPts val="650"/>
                        </a:lnSpc>
                        <a:spcBef>
                          <a:spcPts val="25"/>
                        </a:spcBef>
                        <a:spcAft>
                          <a:spcPts val="0"/>
                        </a:spcAft>
                      </a:pPr>
                      <a:r>
                        <a:rPr lang="en-US" sz="1050" dirty="0">
                          <a:solidFill>
                            <a:schemeClr val="tx1"/>
                          </a:solidFill>
                          <a:effectLst/>
                        </a:rPr>
                        <a:t> </a:t>
                      </a:r>
                    </a:p>
                    <a:p>
                      <a:pPr marL="521970" marR="326390" indent="-228600">
                        <a:lnSpc>
                          <a:spcPct val="150000"/>
                        </a:lnSpc>
                        <a:spcBef>
                          <a:spcPts val="0"/>
                        </a:spcBef>
                        <a:spcAft>
                          <a:spcPts val="0"/>
                        </a:spcAft>
                      </a:pPr>
                      <a:r>
                        <a:rPr lang="en-US" sz="1050" dirty="0">
                          <a:solidFill>
                            <a:schemeClr val="tx1"/>
                          </a:solidFill>
                          <a:effectLst/>
                        </a:rPr>
                        <a:t>6. </a:t>
                      </a:r>
                      <a:r>
                        <a:rPr lang="en-US" sz="1050" spc="220" dirty="0">
                          <a:solidFill>
                            <a:schemeClr val="tx1"/>
                          </a:solidFill>
                          <a:effectLst/>
                        </a:rPr>
                        <a:t> </a:t>
                      </a:r>
                      <a:r>
                        <a:rPr lang="en-US" sz="1050" dirty="0">
                          <a:solidFill>
                            <a:schemeClr val="tx1"/>
                          </a:solidFill>
                          <a:effectLst/>
                        </a:rPr>
                        <a:t>Recovery exists on a continuum of improved health and wellness.</a:t>
                      </a:r>
                    </a:p>
                    <a:p>
                      <a:pPr marL="293370" marR="0">
                        <a:lnSpc>
                          <a:spcPct val="115000"/>
                        </a:lnSpc>
                        <a:spcBef>
                          <a:spcPts val="0"/>
                        </a:spcBef>
                        <a:spcAft>
                          <a:spcPts val="0"/>
                        </a:spcAft>
                      </a:pPr>
                      <a:r>
                        <a:rPr lang="en-US" sz="1050" spc="-5" dirty="0">
                          <a:solidFill>
                            <a:schemeClr val="tx1"/>
                          </a:solidFill>
                          <a:effectLst/>
                        </a:rPr>
                        <a:t>7</a:t>
                      </a:r>
                      <a:r>
                        <a:rPr lang="en-US" sz="1050" dirty="0">
                          <a:solidFill>
                            <a:schemeClr val="tx1"/>
                          </a:solidFill>
                          <a:effectLst/>
                        </a:rPr>
                        <a:t>.  </a:t>
                      </a:r>
                      <a:r>
                        <a:rPr lang="en-US" sz="1050" spc="10" dirty="0">
                          <a:solidFill>
                            <a:schemeClr val="tx1"/>
                          </a:solidFill>
                          <a:effectLst/>
                        </a:rPr>
                        <a:t> </a:t>
                      </a:r>
                      <a:r>
                        <a:rPr lang="en-US" sz="1050" dirty="0">
                          <a:solidFill>
                            <a:schemeClr val="tx1"/>
                          </a:solidFill>
                          <a:effectLst/>
                        </a:rPr>
                        <a:t>Recovery is supported by peers and allies.</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8. </a:t>
                      </a:r>
                      <a:r>
                        <a:rPr lang="en-US" sz="1050" spc="185" dirty="0">
                          <a:solidFill>
                            <a:schemeClr val="tx1"/>
                          </a:solidFill>
                          <a:effectLst/>
                        </a:rPr>
                        <a:t> </a:t>
                      </a:r>
                      <a:r>
                        <a:rPr lang="en-US" sz="1050" dirty="0">
                          <a:solidFill>
                            <a:schemeClr val="tx1"/>
                          </a:solidFill>
                          <a:effectLst/>
                        </a:rPr>
                        <a:t>Recovery emerges from hope and gratitude.</a:t>
                      </a:r>
                    </a:p>
                    <a:p>
                      <a:pPr marL="0" marR="0">
                        <a:lnSpc>
                          <a:spcPts val="650"/>
                        </a:lnSpc>
                        <a:spcBef>
                          <a:spcPts val="35"/>
                        </a:spcBef>
                        <a:spcAft>
                          <a:spcPts val="0"/>
                        </a:spcAft>
                      </a:pPr>
                      <a:r>
                        <a:rPr lang="en-US" sz="1050" dirty="0">
                          <a:solidFill>
                            <a:schemeClr val="tx1"/>
                          </a:solidFill>
                          <a:effectLst/>
                        </a:rPr>
                        <a:t> </a:t>
                      </a:r>
                    </a:p>
                    <a:p>
                      <a:pPr marL="293370" marR="0">
                        <a:lnSpc>
                          <a:spcPct val="115000"/>
                        </a:lnSpc>
                        <a:spcBef>
                          <a:spcPts val="0"/>
                        </a:spcBef>
                        <a:spcAft>
                          <a:spcPts val="0"/>
                        </a:spcAft>
                      </a:pPr>
                      <a:r>
                        <a:rPr lang="en-US" sz="1050" dirty="0">
                          <a:solidFill>
                            <a:schemeClr val="tx1"/>
                          </a:solidFill>
                          <a:effectLst/>
                        </a:rPr>
                        <a:t>9. </a:t>
                      </a:r>
                      <a:r>
                        <a:rPr lang="en-US" sz="1050" spc="220" dirty="0">
                          <a:solidFill>
                            <a:schemeClr val="tx1"/>
                          </a:solidFill>
                          <a:effectLst/>
                        </a:rPr>
                        <a:t> </a:t>
                      </a:r>
                      <a:r>
                        <a:rPr lang="en-US" sz="1050" dirty="0">
                          <a:solidFill>
                            <a:schemeClr val="tx1"/>
                          </a:solidFill>
                          <a:effectLst/>
                        </a:rPr>
                        <a:t>Recovery involves a process of healing and self-redefi</a:t>
                      </a:r>
                      <a:r>
                        <a:rPr lang="en-US" sz="1050" spc="-5" dirty="0">
                          <a:solidFill>
                            <a:schemeClr val="tx1"/>
                          </a:solidFill>
                          <a:effectLst/>
                        </a:rPr>
                        <a:t>n</a:t>
                      </a:r>
                      <a:r>
                        <a:rPr lang="en-US" sz="1050" dirty="0">
                          <a:solidFill>
                            <a:schemeClr val="tx1"/>
                          </a:solidFill>
                          <a:effectLst/>
                        </a:rPr>
                        <a:t>ition.</a:t>
                      </a:r>
                    </a:p>
                    <a:p>
                      <a:pPr marL="0" marR="0">
                        <a:lnSpc>
                          <a:spcPts val="650"/>
                        </a:lnSpc>
                        <a:spcBef>
                          <a:spcPts val="35"/>
                        </a:spcBef>
                        <a:spcAft>
                          <a:spcPts val="0"/>
                        </a:spcAft>
                      </a:pPr>
                      <a:r>
                        <a:rPr lang="en-US" sz="1050" dirty="0">
                          <a:solidFill>
                            <a:schemeClr val="tx1"/>
                          </a:solidFill>
                          <a:effectLst/>
                        </a:rPr>
                        <a:t> </a:t>
                      </a:r>
                    </a:p>
                    <a:p>
                      <a:pPr marL="521970" marR="779145" indent="-228600">
                        <a:lnSpc>
                          <a:spcPct val="150000"/>
                        </a:lnSpc>
                        <a:spcBef>
                          <a:spcPts val="0"/>
                        </a:spcBef>
                        <a:spcAft>
                          <a:spcPts val="0"/>
                        </a:spcAft>
                      </a:pPr>
                      <a:r>
                        <a:rPr lang="en-US" sz="1050" dirty="0">
                          <a:solidFill>
                            <a:schemeClr val="tx1"/>
                          </a:solidFill>
                          <a:effectLst/>
                        </a:rPr>
                        <a:t>10.</a:t>
                      </a:r>
                      <a:r>
                        <a:rPr lang="en-US" sz="1050" spc="-70" dirty="0">
                          <a:solidFill>
                            <a:schemeClr val="tx1"/>
                          </a:solidFill>
                          <a:effectLst/>
                        </a:rPr>
                        <a:t> </a:t>
                      </a:r>
                      <a:r>
                        <a:rPr lang="en-US" sz="1050" dirty="0">
                          <a:solidFill>
                            <a:schemeClr val="tx1"/>
                          </a:solidFill>
                          <a:effectLst/>
                        </a:rPr>
                        <a:t>Recovery involves address</a:t>
                      </a:r>
                      <a:r>
                        <a:rPr lang="en-US" sz="1050" spc="10" dirty="0">
                          <a:solidFill>
                            <a:schemeClr val="tx1"/>
                          </a:solidFill>
                          <a:effectLst/>
                        </a:rPr>
                        <a:t>i</a:t>
                      </a:r>
                      <a:r>
                        <a:rPr lang="en-US" sz="1050" dirty="0">
                          <a:solidFill>
                            <a:schemeClr val="tx1"/>
                          </a:solidFill>
                          <a:effectLst/>
                        </a:rPr>
                        <a:t>ng discrimination and transcending shame </a:t>
                      </a:r>
                      <a:r>
                        <a:rPr lang="en-US" sz="1050" spc="5" dirty="0">
                          <a:solidFill>
                            <a:schemeClr val="tx1"/>
                          </a:solidFill>
                          <a:effectLst/>
                        </a:rPr>
                        <a:t>a</a:t>
                      </a:r>
                      <a:r>
                        <a:rPr lang="en-US" sz="1050" dirty="0">
                          <a:solidFill>
                            <a:schemeClr val="tx1"/>
                          </a:solidFill>
                          <a:effectLst/>
                        </a:rPr>
                        <a:t>nd stigma.</a:t>
                      </a:r>
                    </a:p>
                    <a:p>
                      <a:pPr marL="521970" marR="181610" indent="-228600">
                        <a:lnSpc>
                          <a:spcPct val="149000"/>
                        </a:lnSpc>
                        <a:spcBef>
                          <a:spcPts val="0"/>
                        </a:spcBef>
                        <a:spcAft>
                          <a:spcPts val="0"/>
                        </a:spcAft>
                      </a:pPr>
                      <a:r>
                        <a:rPr lang="en-US" sz="1050" dirty="0">
                          <a:solidFill>
                            <a:schemeClr val="tx1"/>
                          </a:solidFill>
                          <a:effectLst/>
                        </a:rPr>
                        <a:t>11.</a:t>
                      </a:r>
                      <a:r>
                        <a:rPr lang="en-US" sz="1050" spc="155" dirty="0">
                          <a:solidFill>
                            <a:schemeClr val="tx1"/>
                          </a:solidFill>
                          <a:effectLst/>
                        </a:rPr>
                        <a:t> </a:t>
                      </a:r>
                      <a:r>
                        <a:rPr lang="en-US" sz="1050" dirty="0">
                          <a:solidFill>
                            <a:schemeClr val="tx1"/>
                          </a:solidFill>
                          <a:effectLst/>
                        </a:rPr>
                        <a:t>Recovery involves (re)joining and (re)building a life in the community.</a:t>
                      </a:r>
                    </a:p>
                    <a:p>
                      <a:pPr marL="293370" marR="0">
                        <a:lnSpc>
                          <a:spcPct val="115000"/>
                        </a:lnSpc>
                        <a:spcBef>
                          <a:spcPts val="5"/>
                        </a:spcBef>
                        <a:spcAft>
                          <a:spcPts val="0"/>
                        </a:spcAft>
                      </a:pPr>
                      <a:r>
                        <a:rPr lang="en-US" sz="1050" dirty="0">
                          <a:solidFill>
                            <a:schemeClr val="tx1"/>
                          </a:solidFill>
                          <a:effectLst/>
                        </a:rPr>
                        <a:t>12. Recovery is a reality.</a:t>
                      </a:r>
                      <a:r>
                        <a:rPr lang="en-US" sz="1050" spc="290" dirty="0">
                          <a:solidFill>
                            <a:schemeClr val="tx1"/>
                          </a:solidFill>
                          <a:effectLst/>
                        </a:rPr>
                        <a:t> </a:t>
                      </a:r>
                      <a:r>
                        <a:rPr lang="en-US" sz="1050" dirty="0">
                          <a:solidFill>
                            <a:schemeClr val="tx1"/>
                          </a:solidFill>
                          <a:effectLst/>
                        </a:rPr>
                        <a:t>It can, will, and does happen.</a:t>
                      </a:r>
                      <a:endParaRPr lang="en-US" sz="1050" dirty="0">
                        <a:solidFill>
                          <a:schemeClr val="tx1"/>
                        </a:solidFill>
                        <a:effectLst/>
                        <a:latin typeface="Calibri"/>
                        <a:ea typeface="Calibri"/>
                        <a:cs typeface="Times New Roman"/>
                      </a:endParaRPr>
                    </a:p>
                  </a:txBody>
                  <a:tcPr marL="0" marR="0" marT="0" marB="0"/>
                </a:tc>
              </a:tr>
            </a:tbl>
          </a:graphicData>
        </a:graphic>
      </p:graphicFrame>
    </p:spTree>
    <p:extLst>
      <p:ext uri="{BB962C8B-B14F-4D97-AF65-F5344CB8AC3E}">
        <p14:creationId xmlns:p14="http://schemas.microsoft.com/office/powerpoint/2010/main" val="280970187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838200"/>
            <a:ext cx="8001000" cy="838200"/>
          </a:xfrm>
        </p:spPr>
        <p:txBody>
          <a:bodyPr>
            <a:normAutofit fontScale="90000"/>
          </a:bodyPr>
          <a:lstStyle/>
          <a:p>
            <a:r>
              <a:rPr lang="en-US" dirty="0" smtClean="0"/>
              <a:t>Similarities between the two approaches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06571315"/>
              </p:ext>
            </p:extLst>
          </p:nvPr>
        </p:nvGraphicFramePr>
        <p:xfrm>
          <a:off x="952500" y="1608042"/>
          <a:ext cx="7543800" cy="5178298"/>
        </p:xfrm>
        <a:graphic>
          <a:graphicData uri="http://schemas.openxmlformats.org/drawingml/2006/table">
            <a:tbl>
              <a:tblPr firstRow="1" firstCol="1" lastRow="1" lastCol="1" bandRow="1" bandCol="1">
                <a:tableStyleId>{5C22544A-7EE6-4342-B048-85BDC9FD1C3A}</a:tableStyleId>
              </a:tblPr>
              <a:tblGrid>
                <a:gridCol w="3771900"/>
                <a:gridCol w="3771900"/>
              </a:tblGrid>
              <a:tr h="170871">
                <a:tc>
                  <a:txBody>
                    <a:bodyPr/>
                    <a:lstStyle/>
                    <a:p>
                      <a:pPr marL="293370" marR="0">
                        <a:lnSpc>
                          <a:spcPts val="1585"/>
                        </a:lnSpc>
                        <a:spcBef>
                          <a:spcPts val="0"/>
                        </a:spcBef>
                        <a:spcAft>
                          <a:spcPts val="0"/>
                        </a:spcAft>
                      </a:pPr>
                      <a:r>
                        <a:rPr lang="en-US" sz="1400" spc="0" dirty="0" smtClean="0">
                          <a:solidFill>
                            <a:schemeClr val="tx1"/>
                          </a:solidFill>
                          <a:effectLst/>
                        </a:rPr>
                        <a:t>Mental</a:t>
                      </a:r>
                      <a:r>
                        <a:rPr lang="en-US" sz="1400" spc="0" baseline="0" dirty="0" smtClean="0">
                          <a:solidFill>
                            <a:schemeClr val="tx1"/>
                          </a:solidFill>
                          <a:effectLst/>
                        </a:rPr>
                        <a:t> Health</a:t>
                      </a:r>
                      <a:r>
                        <a:rPr lang="en-US" sz="1400" spc="235" dirty="0" smtClean="0">
                          <a:solidFill>
                            <a:schemeClr val="tx1"/>
                          </a:solidFill>
                          <a:effectLst/>
                        </a:rPr>
                        <a:t> </a:t>
                      </a:r>
                      <a:r>
                        <a:rPr lang="en-US" sz="1400" dirty="0">
                          <a:solidFill>
                            <a:schemeClr val="tx1"/>
                          </a:solidFill>
                          <a:effectLst/>
                        </a:rPr>
                        <a:t>Components</a:t>
                      </a:r>
                      <a:r>
                        <a:rPr lang="en-US" sz="1400" spc="-90" dirty="0">
                          <a:solidFill>
                            <a:schemeClr val="tx1"/>
                          </a:solidFill>
                          <a:effectLst/>
                        </a:rPr>
                        <a:t> </a:t>
                      </a:r>
                      <a:r>
                        <a:rPr lang="en-US" sz="1400" dirty="0">
                          <a:solidFill>
                            <a:schemeClr val="tx1"/>
                          </a:solidFill>
                          <a:effectLst/>
                        </a:rPr>
                        <a:t>of</a:t>
                      </a:r>
                      <a:r>
                        <a:rPr lang="en-US" sz="1400" spc="-15" dirty="0">
                          <a:solidFill>
                            <a:schemeClr val="tx1"/>
                          </a:solidFill>
                          <a:effectLst/>
                        </a:rPr>
                        <a:t> </a:t>
                      </a:r>
                      <a:r>
                        <a:rPr lang="en-US" sz="1400" dirty="0">
                          <a:solidFill>
                            <a:schemeClr val="tx1"/>
                          </a:solidFill>
                          <a:effectLst/>
                        </a:rPr>
                        <a:t>Recovery</a:t>
                      </a:r>
                      <a:endParaRPr lang="en-US" sz="1400" dirty="0">
                        <a:solidFill>
                          <a:schemeClr val="tx1"/>
                        </a:solidFill>
                        <a:effectLst/>
                        <a:latin typeface="Calibri"/>
                        <a:ea typeface="Calibri"/>
                        <a:cs typeface="Times New Roman"/>
                      </a:endParaRPr>
                    </a:p>
                  </a:txBody>
                  <a:tcPr marL="0" marR="0" marT="0" marB="0"/>
                </a:tc>
                <a:tc>
                  <a:txBody>
                    <a:bodyPr/>
                    <a:lstStyle/>
                    <a:p>
                      <a:pPr marL="293370" marR="0">
                        <a:lnSpc>
                          <a:spcPts val="1585"/>
                        </a:lnSpc>
                        <a:spcBef>
                          <a:spcPts val="0"/>
                        </a:spcBef>
                        <a:spcAft>
                          <a:spcPts val="0"/>
                        </a:spcAft>
                      </a:pPr>
                      <a:r>
                        <a:rPr lang="en-US" sz="1400" dirty="0" smtClean="0">
                          <a:solidFill>
                            <a:schemeClr val="tx1"/>
                          </a:solidFill>
                          <a:effectLst/>
                        </a:rPr>
                        <a:t>Addiction</a:t>
                      </a:r>
                      <a:r>
                        <a:rPr lang="en-US" sz="1400" baseline="0" dirty="0" smtClean="0">
                          <a:solidFill>
                            <a:schemeClr val="tx1"/>
                          </a:solidFill>
                          <a:effectLst/>
                        </a:rPr>
                        <a:t> </a:t>
                      </a:r>
                      <a:r>
                        <a:rPr lang="en-US" sz="1400" dirty="0" smtClean="0">
                          <a:solidFill>
                            <a:schemeClr val="tx1"/>
                          </a:solidFill>
                          <a:effectLst/>
                        </a:rPr>
                        <a:t>Guidi</a:t>
                      </a:r>
                      <a:r>
                        <a:rPr lang="en-US" sz="1400" spc="5" dirty="0" smtClean="0">
                          <a:solidFill>
                            <a:schemeClr val="tx1"/>
                          </a:solidFill>
                          <a:effectLst/>
                        </a:rPr>
                        <a:t>n</a:t>
                      </a:r>
                      <a:r>
                        <a:rPr lang="en-US" sz="1400" dirty="0" smtClean="0">
                          <a:solidFill>
                            <a:schemeClr val="tx1"/>
                          </a:solidFill>
                          <a:effectLst/>
                        </a:rPr>
                        <a:t>g</a:t>
                      </a:r>
                      <a:r>
                        <a:rPr lang="en-US" sz="1400" spc="-60" dirty="0" smtClean="0">
                          <a:solidFill>
                            <a:schemeClr val="tx1"/>
                          </a:solidFill>
                          <a:effectLst/>
                        </a:rPr>
                        <a:t> </a:t>
                      </a:r>
                      <a:r>
                        <a:rPr lang="en-US" sz="1400" dirty="0">
                          <a:solidFill>
                            <a:schemeClr val="tx1"/>
                          </a:solidFill>
                          <a:effectLst/>
                        </a:rPr>
                        <a:t>Principles</a:t>
                      </a:r>
                      <a:r>
                        <a:rPr lang="en-US" sz="1400" spc="-75" dirty="0">
                          <a:solidFill>
                            <a:schemeClr val="tx1"/>
                          </a:solidFill>
                          <a:effectLst/>
                        </a:rPr>
                        <a:t> </a:t>
                      </a:r>
                      <a:r>
                        <a:rPr lang="en-US" sz="1400" dirty="0">
                          <a:solidFill>
                            <a:schemeClr val="tx1"/>
                          </a:solidFill>
                          <a:effectLst/>
                        </a:rPr>
                        <a:t>of</a:t>
                      </a:r>
                      <a:r>
                        <a:rPr lang="en-US" sz="1400" spc="-15" dirty="0">
                          <a:solidFill>
                            <a:schemeClr val="tx1"/>
                          </a:solidFill>
                          <a:effectLst/>
                        </a:rPr>
                        <a:t> </a:t>
                      </a:r>
                      <a:r>
                        <a:rPr lang="en-US" sz="1400" dirty="0">
                          <a:solidFill>
                            <a:schemeClr val="tx1"/>
                          </a:solidFill>
                          <a:effectLst/>
                        </a:rPr>
                        <a:t>R</a:t>
                      </a:r>
                      <a:r>
                        <a:rPr lang="en-US" sz="1400" spc="5" dirty="0">
                          <a:solidFill>
                            <a:schemeClr val="tx1"/>
                          </a:solidFill>
                          <a:effectLst/>
                        </a:rPr>
                        <a:t>e</a:t>
                      </a:r>
                      <a:r>
                        <a:rPr lang="en-US" sz="1400" dirty="0">
                          <a:solidFill>
                            <a:schemeClr val="tx1"/>
                          </a:solidFill>
                          <a:effectLst/>
                        </a:rPr>
                        <a:t>covery</a:t>
                      </a:r>
                      <a:endParaRPr lang="en-US" sz="1400" dirty="0">
                        <a:solidFill>
                          <a:schemeClr val="tx1"/>
                        </a:solidFill>
                        <a:effectLst/>
                        <a:latin typeface="Calibri"/>
                        <a:ea typeface="Calibri"/>
                        <a:cs typeface="Times New Roman"/>
                      </a:endParaRPr>
                    </a:p>
                  </a:txBody>
                  <a:tcPr marL="0" marR="0" marT="0" marB="0"/>
                </a:tc>
              </a:tr>
              <a:tr h="4183575">
                <a:tc>
                  <a:txBody>
                    <a:bodyPr/>
                    <a:lstStyle/>
                    <a:p>
                      <a:pPr marL="0" marR="0">
                        <a:lnSpc>
                          <a:spcPts val="1000"/>
                        </a:lnSpc>
                        <a:spcBef>
                          <a:spcPts val="0"/>
                        </a:spcBef>
                        <a:spcAft>
                          <a:spcPts val="0"/>
                        </a:spcAft>
                      </a:pPr>
                      <a:r>
                        <a:rPr lang="en-US" sz="900" dirty="0">
                          <a:solidFill>
                            <a:schemeClr val="tx1"/>
                          </a:solidFill>
                          <a:effectLst/>
                        </a:rPr>
                        <a:t> </a:t>
                      </a:r>
                      <a:endParaRPr lang="en-US" sz="1000" dirty="0">
                        <a:solidFill>
                          <a:schemeClr val="tx1"/>
                        </a:solidFill>
                        <a:effectLst/>
                      </a:endParaRPr>
                    </a:p>
                    <a:p>
                      <a:pPr marL="0" marR="0">
                        <a:lnSpc>
                          <a:spcPts val="1000"/>
                        </a:lnSpc>
                        <a:spcBef>
                          <a:spcPts val="40"/>
                        </a:spcBef>
                        <a:spcAft>
                          <a:spcPts val="0"/>
                        </a:spcAft>
                      </a:pPr>
                      <a:r>
                        <a:rPr lang="en-US" sz="9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1.  </a:t>
                      </a:r>
                      <a:r>
                        <a:rPr lang="en-US" sz="1100" spc="90" dirty="0">
                          <a:solidFill>
                            <a:schemeClr val="tx1"/>
                          </a:solidFill>
                          <a:effectLst/>
                        </a:rPr>
                        <a:t> </a:t>
                      </a:r>
                      <a:r>
                        <a:rPr lang="en-US" sz="1100" dirty="0">
                          <a:solidFill>
                            <a:schemeClr val="tx1"/>
                          </a:solidFill>
                          <a:effectLst/>
                        </a:rPr>
                        <a:t>Self-direction</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2. </a:t>
                      </a:r>
                      <a:r>
                        <a:rPr lang="en-US" sz="1100" spc="225" dirty="0">
                          <a:solidFill>
                            <a:schemeClr val="tx1"/>
                          </a:solidFill>
                          <a:effectLst/>
                        </a:rPr>
                        <a:t> </a:t>
                      </a:r>
                      <a:r>
                        <a:rPr lang="en-US" sz="1100" dirty="0">
                          <a:solidFill>
                            <a:schemeClr val="tx1"/>
                          </a:solidFill>
                          <a:effectLst/>
                        </a:rPr>
                        <a:t>Individualized and pe</a:t>
                      </a:r>
                      <a:r>
                        <a:rPr lang="en-US" sz="1100" spc="-5" dirty="0">
                          <a:solidFill>
                            <a:schemeClr val="tx1"/>
                          </a:solidFill>
                          <a:effectLst/>
                        </a:rPr>
                        <a:t>rs</a:t>
                      </a:r>
                      <a:r>
                        <a:rPr lang="en-US" sz="1100" dirty="0">
                          <a:solidFill>
                            <a:schemeClr val="tx1"/>
                          </a:solidFill>
                          <a:effectLst/>
                        </a:rPr>
                        <a:t>on-cente</a:t>
                      </a:r>
                      <a:r>
                        <a:rPr lang="en-US" sz="1100" spc="-5" dirty="0">
                          <a:solidFill>
                            <a:schemeClr val="tx1"/>
                          </a:solidFill>
                          <a:effectLst/>
                        </a:rPr>
                        <a:t>r</a:t>
                      </a:r>
                      <a:r>
                        <a:rPr lang="en-US" sz="1100" dirty="0">
                          <a:solidFill>
                            <a:schemeClr val="tx1"/>
                          </a:solidFill>
                          <a:effectLst/>
                        </a:rPr>
                        <a:t>ed</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3. </a:t>
                      </a:r>
                      <a:r>
                        <a:rPr lang="en-US" sz="1100" spc="240" dirty="0">
                          <a:solidFill>
                            <a:schemeClr val="tx1"/>
                          </a:solidFill>
                          <a:effectLst/>
                        </a:rPr>
                        <a:t> </a:t>
                      </a:r>
                      <a:r>
                        <a:rPr lang="en-US" sz="1100" dirty="0">
                          <a:solidFill>
                            <a:schemeClr val="tx1"/>
                          </a:solidFill>
                          <a:effectLst/>
                        </a:rPr>
                        <a:t>Empowerment</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4. </a:t>
                      </a:r>
                      <a:r>
                        <a:rPr lang="en-US" sz="1100" spc="220" dirty="0">
                          <a:solidFill>
                            <a:schemeClr val="tx1"/>
                          </a:solidFill>
                          <a:effectLst/>
                        </a:rPr>
                        <a:t> </a:t>
                      </a:r>
                      <a:r>
                        <a:rPr lang="en-US" sz="1100" dirty="0">
                          <a:solidFill>
                            <a:schemeClr val="tx1"/>
                          </a:solidFill>
                          <a:effectLst/>
                        </a:rPr>
                        <a:t>Holistic</a:t>
                      </a:r>
                      <a:endParaRPr lang="en-US" sz="1000" dirty="0">
                        <a:solidFill>
                          <a:schemeClr val="tx1"/>
                        </a:solidFill>
                        <a:effectLst/>
                      </a:endParaRPr>
                    </a:p>
                    <a:p>
                      <a:pPr marL="0" marR="0">
                        <a:lnSpc>
                          <a:spcPts val="650"/>
                        </a:lnSpc>
                        <a:spcBef>
                          <a:spcPts val="2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5. </a:t>
                      </a:r>
                      <a:r>
                        <a:rPr lang="en-US" sz="1100" spc="265" dirty="0">
                          <a:solidFill>
                            <a:schemeClr val="tx1"/>
                          </a:solidFill>
                          <a:effectLst/>
                        </a:rPr>
                        <a:t> </a:t>
                      </a:r>
                      <a:r>
                        <a:rPr lang="en-US" sz="1100" dirty="0">
                          <a:solidFill>
                            <a:schemeClr val="tx1"/>
                          </a:solidFill>
                          <a:effectLst/>
                        </a:rPr>
                        <a:t>Non-linear</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6. </a:t>
                      </a:r>
                      <a:r>
                        <a:rPr lang="en-US" sz="1100" spc="220" dirty="0">
                          <a:solidFill>
                            <a:schemeClr val="tx1"/>
                          </a:solidFill>
                          <a:effectLst/>
                        </a:rPr>
                        <a:t> </a:t>
                      </a:r>
                      <a:r>
                        <a:rPr lang="en-US" sz="1100" dirty="0">
                          <a:solidFill>
                            <a:schemeClr val="tx1"/>
                          </a:solidFill>
                          <a:effectLst/>
                        </a:rPr>
                        <a:t>Strengths</a:t>
                      </a:r>
                      <a:r>
                        <a:rPr lang="en-US" sz="1100" spc="5" dirty="0">
                          <a:solidFill>
                            <a:schemeClr val="tx1"/>
                          </a:solidFill>
                          <a:effectLst/>
                        </a:rPr>
                        <a:t>-</a:t>
                      </a:r>
                      <a:r>
                        <a:rPr lang="en-US" sz="1100" dirty="0">
                          <a:solidFill>
                            <a:schemeClr val="tx1"/>
                          </a:solidFill>
                          <a:effectLst/>
                        </a:rPr>
                        <a:t>based</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spc="-5" dirty="0">
                          <a:solidFill>
                            <a:schemeClr val="tx1"/>
                          </a:solidFill>
                          <a:effectLst/>
                        </a:rPr>
                        <a:t>7</a:t>
                      </a:r>
                      <a:r>
                        <a:rPr lang="en-US" sz="1100" dirty="0">
                          <a:solidFill>
                            <a:schemeClr val="tx1"/>
                          </a:solidFill>
                          <a:effectLst/>
                        </a:rPr>
                        <a:t>.  </a:t>
                      </a:r>
                      <a:r>
                        <a:rPr lang="en-US" sz="1100" spc="10" dirty="0">
                          <a:solidFill>
                            <a:schemeClr val="tx1"/>
                          </a:solidFill>
                          <a:effectLst/>
                        </a:rPr>
                        <a:t> </a:t>
                      </a:r>
                      <a:r>
                        <a:rPr lang="en-US" sz="1100" dirty="0">
                          <a:solidFill>
                            <a:schemeClr val="tx1"/>
                          </a:solidFill>
                          <a:effectLst/>
                        </a:rPr>
                        <a:t>Peer support</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8. </a:t>
                      </a:r>
                      <a:r>
                        <a:rPr lang="en-US" sz="1100" spc="185" dirty="0">
                          <a:solidFill>
                            <a:schemeClr val="tx1"/>
                          </a:solidFill>
                          <a:effectLst/>
                        </a:rPr>
                        <a:t> </a:t>
                      </a:r>
                      <a:r>
                        <a:rPr lang="en-US" sz="1100" dirty="0">
                          <a:solidFill>
                            <a:schemeClr val="tx1"/>
                          </a:solidFill>
                          <a:effectLst/>
                        </a:rPr>
                        <a:t>Respect</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9. </a:t>
                      </a:r>
                      <a:r>
                        <a:rPr lang="en-US" sz="1100" spc="220" dirty="0">
                          <a:solidFill>
                            <a:schemeClr val="tx1"/>
                          </a:solidFill>
                          <a:effectLst/>
                        </a:rPr>
                        <a:t> </a:t>
                      </a:r>
                      <a:r>
                        <a:rPr lang="en-US" sz="1100" dirty="0">
                          <a:solidFill>
                            <a:schemeClr val="tx1"/>
                          </a:solidFill>
                          <a:effectLst/>
                        </a:rPr>
                        <a:t>Responsibility</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10.</a:t>
                      </a:r>
                      <a:r>
                        <a:rPr lang="en-US" sz="1100" spc="220" dirty="0">
                          <a:solidFill>
                            <a:schemeClr val="tx1"/>
                          </a:solidFill>
                          <a:effectLst/>
                        </a:rPr>
                        <a:t> </a:t>
                      </a:r>
                      <a:r>
                        <a:rPr lang="en-US" sz="1100" dirty="0">
                          <a:solidFill>
                            <a:schemeClr val="tx1"/>
                          </a:solidFill>
                          <a:effectLst/>
                        </a:rPr>
                        <a:t>Hope</a:t>
                      </a:r>
                      <a:endParaRPr lang="en-US" sz="1000" dirty="0">
                        <a:solidFill>
                          <a:schemeClr val="tx1"/>
                        </a:solidFill>
                        <a:effectLst/>
                        <a:latin typeface="Calibri"/>
                        <a:ea typeface="Calibri"/>
                        <a:cs typeface="Times New Roman"/>
                      </a:endParaRPr>
                    </a:p>
                  </a:txBody>
                  <a:tcPr marL="0" marR="0" marT="0" marB="0"/>
                </a:tc>
                <a:tc>
                  <a:txBody>
                    <a:bodyPr/>
                    <a:lstStyle/>
                    <a:p>
                      <a:pPr marL="0" marR="0">
                        <a:lnSpc>
                          <a:spcPts val="1300"/>
                        </a:lnSpc>
                        <a:spcBef>
                          <a:spcPts val="55"/>
                        </a:spcBef>
                        <a:spcAft>
                          <a:spcPts val="0"/>
                        </a:spcAft>
                      </a:pPr>
                      <a:r>
                        <a:rPr lang="en-US" sz="12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1.  </a:t>
                      </a:r>
                      <a:r>
                        <a:rPr lang="en-US" sz="1100" spc="90" dirty="0">
                          <a:solidFill>
                            <a:schemeClr val="tx1"/>
                          </a:solidFill>
                          <a:effectLst/>
                        </a:rPr>
                        <a:t> </a:t>
                      </a:r>
                      <a:r>
                        <a:rPr lang="en-US" sz="1100" dirty="0">
                          <a:solidFill>
                            <a:schemeClr val="tx1"/>
                          </a:solidFill>
                          <a:effectLst/>
                        </a:rPr>
                        <a:t>There are many pathways to recovery.</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2. </a:t>
                      </a:r>
                      <a:r>
                        <a:rPr lang="en-US" sz="1100" spc="225" dirty="0">
                          <a:solidFill>
                            <a:schemeClr val="tx1"/>
                          </a:solidFill>
                          <a:effectLst/>
                        </a:rPr>
                        <a:t> </a:t>
                      </a:r>
                      <a:r>
                        <a:rPr lang="en-US" sz="1100" dirty="0">
                          <a:solidFill>
                            <a:schemeClr val="tx1"/>
                          </a:solidFill>
                          <a:effectLst/>
                        </a:rPr>
                        <a:t>Recovery is self-direc</a:t>
                      </a:r>
                      <a:r>
                        <a:rPr lang="en-US" sz="1100" spc="-5" dirty="0">
                          <a:solidFill>
                            <a:schemeClr val="tx1"/>
                          </a:solidFill>
                          <a:effectLst/>
                        </a:rPr>
                        <a:t>t</a:t>
                      </a:r>
                      <a:r>
                        <a:rPr lang="en-US" sz="1100" dirty="0">
                          <a:solidFill>
                            <a:schemeClr val="tx1"/>
                          </a:solidFill>
                          <a:effectLst/>
                        </a:rPr>
                        <a:t>ed and empowering.</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521970" marR="306070" indent="-228600">
                        <a:lnSpc>
                          <a:spcPct val="150000"/>
                        </a:lnSpc>
                        <a:spcBef>
                          <a:spcPts val="0"/>
                        </a:spcBef>
                        <a:spcAft>
                          <a:spcPts val="0"/>
                        </a:spcAft>
                      </a:pPr>
                      <a:r>
                        <a:rPr lang="en-US" sz="1100" dirty="0">
                          <a:solidFill>
                            <a:schemeClr val="tx1"/>
                          </a:solidFill>
                          <a:effectLst/>
                        </a:rPr>
                        <a:t>3. </a:t>
                      </a:r>
                      <a:r>
                        <a:rPr lang="en-US" sz="1100" spc="240" dirty="0">
                          <a:solidFill>
                            <a:schemeClr val="tx1"/>
                          </a:solidFill>
                          <a:effectLst/>
                        </a:rPr>
                        <a:t> </a:t>
                      </a:r>
                      <a:r>
                        <a:rPr lang="en-US" sz="1100" dirty="0">
                          <a:solidFill>
                            <a:schemeClr val="tx1"/>
                          </a:solidFill>
                          <a:effectLst/>
                        </a:rPr>
                        <a:t>Recovery involves a personal</a:t>
                      </a:r>
                      <a:r>
                        <a:rPr lang="en-US" sz="1100" spc="5" dirty="0">
                          <a:solidFill>
                            <a:schemeClr val="tx1"/>
                          </a:solidFill>
                          <a:effectLst/>
                        </a:rPr>
                        <a:t> </a:t>
                      </a:r>
                      <a:r>
                        <a:rPr lang="en-US" sz="1100" dirty="0">
                          <a:solidFill>
                            <a:schemeClr val="tx1"/>
                          </a:solidFill>
                          <a:effectLst/>
                        </a:rPr>
                        <a:t>recognition of the need for change and transformation.</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4. </a:t>
                      </a:r>
                      <a:r>
                        <a:rPr lang="en-US" sz="1100" spc="220" dirty="0">
                          <a:solidFill>
                            <a:schemeClr val="tx1"/>
                          </a:solidFill>
                          <a:effectLst/>
                        </a:rPr>
                        <a:t> </a:t>
                      </a:r>
                      <a:r>
                        <a:rPr lang="en-US" sz="1100" dirty="0">
                          <a:solidFill>
                            <a:schemeClr val="tx1"/>
                          </a:solidFill>
                          <a:effectLst/>
                        </a:rPr>
                        <a:t>Recovery is holistic.</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5. </a:t>
                      </a:r>
                      <a:r>
                        <a:rPr lang="en-US" sz="1100" spc="265" dirty="0">
                          <a:solidFill>
                            <a:schemeClr val="tx1"/>
                          </a:solidFill>
                          <a:effectLst/>
                        </a:rPr>
                        <a:t> </a:t>
                      </a:r>
                      <a:r>
                        <a:rPr lang="en-US" sz="1100" dirty="0">
                          <a:solidFill>
                            <a:schemeClr val="tx1"/>
                          </a:solidFill>
                          <a:effectLst/>
                        </a:rPr>
                        <a:t>Recovery has cultural dimensions.</a:t>
                      </a:r>
                      <a:endParaRPr lang="en-US" sz="1000" dirty="0">
                        <a:solidFill>
                          <a:schemeClr val="tx1"/>
                        </a:solidFill>
                        <a:effectLst/>
                      </a:endParaRPr>
                    </a:p>
                    <a:p>
                      <a:pPr marL="0" marR="0">
                        <a:lnSpc>
                          <a:spcPts val="650"/>
                        </a:lnSpc>
                        <a:spcBef>
                          <a:spcPts val="25"/>
                        </a:spcBef>
                        <a:spcAft>
                          <a:spcPts val="0"/>
                        </a:spcAft>
                      </a:pPr>
                      <a:r>
                        <a:rPr lang="en-US" sz="600" dirty="0">
                          <a:solidFill>
                            <a:schemeClr val="tx1"/>
                          </a:solidFill>
                          <a:effectLst/>
                        </a:rPr>
                        <a:t> </a:t>
                      </a:r>
                      <a:endParaRPr lang="en-US" sz="1000" dirty="0">
                        <a:solidFill>
                          <a:schemeClr val="tx1"/>
                        </a:solidFill>
                        <a:effectLst/>
                      </a:endParaRPr>
                    </a:p>
                    <a:p>
                      <a:pPr marL="521970" marR="326390" indent="-228600">
                        <a:lnSpc>
                          <a:spcPct val="150000"/>
                        </a:lnSpc>
                        <a:spcBef>
                          <a:spcPts val="0"/>
                        </a:spcBef>
                        <a:spcAft>
                          <a:spcPts val="0"/>
                        </a:spcAft>
                      </a:pPr>
                      <a:r>
                        <a:rPr lang="en-US" sz="1100" dirty="0">
                          <a:solidFill>
                            <a:schemeClr val="tx1"/>
                          </a:solidFill>
                          <a:effectLst/>
                        </a:rPr>
                        <a:t>6. </a:t>
                      </a:r>
                      <a:r>
                        <a:rPr lang="en-US" sz="1100" spc="220" dirty="0">
                          <a:solidFill>
                            <a:schemeClr val="tx1"/>
                          </a:solidFill>
                          <a:effectLst/>
                        </a:rPr>
                        <a:t> </a:t>
                      </a:r>
                      <a:r>
                        <a:rPr lang="en-US" sz="1100" dirty="0">
                          <a:solidFill>
                            <a:schemeClr val="tx1"/>
                          </a:solidFill>
                          <a:effectLst/>
                        </a:rPr>
                        <a:t>Recovery exists on a continuum of improved health and wellness.</a:t>
                      </a:r>
                      <a:endParaRPr lang="en-US" sz="1000" dirty="0">
                        <a:solidFill>
                          <a:schemeClr val="tx1"/>
                        </a:solidFill>
                        <a:effectLst/>
                      </a:endParaRPr>
                    </a:p>
                    <a:p>
                      <a:pPr marL="293370" marR="0">
                        <a:lnSpc>
                          <a:spcPct val="115000"/>
                        </a:lnSpc>
                        <a:spcBef>
                          <a:spcPts val="0"/>
                        </a:spcBef>
                        <a:spcAft>
                          <a:spcPts val="0"/>
                        </a:spcAft>
                      </a:pPr>
                      <a:r>
                        <a:rPr lang="en-US" sz="1100" spc="-5" dirty="0">
                          <a:solidFill>
                            <a:schemeClr val="tx1"/>
                          </a:solidFill>
                          <a:effectLst/>
                        </a:rPr>
                        <a:t>7</a:t>
                      </a:r>
                      <a:r>
                        <a:rPr lang="en-US" sz="1100" dirty="0">
                          <a:solidFill>
                            <a:schemeClr val="tx1"/>
                          </a:solidFill>
                          <a:effectLst/>
                        </a:rPr>
                        <a:t>.  </a:t>
                      </a:r>
                      <a:r>
                        <a:rPr lang="en-US" sz="1100" spc="10" dirty="0">
                          <a:solidFill>
                            <a:schemeClr val="tx1"/>
                          </a:solidFill>
                          <a:effectLst/>
                        </a:rPr>
                        <a:t> </a:t>
                      </a:r>
                      <a:r>
                        <a:rPr lang="en-US" sz="1100" dirty="0">
                          <a:solidFill>
                            <a:schemeClr val="tx1"/>
                          </a:solidFill>
                          <a:effectLst/>
                        </a:rPr>
                        <a:t>Recovery is supported by peers and allies.</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8. </a:t>
                      </a:r>
                      <a:r>
                        <a:rPr lang="en-US" sz="1100" spc="185" dirty="0">
                          <a:solidFill>
                            <a:schemeClr val="tx1"/>
                          </a:solidFill>
                          <a:effectLst/>
                        </a:rPr>
                        <a:t> </a:t>
                      </a:r>
                      <a:r>
                        <a:rPr lang="en-US" sz="1100" dirty="0">
                          <a:solidFill>
                            <a:schemeClr val="tx1"/>
                          </a:solidFill>
                          <a:effectLst/>
                        </a:rPr>
                        <a:t>Recovery emerges from hope and gratitude.</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293370" marR="0">
                        <a:lnSpc>
                          <a:spcPct val="115000"/>
                        </a:lnSpc>
                        <a:spcBef>
                          <a:spcPts val="0"/>
                        </a:spcBef>
                        <a:spcAft>
                          <a:spcPts val="0"/>
                        </a:spcAft>
                      </a:pPr>
                      <a:r>
                        <a:rPr lang="en-US" sz="1100" dirty="0">
                          <a:solidFill>
                            <a:schemeClr val="tx1"/>
                          </a:solidFill>
                          <a:effectLst/>
                        </a:rPr>
                        <a:t>9. </a:t>
                      </a:r>
                      <a:r>
                        <a:rPr lang="en-US" sz="1100" spc="220" dirty="0">
                          <a:solidFill>
                            <a:schemeClr val="tx1"/>
                          </a:solidFill>
                          <a:effectLst/>
                        </a:rPr>
                        <a:t> </a:t>
                      </a:r>
                      <a:r>
                        <a:rPr lang="en-US" sz="1100" dirty="0">
                          <a:solidFill>
                            <a:schemeClr val="tx1"/>
                          </a:solidFill>
                          <a:effectLst/>
                        </a:rPr>
                        <a:t>Recovery involves a process of healing and self-redefi</a:t>
                      </a:r>
                      <a:r>
                        <a:rPr lang="en-US" sz="1100" spc="-5" dirty="0">
                          <a:solidFill>
                            <a:schemeClr val="tx1"/>
                          </a:solidFill>
                          <a:effectLst/>
                        </a:rPr>
                        <a:t>n</a:t>
                      </a:r>
                      <a:r>
                        <a:rPr lang="en-US" sz="1100" dirty="0">
                          <a:solidFill>
                            <a:schemeClr val="tx1"/>
                          </a:solidFill>
                          <a:effectLst/>
                        </a:rPr>
                        <a:t>ition.</a:t>
                      </a:r>
                      <a:endParaRPr lang="en-US" sz="1000" dirty="0">
                        <a:solidFill>
                          <a:schemeClr val="tx1"/>
                        </a:solidFill>
                        <a:effectLst/>
                      </a:endParaRPr>
                    </a:p>
                    <a:p>
                      <a:pPr marL="0" marR="0">
                        <a:lnSpc>
                          <a:spcPts val="650"/>
                        </a:lnSpc>
                        <a:spcBef>
                          <a:spcPts val="35"/>
                        </a:spcBef>
                        <a:spcAft>
                          <a:spcPts val="0"/>
                        </a:spcAft>
                      </a:pPr>
                      <a:r>
                        <a:rPr lang="en-US" sz="600" dirty="0">
                          <a:solidFill>
                            <a:schemeClr val="tx1"/>
                          </a:solidFill>
                          <a:effectLst/>
                        </a:rPr>
                        <a:t> </a:t>
                      </a:r>
                      <a:endParaRPr lang="en-US" sz="1000" dirty="0">
                        <a:solidFill>
                          <a:schemeClr val="tx1"/>
                        </a:solidFill>
                        <a:effectLst/>
                      </a:endParaRPr>
                    </a:p>
                    <a:p>
                      <a:pPr marL="521970" marR="779145" indent="-228600">
                        <a:lnSpc>
                          <a:spcPct val="150000"/>
                        </a:lnSpc>
                        <a:spcBef>
                          <a:spcPts val="0"/>
                        </a:spcBef>
                        <a:spcAft>
                          <a:spcPts val="0"/>
                        </a:spcAft>
                      </a:pPr>
                      <a:r>
                        <a:rPr lang="en-US" sz="1100" dirty="0">
                          <a:solidFill>
                            <a:schemeClr val="tx1"/>
                          </a:solidFill>
                          <a:effectLst/>
                        </a:rPr>
                        <a:t>10.</a:t>
                      </a:r>
                      <a:r>
                        <a:rPr lang="en-US" sz="1100" spc="-70" dirty="0">
                          <a:solidFill>
                            <a:schemeClr val="tx1"/>
                          </a:solidFill>
                          <a:effectLst/>
                        </a:rPr>
                        <a:t> </a:t>
                      </a:r>
                      <a:r>
                        <a:rPr lang="en-US" sz="1100" dirty="0">
                          <a:solidFill>
                            <a:schemeClr val="tx1"/>
                          </a:solidFill>
                          <a:effectLst/>
                        </a:rPr>
                        <a:t>Recovery involves address</a:t>
                      </a:r>
                      <a:r>
                        <a:rPr lang="en-US" sz="1100" spc="10" dirty="0">
                          <a:solidFill>
                            <a:schemeClr val="tx1"/>
                          </a:solidFill>
                          <a:effectLst/>
                        </a:rPr>
                        <a:t>i</a:t>
                      </a:r>
                      <a:r>
                        <a:rPr lang="en-US" sz="1100" dirty="0">
                          <a:solidFill>
                            <a:schemeClr val="tx1"/>
                          </a:solidFill>
                          <a:effectLst/>
                        </a:rPr>
                        <a:t>ng discrimination and transcending shame </a:t>
                      </a:r>
                      <a:r>
                        <a:rPr lang="en-US" sz="1100" spc="5" dirty="0">
                          <a:solidFill>
                            <a:schemeClr val="tx1"/>
                          </a:solidFill>
                          <a:effectLst/>
                        </a:rPr>
                        <a:t>a</a:t>
                      </a:r>
                      <a:r>
                        <a:rPr lang="en-US" sz="1100" dirty="0">
                          <a:solidFill>
                            <a:schemeClr val="tx1"/>
                          </a:solidFill>
                          <a:effectLst/>
                        </a:rPr>
                        <a:t>nd stigma.</a:t>
                      </a:r>
                      <a:endParaRPr lang="en-US" sz="1000" dirty="0">
                        <a:solidFill>
                          <a:schemeClr val="tx1"/>
                        </a:solidFill>
                        <a:effectLst/>
                      </a:endParaRPr>
                    </a:p>
                    <a:p>
                      <a:pPr marL="521970" marR="181610" indent="-228600">
                        <a:lnSpc>
                          <a:spcPct val="149000"/>
                        </a:lnSpc>
                        <a:spcBef>
                          <a:spcPts val="0"/>
                        </a:spcBef>
                        <a:spcAft>
                          <a:spcPts val="0"/>
                        </a:spcAft>
                      </a:pPr>
                      <a:r>
                        <a:rPr lang="en-US" sz="1100" dirty="0">
                          <a:solidFill>
                            <a:schemeClr val="tx1"/>
                          </a:solidFill>
                          <a:effectLst/>
                        </a:rPr>
                        <a:t>11.</a:t>
                      </a:r>
                      <a:r>
                        <a:rPr lang="en-US" sz="1100" spc="155" dirty="0">
                          <a:solidFill>
                            <a:schemeClr val="tx1"/>
                          </a:solidFill>
                          <a:effectLst/>
                        </a:rPr>
                        <a:t> </a:t>
                      </a:r>
                      <a:r>
                        <a:rPr lang="en-US" sz="1100" dirty="0">
                          <a:solidFill>
                            <a:schemeClr val="tx1"/>
                          </a:solidFill>
                          <a:effectLst/>
                        </a:rPr>
                        <a:t>Recovery involves (re)joining and (re)building a life in the community.</a:t>
                      </a:r>
                      <a:endParaRPr lang="en-US" sz="1000" dirty="0">
                        <a:solidFill>
                          <a:schemeClr val="tx1"/>
                        </a:solidFill>
                        <a:effectLst/>
                      </a:endParaRPr>
                    </a:p>
                    <a:p>
                      <a:pPr marL="293370" marR="0">
                        <a:lnSpc>
                          <a:spcPct val="115000"/>
                        </a:lnSpc>
                        <a:spcBef>
                          <a:spcPts val="5"/>
                        </a:spcBef>
                        <a:spcAft>
                          <a:spcPts val="0"/>
                        </a:spcAft>
                      </a:pPr>
                      <a:r>
                        <a:rPr lang="en-US" sz="1100" dirty="0">
                          <a:solidFill>
                            <a:schemeClr val="tx1"/>
                          </a:solidFill>
                          <a:effectLst/>
                        </a:rPr>
                        <a:t>12. Recovery is a reality.</a:t>
                      </a:r>
                      <a:r>
                        <a:rPr lang="en-US" sz="1100" spc="290" dirty="0">
                          <a:solidFill>
                            <a:schemeClr val="tx1"/>
                          </a:solidFill>
                          <a:effectLst/>
                        </a:rPr>
                        <a:t> </a:t>
                      </a:r>
                      <a:r>
                        <a:rPr lang="en-US" sz="1100" dirty="0">
                          <a:solidFill>
                            <a:schemeClr val="tx1"/>
                          </a:solidFill>
                          <a:effectLst/>
                        </a:rPr>
                        <a:t>It can, will, and does happen.</a:t>
                      </a:r>
                      <a:endParaRPr lang="en-US" sz="1000" dirty="0">
                        <a:solidFill>
                          <a:schemeClr val="tx1"/>
                        </a:solidFill>
                        <a:effectLst/>
                        <a:latin typeface="Calibri"/>
                        <a:ea typeface="Calibri"/>
                        <a:cs typeface="Times New Roman"/>
                      </a:endParaRPr>
                    </a:p>
                  </a:txBody>
                  <a:tcPr marL="0" marR="0" marT="0" marB="0"/>
                </a:tc>
              </a:tr>
            </a:tbl>
          </a:graphicData>
        </a:graphic>
      </p:graphicFrame>
      <p:cxnSp>
        <p:nvCxnSpPr>
          <p:cNvPr id="6" name="Straight Arrow Connector 5"/>
          <p:cNvCxnSpPr/>
          <p:nvPr/>
        </p:nvCxnSpPr>
        <p:spPr>
          <a:xfrm>
            <a:off x="1905000" y="2133600"/>
            <a:ext cx="28194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552700" y="2165564"/>
            <a:ext cx="2438400" cy="223520"/>
          </a:xfrm>
          <a:prstGeom prst="straightConnector1">
            <a:avLst/>
          </a:prstGeom>
          <a:ln>
            <a:headEnd type="arrow"/>
            <a:tailEnd type="arrow"/>
          </a:ln>
        </p:spPr>
        <p:style>
          <a:lnRef idx="3">
            <a:schemeClr val="accent6"/>
          </a:lnRef>
          <a:fillRef idx="0">
            <a:schemeClr val="accent6"/>
          </a:fillRef>
          <a:effectRef idx="2">
            <a:schemeClr val="accent6"/>
          </a:effectRef>
          <a:fontRef idx="minor">
            <a:schemeClr val="tx1"/>
          </a:fontRef>
        </p:style>
      </p:cxnSp>
      <p:cxnSp>
        <p:nvCxnSpPr>
          <p:cNvPr id="12" name="Straight Arrow Connector 11"/>
          <p:cNvCxnSpPr/>
          <p:nvPr/>
        </p:nvCxnSpPr>
        <p:spPr>
          <a:xfrm>
            <a:off x="2057400" y="2998684"/>
            <a:ext cx="2954020" cy="152400"/>
          </a:xfrm>
          <a:prstGeom prst="straightConnector1">
            <a:avLst/>
          </a:prstGeom>
          <a:ln>
            <a:headEnd type="arrow"/>
            <a:tailEnd type="arrow"/>
          </a:ln>
        </p:spPr>
        <p:style>
          <a:lnRef idx="3">
            <a:schemeClr val="accent6"/>
          </a:lnRef>
          <a:fillRef idx="0">
            <a:schemeClr val="accent6"/>
          </a:fillRef>
          <a:effectRef idx="2">
            <a:schemeClr val="accent6"/>
          </a:effectRef>
          <a:fontRef idx="minor">
            <a:schemeClr val="tx1"/>
          </a:fontRef>
        </p:style>
      </p:cxnSp>
      <p:cxnSp>
        <p:nvCxnSpPr>
          <p:cNvPr id="13" name="Straight Arrow Connector 12"/>
          <p:cNvCxnSpPr/>
          <p:nvPr/>
        </p:nvCxnSpPr>
        <p:spPr>
          <a:xfrm>
            <a:off x="2438400" y="3913084"/>
            <a:ext cx="2552700" cy="304800"/>
          </a:xfrm>
          <a:prstGeom prst="straightConnector1">
            <a:avLst/>
          </a:prstGeom>
          <a:ln>
            <a:headEnd type="arrow"/>
            <a:tailEnd type="arrow"/>
          </a:ln>
        </p:spPr>
        <p:style>
          <a:lnRef idx="3">
            <a:schemeClr val="accent6"/>
          </a:lnRef>
          <a:fillRef idx="0">
            <a:schemeClr val="accent6"/>
          </a:fillRef>
          <a:effectRef idx="2">
            <a:schemeClr val="accent6"/>
          </a:effectRef>
          <a:fontRef idx="minor">
            <a:schemeClr val="tx1"/>
          </a:fontRef>
        </p:style>
      </p:cxnSp>
      <p:cxnSp>
        <p:nvCxnSpPr>
          <p:cNvPr id="15" name="Straight Arrow Connector 14"/>
          <p:cNvCxnSpPr/>
          <p:nvPr/>
        </p:nvCxnSpPr>
        <p:spPr>
          <a:xfrm>
            <a:off x="2324100" y="3288244"/>
            <a:ext cx="2667000" cy="457200"/>
          </a:xfrm>
          <a:prstGeom prst="straightConnector1">
            <a:avLst/>
          </a:prstGeom>
          <a:ln>
            <a:headEnd type="arrow"/>
            <a:tailEnd type="arrow"/>
          </a:ln>
        </p:spPr>
        <p:style>
          <a:lnRef idx="3">
            <a:schemeClr val="accent6"/>
          </a:lnRef>
          <a:fillRef idx="0">
            <a:schemeClr val="accent6"/>
          </a:fillRef>
          <a:effectRef idx="2">
            <a:schemeClr val="accent6"/>
          </a:effectRef>
          <a:fontRef idx="minor">
            <a:schemeClr val="tx1"/>
          </a:fontRef>
        </p:style>
      </p:cxnSp>
      <p:cxnSp>
        <p:nvCxnSpPr>
          <p:cNvPr id="18" name="Straight Arrow Connector 17"/>
          <p:cNvCxnSpPr/>
          <p:nvPr/>
        </p:nvCxnSpPr>
        <p:spPr>
          <a:xfrm flipV="1">
            <a:off x="1981200" y="4495800"/>
            <a:ext cx="3009900" cy="228600"/>
          </a:xfrm>
          <a:prstGeom prst="straightConnector1">
            <a:avLst/>
          </a:prstGeom>
          <a:ln>
            <a:headEnd type="arrow"/>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1833043232"/>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8153400" cy="838200"/>
          </a:xfrm>
        </p:spPr>
        <p:txBody>
          <a:bodyPr>
            <a:normAutofit/>
          </a:bodyPr>
          <a:lstStyle/>
          <a:p>
            <a:r>
              <a:rPr lang="en-US" sz="2400" dirty="0" smtClean="0"/>
              <a:t>Recovery Model for Addiction Treatment Approach</a:t>
            </a:r>
            <a:r>
              <a:rPr lang="en-US" sz="2400" baseline="30000" dirty="0" smtClean="0"/>
              <a:t>15</a:t>
            </a:r>
            <a:endParaRPr lang="en-US" sz="2400" baseline="30000" dirty="0"/>
          </a:p>
        </p:txBody>
      </p:sp>
      <p:sp>
        <p:nvSpPr>
          <p:cNvPr id="3" name="Content Placeholder 2"/>
          <p:cNvSpPr>
            <a:spLocks noGrp="1"/>
          </p:cNvSpPr>
          <p:nvPr>
            <p:ph idx="1"/>
          </p:nvPr>
        </p:nvSpPr>
        <p:spPr>
          <a:xfrm>
            <a:off x="762000" y="1981200"/>
            <a:ext cx="8001000" cy="3810000"/>
          </a:xfrm>
        </p:spPr>
        <p:txBody>
          <a:bodyPr>
            <a:normAutofit fontScale="77500" lnSpcReduction="20000"/>
          </a:bodyPr>
          <a:lstStyle/>
          <a:p>
            <a:pPr>
              <a:lnSpc>
                <a:spcPct val="120000"/>
              </a:lnSpc>
              <a:buNone/>
            </a:pPr>
            <a:r>
              <a:rPr lang="en-US" dirty="0" smtClean="0"/>
              <a:t>Accordingly, the stages and tasks of addiction care provide a platform for integrated care</a:t>
            </a:r>
          </a:p>
          <a:p>
            <a:pPr marL="514350" indent="-514350">
              <a:lnSpc>
                <a:spcPct val="120000"/>
              </a:lnSpc>
              <a:buAutoNum type="arabicPeriod"/>
            </a:pPr>
            <a:r>
              <a:rPr lang="en-US" dirty="0" smtClean="0"/>
              <a:t>Mirrors strategies for other chronic disorders – in addiction recovery lacks an endpoint</a:t>
            </a:r>
          </a:p>
          <a:p>
            <a:pPr marL="514350" indent="-514350">
              <a:lnSpc>
                <a:spcPct val="120000"/>
              </a:lnSpc>
              <a:buAutoNum type="arabicPeriod"/>
            </a:pPr>
            <a:r>
              <a:rPr lang="en-US" dirty="0" smtClean="0"/>
              <a:t>Effective treatment systems offer a continuum of care</a:t>
            </a:r>
          </a:p>
          <a:p>
            <a:pPr marL="914400" lvl="1" indent="-514350">
              <a:lnSpc>
                <a:spcPct val="120000"/>
              </a:lnSpc>
              <a:buAutoNum type="arabicPeriod"/>
            </a:pPr>
            <a:r>
              <a:rPr lang="en-US" dirty="0" smtClean="0"/>
              <a:t>Pretreatment engagement and motivation strategies</a:t>
            </a:r>
          </a:p>
          <a:p>
            <a:pPr marL="914400" lvl="1" indent="-514350">
              <a:lnSpc>
                <a:spcPct val="120000"/>
              </a:lnSpc>
              <a:buAutoNum type="arabicPeriod"/>
            </a:pPr>
            <a:r>
              <a:rPr lang="en-US" dirty="0" smtClean="0"/>
              <a:t>In-treatment retention and support strategies – acquisition of  skills</a:t>
            </a:r>
          </a:p>
          <a:p>
            <a:pPr marL="914400" lvl="1" indent="-514350">
              <a:lnSpc>
                <a:spcPct val="120000"/>
              </a:lnSpc>
              <a:buAutoNum type="arabicPeriod"/>
            </a:pPr>
            <a:r>
              <a:rPr lang="en-US" dirty="0" smtClean="0"/>
              <a:t>Post-treatment </a:t>
            </a:r>
            <a:r>
              <a:rPr lang="en-US" dirty="0"/>
              <a:t>“recovery”  - extended </a:t>
            </a:r>
            <a:r>
              <a:rPr lang="en-US" dirty="0" smtClean="0"/>
              <a:t>follow-up</a:t>
            </a:r>
          </a:p>
          <a:p>
            <a:pPr marL="514350" indent="-514350">
              <a:lnSpc>
                <a:spcPct val="120000"/>
              </a:lnSpc>
              <a:buAutoNum type="arabicPeriod"/>
            </a:pPr>
            <a:r>
              <a:rPr lang="en-US" dirty="0" smtClean="0"/>
              <a:t>Continuing </a:t>
            </a:r>
            <a:r>
              <a:rPr lang="en-US" dirty="0"/>
              <a:t>care – use of community support, use of technology including telephone monitoring, computer based assessment, telemedicine</a:t>
            </a:r>
          </a:p>
          <a:p>
            <a:pPr marL="0" indent="0"/>
            <a:r>
              <a:rPr lang="en-US" dirty="0" smtClean="0"/>
              <a:t> </a:t>
            </a:r>
          </a:p>
          <a:p>
            <a:pPr>
              <a:buNone/>
            </a:pPr>
            <a:endParaRPr lang="en-US" dirty="0" smtClean="0"/>
          </a:p>
          <a:p>
            <a:pPr>
              <a:buNone/>
            </a:pPr>
            <a:endParaRPr lang="en-US" dirty="0"/>
          </a:p>
        </p:txBody>
      </p:sp>
    </p:spTree>
    <p:extLst>
      <p:ext uri="{BB962C8B-B14F-4D97-AF65-F5344CB8AC3E}">
        <p14:creationId xmlns:p14="http://schemas.microsoft.com/office/powerpoint/2010/main" val="2922462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Policy</a:t>
            </a:r>
            <a:endParaRPr lang="en-US" dirty="0"/>
          </a:p>
        </p:txBody>
      </p:sp>
      <p:sp>
        <p:nvSpPr>
          <p:cNvPr id="3" name="Content Placeholder 2"/>
          <p:cNvSpPr>
            <a:spLocks noGrp="1"/>
          </p:cNvSpPr>
          <p:nvPr>
            <p:ph idx="1"/>
          </p:nvPr>
        </p:nvSpPr>
        <p:spPr/>
        <p:txBody>
          <a:bodyPr>
            <a:normAutofit/>
          </a:bodyPr>
          <a:lstStyle/>
          <a:p>
            <a:pPr>
              <a:buNone/>
            </a:pPr>
            <a:r>
              <a:rPr lang="en-US" dirty="0" smtClean="0"/>
              <a:t>Social policies ultimately reflect one of myriad ways one can understand the causes and consequences of a defined social problem and one of myriad ways this problem can be addressed. </a:t>
            </a:r>
          </a:p>
          <a:p>
            <a:pPr>
              <a:buNone/>
            </a:pPr>
            <a:r>
              <a:rPr lang="en-US" dirty="0" smtClean="0"/>
              <a:t>Social policies can define target populations, entitlement rules, forms of benefit, and directly or indirectly impact the design of social programs, the selection of services to be delivered, and how those services are delivered.</a:t>
            </a:r>
          </a:p>
          <a:p>
            <a:pPr>
              <a:buNone/>
            </a:pPr>
            <a:endParaRPr lang="en-US" dirty="0"/>
          </a:p>
        </p:txBody>
      </p:sp>
    </p:spTree>
    <p:extLst>
      <p:ext uri="{BB962C8B-B14F-4D97-AF65-F5344CB8AC3E}">
        <p14:creationId xmlns:p14="http://schemas.microsoft.com/office/powerpoint/2010/main" val="32156569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Social Workers Understand IBH</a:t>
            </a:r>
            <a:endParaRPr lang="en-US" dirty="0"/>
          </a:p>
        </p:txBody>
      </p:sp>
      <p:sp>
        <p:nvSpPr>
          <p:cNvPr id="3" name="Content Placeholder 2"/>
          <p:cNvSpPr>
            <a:spLocks noGrp="1"/>
          </p:cNvSpPr>
          <p:nvPr>
            <p:ph idx="1"/>
          </p:nvPr>
        </p:nvSpPr>
        <p:spPr/>
        <p:txBody>
          <a:bodyPr>
            <a:normAutofit fontScale="62500" lnSpcReduction="20000"/>
          </a:bodyPr>
          <a:lstStyle/>
          <a:p>
            <a:pPr>
              <a:lnSpc>
                <a:spcPct val="120000"/>
              </a:lnSpc>
              <a:buFont typeface="Arial" pitchFamily="34" charset="0"/>
              <a:buChar char="•"/>
            </a:pPr>
            <a:r>
              <a:rPr lang="en-US" dirty="0" smtClean="0"/>
              <a:t>By adopting a </a:t>
            </a:r>
            <a:r>
              <a:rPr lang="en-US" dirty="0" err="1" smtClean="0"/>
              <a:t>biopsychosocial</a:t>
            </a:r>
            <a:r>
              <a:rPr lang="en-US" dirty="0" smtClean="0"/>
              <a:t> spiritual frameworks – social work naturally takes a systems or ecological view of human conditions</a:t>
            </a:r>
          </a:p>
          <a:p>
            <a:pPr>
              <a:lnSpc>
                <a:spcPct val="120000"/>
              </a:lnSpc>
              <a:buFont typeface="Arial" pitchFamily="34" charset="0"/>
              <a:buChar char="•"/>
            </a:pPr>
            <a:r>
              <a:rPr lang="en-US" dirty="0" smtClean="0"/>
              <a:t>Social work respect for individual uniqueness and dignity and well-matched for strengths and recovery-based practice and to work collaboratively with recipients of care</a:t>
            </a:r>
          </a:p>
          <a:p>
            <a:pPr>
              <a:lnSpc>
                <a:spcPct val="120000"/>
              </a:lnSpc>
              <a:buFont typeface="Arial" pitchFamily="34" charset="0"/>
              <a:buChar char="•"/>
            </a:pPr>
            <a:r>
              <a:rPr lang="en-US" dirty="0"/>
              <a:t>By virtue of a tradition of drawing form systems and ecological models of human behavior –social workers understand the importance of social context in understanding illness and health</a:t>
            </a:r>
          </a:p>
          <a:p>
            <a:pPr>
              <a:lnSpc>
                <a:spcPct val="120000"/>
              </a:lnSpc>
              <a:buFont typeface="Arial" pitchFamily="34" charset="0"/>
              <a:buChar char="•"/>
            </a:pPr>
            <a:r>
              <a:rPr lang="en-US" dirty="0"/>
              <a:t>With a broad view of resources social work routinely looks to family and peers as sources of support and to naturally occurring social resources as important aspects of goals and care </a:t>
            </a:r>
            <a:r>
              <a:rPr lang="en-US" dirty="0" smtClean="0"/>
              <a:t>planning</a:t>
            </a:r>
          </a:p>
          <a:p>
            <a:pPr>
              <a:lnSpc>
                <a:spcPct val="120000"/>
              </a:lnSpc>
              <a:buFont typeface="Arial" pitchFamily="34" charset="0"/>
              <a:buChar char="•"/>
            </a:pPr>
            <a:r>
              <a:rPr lang="en-US" dirty="0"/>
              <a:t>By virtue of understanding systems, resources, and by embracing a strengths and recovery principles social workers can work effectively in health care systems that must maximize fiscal and human resources, and routinely consider issues of equity, effectiveness and efficiency when managing care</a:t>
            </a:r>
          </a:p>
          <a:p>
            <a:endParaRPr lang="en-US" dirty="0"/>
          </a:p>
          <a:p>
            <a:pPr>
              <a:buNone/>
            </a:pPr>
            <a:endParaRPr lang="en-US" dirty="0"/>
          </a:p>
        </p:txBody>
      </p:sp>
    </p:spTree>
    <p:extLst>
      <p:ext uri="{BB962C8B-B14F-4D97-AF65-F5344CB8AC3E}">
        <p14:creationId xmlns:p14="http://schemas.microsoft.com/office/powerpoint/2010/main" val="31591257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Each of the models above helps to understand the challenges people face</a:t>
            </a:r>
          </a:p>
          <a:p>
            <a:pPr>
              <a:buFont typeface="Arial" pitchFamily="34" charset="0"/>
              <a:buChar char="•"/>
            </a:pPr>
            <a:r>
              <a:rPr lang="en-US" dirty="0" smtClean="0"/>
              <a:t>Integrated care is designed to deal with complex situations and focus on the whole person</a:t>
            </a:r>
          </a:p>
          <a:p>
            <a:pPr>
              <a:buFont typeface="Arial" pitchFamily="34" charset="0"/>
              <a:buChar char="•"/>
            </a:pPr>
            <a:r>
              <a:rPr lang="en-US" dirty="0" smtClean="0"/>
              <a:t>Rarely do effective services draw from just one of these models, particularly when making a commitment to person-centered care</a:t>
            </a:r>
          </a:p>
          <a:p>
            <a:pPr>
              <a:buFont typeface="Arial" pitchFamily="34" charset="0"/>
              <a:buChar char="•"/>
            </a:pPr>
            <a:r>
              <a:rPr lang="en-US" dirty="0" smtClean="0"/>
              <a:t>Social Work is ideally positioned to assume a key role in the effort to integrate health care</a:t>
            </a:r>
            <a:endParaRPr lang="en-US" dirty="0"/>
          </a:p>
        </p:txBody>
      </p:sp>
    </p:spTree>
    <p:extLst>
      <p:ext uri="{BB962C8B-B14F-4D97-AF65-F5344CB8AC3E}">
        <p14:creationId xmlns:p14="http://schemas.microsoft.com/office/powerpoint/2010/main" val="13281922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001000" cy="838200"/>
          </a:xfrm>
        </p:spPr>
        <p:txBody>
          <a:bodyPr/>
          <a:lstStyle/>
          <a:p>
            <a:r>
              <a:rPr lang="en-US" dirty="0" smtClean="0"/>
              <a:t>References</a:t>
            </a:r>
            <a:endParaRPr lang="en-US" dirty="0"/>
          </a:p>
        </p:txBody>
      </p:sp>
      <p:sp>
        <p:nvSpPr>
          <p:cNvPr id="3" name="Content Placeholder 2"/>
          <p:cNvSpPr>
            <a:spLocks noGrp="1"/>
          </p:cNvSpPr>
          <p:nvPr>
            <p:ph idx="1"/>
          </p:nvPr>
        </p:nvSpPr>
        <p:spPr>
          <a:xfrm>
            <a:off x="685800" y="990600"/>
            <a:ext cx="8001000" cy="4572000"/>
          </a:xfrm>
        </p:spPr>
        <p:txBody>
          <a:bodyPr/>
          <a:lstStyle/>
          <a:p>
            <a:pPr marL="457200" indent="-457200">
              <a:buFont typeface="+mj-lt"/>
              <a:buAutoNum type="arabicPeriod"/>
            </a:pPr>
            <a:r>
              <a:rPr lang="en-US" sz="1200" dirty="0"/>
              <a:t>Rawls, J. (1971).  </a:t>
            </a:r>
            <a:r>
              <a:rPr lang="en-US" sz="1200" i="1" dirty="0"/>
              <a:t>A Theory of Justice.  </a:t>
            </a:r>
            <a:r>
              <a:rPr lang="en-US" sz="1200" dirty="0"/>
              <a:t>Cambridge, MA: Belknap Press of Harvard University Press</a:t>
            </a:r>
            <a:r>
              <a:rPr lang="en-US" sz="1200" dirty="0" smtClean="0"/>
              <a:t>.</a:t>
            </a:r>
            <a:endParaRPr lang="en-US" sz="1150" dirty="0" smtClean="0"/>
          </a:p>
          <a:p>
            <a:pPr marL="457200" indent="-457200">
              <a:buFont typeface="+mj-lt"/>
              <a:buAutoNum type="arabicPeriod"/>
            </a:pPr>
            <a:r>
              <a:rPr lang="en-US" sz="1150" dirty="0" smtClean="0"/>
              <a:t>Corrigan</a:t>
            </a:r>
            <a:r>
              <a:rPr lang="en-US" sz="1150" dirty="0"/>
              <a:t>, P., &amp; Watson, A. (2003).  Factors that explain how policy makers distribute resources to mental health services.  </a:t>
            </a:r>
            <a:r>
              <a:rPr lang="en-US" sz="1150" i="1" dirty="0"/>
              <a:t>Psychiatric Services</a:t>
            </a:r>
            <a:r>
              <a:rPr lang="en-US" sz="1150" dirty="0"/>
              <a:t>, </a:t>
            </a:r>
            <a:r>
              <a:rPr lang="en-US" sz="1150" i="1" dirty="0"/>
              <a:t>54</a:t>
            </a:r>
            <a:r>
              <a:rPr lang="en-US" sz="1150" dirty="0"/>
              <a:t>(4), 501-507</a:t>
            </a:r>
            <a:r>
              <a:rPr lang="en-US" sz="1150" dirty="0" smtClean="0"/>
              <a:t>.</a:t>
            </a:r>
          </a:p>
          <a:p>
            <a:pPr marL="457200" indent="-457200">
              <a:buFont typeface="+mj-lt"/>
              <a:buAutoNum type="arabicPeriod"/>
            </a:pPr>
            <a:r>
              <a:rPr lang="en-US" sz="1150" dirty="0" smtClean="0"/>
              <a:t>U. S. Department of Health and Human Services. (1999). </a:t>
            </a:r>
            <a:r>
              <a:rPr lang="en-US" sz="1150" i="1" dirty="0" smtClean="0"/>
              <a:t>The Reports of the Surgeon General. </a:t>
            </a:r>
            <a:r>
              <a:rPr lang="en-US" sz="1150" dirty="0" smtClean="0"/>
              <a:t>Retrieved from </a:t>
            </a:r>
            <a:r>
              <a:rPr lang="en-US" sz="1150" dirty="0">
                <a:hlinkClick r:id="rId2"/>
              </a:rPr>
              <a:t>http://</a:t>
            </a:r>
            <a:r>
              <a:rPr lang="en-US" sz="1150" dirty="0" smtClean="0">
                <a:hlinkClick r:id="rId2"/>
              </a:rPr>
              <a:t>profiles.nlm.nih.gov/ps/retrieve/ResourceMetadata/NNBBHS</a:t>
            </a:r>
            <a:endParaRPr lang="en-US" sz="1150" dirty="0" smtClean="0"/>
          </a:p>
          <a:p>
            <a:pPr marL="457200" indent="-457200">
              <a:buFont typeface="+mj-lt"/>
              <a:buAutoNum type="arabicPeriod"/>
            </a:pPr>
            <a:r>
              <a:rPr lang="en-US" sz="1150" dirty="0"/>
              <a:t>Ludwig, A. (1975</a:t>
            </a:r>
            <a:r>
              <a:rPr lang="en-US" sz="1150" dirty="0" smtClean="0"/>
              <a:t>). </a:t>
            </a:r>
            <a:r>
              <a:rPr lang="en-US" sz="1150" dirty="0"/>
              <a:t>The Psychiatrist as Physician  </a:t>
            </a:r>
            <a:r>
              <a:rPr lang="en-US" sz="1150" i="1" dirty="0"/>
              <a:t>JAMA, 234</a:t>
            </a:r>
            <a:r>
              <a:rPr lang="en-US" sz="1150" dirty="0"/>
              <a:t>(6), </a:t>
            </a:r>
            <a:r>
              <a:rPr lang="en-US" sz="1150" dirty="0" smtClean="0"/>
              <a:t>603-604.</a:t>
            </a:r>
          </a:p>
          <a:p>
            <a:pPr marL="457200" indent="-457200">
              <a:buFont typeface="+mj-lt"/>
              <a:buAutoNum type="arabicPeriod"/>
            </a:pPr>
            <a:r>
              <a:rPr lang="en-US" sz="1150" dirty="0"/>
              <a:t>Ludwig, A. (1975). The Psychiatrist as Physician  </a:t>
            </a:r>
            <a:r>
              <a:rPr lang="en-US" sz="1150" i="1" dirty="0"/>
              <a:t>JAMA, 234</a:t>
            </a:r>
            <a:r>
              <a:rPr lang="en-US" sz="1150" dirty="0"/>
              <a:t>(6), 603-604</a:t>
            </a:r>
            <a:r>
              <a:rPr lang="en-US" sz="1150" dirty="0" smtClean="0"/>
              <a:t>.</a:t>
            </a:r>
          </a:p>
          <a:p>
            <a:pPr marL="457200" indent="-457200">
              <a:buFont typeface="+mj-lt"/>
              <a:buAutoNum type="arabicPeriod"/>
            </a:pPr>
            <a:r>
              <a:rPr lang="en-US" sz="1150" dirty="0" smtClean="0"/>
              <a:t>Engel, GL. (1977). The need for a new medical model: A challenge for biomedicine</a:t>
            </a:r>
            <a:r>
              <a:rPr lang="en-US" sz="1150" i="1" dirty="0" smtClean="0"/>
              <a:t>. Science, 196, 4286, 129-136.</a:t>
            </a:r>
          </a:p>
          <a:p>
            <a:pPr marL="457200" indent="-457200">
              <a:buFont typeface="+mj-lt"/>
              <a:buAutoNum type="arabicPeriod"/>
            </a:pPr>
            <a:r>
              <a:rPr lang="en-US" sz="1150" dirty="0" err="1"/>
              <a:t>Manderscheid</a:t>
            </a:r>
            <a:r>
              <a:rPr lang="en-US" sz="1150" dirty="0"/>
              <a:t>, R., </a:t>
            </a:r>
            <a:r>
              <a:rPr lang="en-US" sz="1150" dirty="0" err="1"/>
              <a:t>Ryff</a:t>
            </a:r>
            <a:r>
              <a:rPr lang="en-US" sz="1150" dirty="0"/>
              <a:t>, C., Freeman, E., McKnight-</a:t>
            </a:r>
            <a:r>
              <a:rPr lang="en-US" sz="1150" dirty="0" err="1"/>
              <a:t>Elly</a:t>
            </a:r>
            <a:r>
              <a:rPr lang="en-US" sz="1150" dirty="0"/>
              <a:t>, L., </a:t>
            </a:r>
            <a:r>
              <a:rPr lang="en-US" sz="1150" dirty="0" err="1"/>
              <a:t>Dhingra</a:t>
            </a:r>
            <a:r>
              <a:rPr lang="en-US" sz="1150" dirty="0"/>
              <a:t>, S., &amp; </a:t>
            </a:r>
            <a:r>
              <a:rPr lang="en-US" sz="1150" dirty="0" err="1"/>
              <a:t>Strine</a:t>
            </a:r>
            <a:r>
              <a:rPr lang="en-US" sz="1150" dirty="0"/>
              <a:t>, T. (2010). Evolving definitions of mental illness and wellness. </a:t>
            </a:r>
            <a:r>
              <a:rPr lang="en-US" sz="1150" i="1" dirty="0"/>
              <a:t>Preventing Chronic Disease</a:t>
            </a:r>
            <a:r>
              <a:rPr lang="en-US" sz="1150" dirty="0"/>
              <a:t>, </a:t>
            </a:r>
            <a:r>
              <a:rPr lang="en-US" sz="1150" i="1" dirty="0"/>
              <a:t>7</a:t>
            </a:r>
            <a:r>
              <a:rPr lang="en-US" sz="1150" dirty="0"/>
              <a:t>(1), 1-6.</a:t>
            </a:r>
          </a:p>
          <a:p>
            <a:pPr marL="457200" indent="-457200">
              <a:buFont typeface="+mj-lt"/>
              <a:buAutoNum type="arabicPeriod"/>
            </a:pPr>
            <a:r>
              <a:rPr lang="en-US" sz="1150" dirty="0" err="1"/>
              <a:t>Manderscheid</a:t>
            </a:r>
            <a:r>
              <a:rPr lang="en-US" sz="1150" dirty="0"/>
              <a:t>, R., </a:t>
            </a:r>
            <a:r>
              <a:rPr lang="en-US" sz="1150" dirty="0" err="1"/>
              <a:t>Ryff</a:t>
            </a:r>
            <a:r>
              <a:rPr lang="en-US" sz="1150" dirty="0"/>
              <a:t>, C., Freeman, E., McKnight-</a:t>
            </a:r>
            <a:r>
              <a:rPr lang="en-US" sz="1150" dirty="0" err="1"/>
              <a:t>Elly</a:t>
            </a:r>
            <a:r>
              <a:rPr lang="en-US" sz="1150" dirty="0"/>
              <a:t>, L., </a:t>
            </a:r>
            <a:r>
              <a:rPr lang="en-US" sz="1150" dirty="0" err="1"/>
              <a:t>Dhingra</a:t>
            </a:r>
            <a:r>
              <a:rPr lang="en-US" sz="1150" dirty="0"/>
              <a:t>, S., &amp; </a:t>
            </a:r>
            <a:r>
              <a:rPr lang="en-US" sz="1150" dirty="0" err="1"/>
              <a:t>Strine</a:t>
            </a:r>
            <a:r>
              <a:rPr lang="en-US" sz="1150" dirty="0"/>
              <a:t>, T. (2010). Evolving definitions of mental illness and wellness. </a:t>
            </a:r>
            <a:r>
              <a:rPr lang="en-US" sz="1150" i="1" dirty="0"/>
              <a:t>Preventing Chronic Disease</a:t>
            </a:r>
            <a:r>
              <a:rPr lang="en-US" sz="1150" dirty="0"/>
              <a:t>, </a:t>
            </a:r>
            <a:r>
              <a:rPr lang="en-US" sz="1150" i="1" dirty="0"/>
              <a:t>7</a:t>
            </a:r>
            <a:r>
              <a:rPr lang="en-US" sz="1150" dirty="0"/>
              <a:t>(1), 1-6.</a:t>
            </a:r>
          </a:p>
          <a:p>
            <a:pPr marL="457200" indent="-457200">
              <a:buFont typeface="+mj-lt"/>
              <a:buAutoNum type="arabicPeriod"/>
            </a:pPr>
            <a:r>
              <a:rPr lang="en-US" sz="1150" dirty="0" smtClean="0"/>
              <a:t>French</a:t>
            </a:r>
            <a:r>
              <a:rPr lang="en-US" sz="1150" dirty="0"/>
              <a:t>, M. (2009, April) Shifting the course our nation’s health: Prevention and wellness as National policy.  Washington D.C.: American Public Health Association.</a:t>
            </a:r>
          </a:p>
          <a:p>
            <a:pPr marL="457200" indent="-457200">
              <a:buFont typeface="+mj-lt"/>
              <a:buAutoNum type="arabicPeriod"/>
            </a:pPr>
            <a:r>
              <a:rPr lang="en-US" sz="1150" dirty="0" smtClean="0"/>
              <a:t>Bloom, M. (1995). Primary prevention overview. In RL Edwards, ed., Encyclopedia of Social Work, 19</a:t>
            </a:r>
            <a:r>
              <a:rPr lang="en-US" sz="1150" baseline="30000" dirty="0" smtClean="0"/>
              <a:t>th</a:t>
            </a:r>
            <a:r>
              <a:rPr lang="en-US" sz="1150" dirty="0" smtClean="0"/>
              <a:t> ed., 1:1895-1905. Washington DC: National </a:t>
            </a:r>
            <a:r>
              <a:rPr lang="en-US" sz="1150" dirty="0" err="1" smtClean="0"/>
              <a:t>Assocation</a:t>
            </a:r>
            <a:r>
              <a:rPr lang="en-US" sz="1150" dirty="0" smtClean="0"/>
              <a:t> of Social Workers. </a:t>
            </a:r>
            <a:endParaRPr lang="en-US" sz="1150" dirty="0"/>
          </a:p>
          <a:p>
            <a:pPr marL="457200" indent="-457200">
              <a:buFont typeface="+mj-lt"/>
              <a:buAutoNum type="arabicPeriod"/>
            </a:pPr>
            <a:r>
              <a:rPr lang="en-US" sz="1150" dirty="0" smtClean="0"/>
              <a:t>French</a:t>
            </a:r>
            <a:r>
              <a:rPr lang="en-US" sz="1150" dirty="0"/>
              <a:t>, M. (2009, April) Shifting the course our nation’s health: Prevention and wellness as National policy.  Washington D.C.: American Public Health Association.</a:t>
            </a:r>
          </a:p>
          <a:p>
            <a:pPr marL="457200" indent="-457200">
              <a:buFont typeface="+mj-lt"/>
              <a:buAutoNum type="arabicPeriod"/>
            </a:pPr>
            <a:r>
              <a:rPr lang="en-US" sz="1150" dirty="0" smtClean="0"/>
              <a:t>Institute of Medicine of the National </a:t>
            </a:r>
            <a:r>
              <a:rPr lang="en-US" sz="1150" dirty="0" err="1" smtClean="0"/>
              <a:t>Academices</a:t>
            </a:r>
            <a:r>
              <a:rPr lang="en-US" sz="1150" dirty="0" smtClean="0"/>
              <a:t>. (2012, July 10). The mental health and substance use workforce for older adults: In whose hands?</a:t>
            </a:r>
            <a:r>
              <a:rPr lang="en-US" sz="1150" i="1" dirty="0" smtClean="0"/>
              <a:t> Consensus Report</a:t>
            </a:r>
            <a:r>
              <a:rPr lang="en-US" sz="1150" dirty="0" smtClean="0"/>
              <a:t>, Board on Health Care Services.</a:t>
            </a:r>
          </a:p>
          <a:p>
            <a:pPr marL="457200" indent="-457200">
              <a:buFont typeface="+mj-lt"/>
              <a:buAutoNum type="arabicPeriod"/>
            </a:pPr>
            <a:r>
              <a:rPr lang="en-US" sz="1150" dirty="0" smtClean="0"/>
              <a:t>President’s New Freedom Commission on Mental Health. (2003, July). </a:t>
            </a:r>
            <a:r>
              <a:rPr lang="en-US" sz="1150" i="1" dirty="0" smtClean="0"/>
              <a:t>Achieving the promise: Transforming mental health care in America. </a:t>
            </a:r>
            <a:r>
              <a:rPr lang="en-US" sz="1150" dirty="0" smtClean="0"/>
              <a:t>Rockville, MD.</a:t>
            </a:r>
          </a:p>
          <a:p>
            <a:pPr marL="457200" indent="-457200">
              <a:buFont typeface="+mj-lt"/>
              <a:buAutoNum type="arabicPeriod"/>
            </a:pPr>
            <a:r>
              <a:rPr lang="en-US" sz="1150" dirty="0"/>
              <a:t>Van Wormer, K., &amp; Davis, D. (2008). Addictions treatment: A strengths perspective, 2</a:t>
            </a:r>
            <a:r>
              <a:rPr lang="en-US" sz="1150" baseline="30000" dirty="0"/>
              <a:t>nd</a:t>
            </a:r>
            <a:r>
              <a:rPr lang="en-US" sz="1150" dirty="0"/>
              <a:t> Ed.  Belmont, CA: Thomson Higher Education.</a:t>
            </a:r>
          </a:p>
          <a:p>
            <a:pPr marL="457200" indent="-457200">
              <a:buFont typeface="+mj-lt"/>
              <a:buAutoNum type="arabicPeriod"/>
            </a:pPr>
            <a:r>
              <a:rPr lang="en-US" sz="1150" dirty="0"/>
              <a:t>el-</a:t>
            </a:r>
            <a:r>
              <a:rPr lang="en-US" sz="1150" dirty="0" err="1"/>
              <a:t>Guebaly</a:t>
            </a:r>
            <a:r>
              <a:rPr lang="en-US" sz="1150" dirty="0"/>
              <a:t>, N. (2012). The meanings of recovery from addiction.  </a:t>
            </a:r>
            <a:r>
              <a:rPr lang="en-US" sz="1150" i="1" dirty="0"/>
              <a:t>Journal of Addiction Medicine</a:t>
            </a:r>
            <a:r>
              <a:rPr lang="en-US" sz="1150" dirty="0"/>
              <a:t>, </a:t>
            </a:r>
            <a:r>
              <a:rPr lang="en-US" sz="1150" i="1" dirty="0"/>
              <a:t>6</a:t>
            </a:r>
            <a:r>
              <a:rPr lang="en-US" sz="1150" dirty="0"/>
              <a:t>(1), 1-9</a:t>
            </a:r>
          </a:p>
          <a:p>
            <a:pPr marL="457200" indent="-457200">
              <a:buFont typeface="+mj-lt"/>
              <a:buAutoNum type="arabicPeriod"/>
            </a:pPr>
            <a:endParaRPr lang="en-US" sz="1200" dirty="0" smtClean="0"/>
          </a:p>
          <a:p>
            <a:pPr marL="457200" indent="-457200">
              <a:buFont typeface="+mj-lt"/>
              <a:buAutoNum type="arabicPeriod"/>
            </a:pPr>
            <a:endParaRPr lang="en-US" sz="1200" dirty="0" smtClean="0"/>
          </a:p>
          <a:p>
            <a:pPr marL="457200" indent="-457200">
              <a:buFont typeface="+mj-lt"/>
              <a:buAutoNum type="arabicPeriod"/>
            </a:pPr>
            <a:endParaRPr lang="en-US" sz="1200" dirty="0"/>
          </a:p>
          <a:p>
            <a:pPr marL="457200" indent="-457200">
              <a:buFont typeface="+mj-lt"/>
              <a:buAutoNum type="arabicPeriod"/>
            </a:pPr>
            <a:endParaRPr lang="en-US" dirty="0"/>
          </a:p>
          <a:p>
            <a:endParaRPr lang="en-US" dirty="0"/>
          </a:p>
        </p:txBody>
      </p:sp>
    </p:spTree>
    <p:extLst>
      <p:ext uri="{BB962C8B-B14F-4D97-AF65-F5344CB8AC3E}">
        <p14:creationId xmlns:p14="http://schemas.microsoft.com/office/powerpoint/2010/main" val="1250615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Mental Health or Mental Illness</a:t>
            </a:r>
            <a:r>
              <a:rPr lang="en-US" sz="3200" dirty="0" smtClean="0"/>
              <a:t/>
            </a:r>
            <a:br>
              <a:rPr lang="en-US" sz="3200" dirty="0" smtClean="0"/>
            </a:br>
            <a:endParaRPr lang="en-US" sz="3200" dirty="0" smtClean="0"/>
          </a:p>
        </p:txBody>
      </p:sp>
      <p:sp>
        <p:nvSpPr>
          <p:cNvPr id="9219" name="Content Placeholder 2"/>
          <p:cNvSpPr>
            <a:spLocks noGrp="1"/>
          </p:cNvSpPr>
          <p:nvPr>
            <p:ph idx="1"/>
          </p:nvPr>
        </p:nvSpPr>
        <p:spPr/>
        <p:txBody>
          <a:bodyPr/>
          <a:lstStyle/>
          <a:p>
            <a:pPr>
              <a:buFont typeface="Arial" pitchFamily="34" charset="0"/>
              <a:buChar char="•"/>
            </a:pPr>
            <a:r>
              <a:rPr lang="en-US" dirty="0" smtClean="0"/>
              <a:t>What are the implications for policy focused in mental health? </a:t>
            </a:r>
          </a:p>
          <a:p>
            <a:pPr lvl="1">
              <a:buFont typeface="Arial" pitchFamily="34" charset="0"/>
              <a:buChar char="•"/>
            </a:pPr>
            <a:r>
              <a:rPr lang="en-US" dirty="0"/>
              <a:t>Key issues: prevention, resilience, enrichment, opportunities, capabilities </a:t>
            </a:r>
            <a:r>
              <a:rPr lang="en-US" dirty="0" smtClean="0"/>
              <a:t> </a:t>
            </a:r>
          </a:p>
          <a:p>
            <a:pPr>
              <a:buFont typeface="Arial" pitchFamily="34" charset="0"/>
              <a:buChar char="•"/>
            </a:pPr>
            <a:r>
              <a:rPr lang="en-US" dirty="0" smtClean="0"/>
              <a:t>What are the implications for policy focused on mental illness?</a:t>
            </a:r>
          </a:p>
          <a:p>
            <a:pPr lvl="1">
              <a:buFont typeface="Arial" pitchFamily="34" charset="0"/>
              <a:buChar char="•"/>
            </a:pPr>
            <a:r>
              <a:rPr lang="en-US" dirty="0" smtClean="0"/>
              <a:t>Key issues: treatment, locus of care, cost</a:t>
            </a:r>
          </a:p>
          <a:p>
            <a:pPr lvl="1">
              <a:buNone/>
            </a:pPr>
            <a:endParaRPr lang="en-US" dirty="0" smtClean="0"/>
          </a:p>
          <a:p>
            <a:pPr lvl="1">
              <a:buNone/>
            </a:pPr>
            <a:endParaRPr lang="en-US" dirty="0" smtClean="0"/>
          </a:p>
          <a:p>
            <a:pPr lvl="1">
              <a:buFont typeface="Arial" pitchFamily="34" charset="0"/>
              <a:buChar char="•"/>
            </a:pPr>
            <a:endParaRPr lang="en-US" dirty="0" smtClean="0"/>
          </a:p>
          <a:p>
            <a:endParaRPr lang="en-US" dirty="0" smtClean="0"/>
          </a:p>
          <a:p>
            <a:endParaRPr lang="en-US" dirty="0" smtClean="0"/>
          </a:p>
        </p:txBody>
      </p:sp>
    </p:spTree>
    <p:extLst>
      <p:ext uri="{BB962C8B-B14F-4D97-AF65-F5344CB8AC3E}">
        <p14:creationId xmlns:p14="http://schemas.microsoft.com/office/powerpoint/2010/main" val="3688184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z="3200" b="1" dirty="0" smtClean="0"/>
              <a:t>What is Mental </a:t>
            </a:r>
            <a:r>
              <a:rPr lang="en-US" b="1" dirty="0"/>
              <a:t>I</a:t>
            </a:r>
            <a:r>
              <a:rPr lang="en-US" sz="3200" b="1" dirty="0" smtClean="0"/>
              <a:t>llness?</a:t>
            </a:r>
          </a:p>
        </p:txBody>
      </p:sp>
      <p:sp>
        <p:nvSpPr>
          <p:cNvPr id="10243" name="Content Placeholder 2"/>
          <p:cNvSpPr>
            <a:spLocks noGrp="1"/>
          </p:cNvSpPr>
          <p:nvPr>
            <p:ph idx="1"/>
          </p:nvPr>
        </p:nvSpPr>
        <p:spPr/>
        <p:txBody>
          <a:bodyPr/>
          <a:lstStyle/>
          <a:p>
            <a:pPr>
              <a:buFont typeface="Arial" pitchFamily="34" charset="0"/>
              <a:buChar char="•"/>
            </a:pPr>
            <a:r>
              <a:rPr lang="en-US" dirty="0" smtClean="0"/>
              <a:t>Is it real or a myth – is it language – a social construct -  a matter of social control?</a:t>
            </a:r>
          </a:p>
          <a:p>
            <a:pPr>
              <a:buFont typeface="Arial" pitchFamily="34" charset="0"/>
              <a:buChar char="•"/>
            </a:pPr>
            <a:r>
              <a:rPr lang="en-US" dirty="0" smtClean="0"/>
              <a:t>If real – where is the line between health and illness? </a:t>
            </a:r>
          </a:p>
          <a:p>
            <a:pPr>
              <a:buFont typeface="Arial" pitchFamily="34" charset="0"/>
              <a:buChar char="•"/>
            </a:pPr>
            <a:r>
              <a:rPr lang="en-US" dirty="0" smtClean="0"/>
              <a:t>What do terms like schizophrenia, bi-polar disorder, or borderline personality really mean? Can we truly assess them with the tools at our disposal?</a:t>
            </a:r>
          </a:p>
        </p:txBody>
      </p:sp>
    </p:spTree>
    <p:extLst>
      <p:ext uri="{BB962C8B-B14F-4D97-AF65-F5344CB8AC3E}">
        <p14:creationId xmlns:p14="http://schemas.microsoft.com/office/powerpoint/2010/main" val="372432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What is Addiction?</a:t>
            </a:r>
            <a:endParaRPr lang="en-US" sz="3200" b="1" dirty="0"/>
          </a:p>
        </p:txBody>
      </p:sp>
      <p:sp>
        <p:nvSpPr>
          <p:cNvPr id="3" name="Content Placeholder 2"/>
          <p:cNvSpPr>
            <a:spLocks noGrp="1"/>
          </p:cNvSpPr>
          <p:nvPr>
            <p:ph idx="1"/>
          </p:nvPr>
        </p:nvSpPr>
        <p:spPr/>
        <p:txBody>
          <a:bodyPr/>
          <a:lstStyle/>
          <a:p>
            <a:r>
              <a:rPr lang="en-US" dirty="0" smtClean="0"/>
              <a:t>Is addiction a disease?</a:t>
            </a:r>
          </a:p>
          <a:p>
            <a:r>
              <a:rPr lang="en-US" dirty="0" smtClean="0"/>
              <a:t>Is it a personal problem?</a:t>
            </a:r>
          </a:p>
          <a:p>
            <a:r>
              <a:rPr lang="en-US" dirty="0" smtClean="0"/>
              <a:t>Is it influenced by social forces?</a:t>
            </a:r>
          </a:p>
          <a:p>
            <a:r>
              <a:rPr lang="en-US" dirty="0" smtClean="0"/>
              <a:t>Is it defined by social norms?</a:t>
            </a:r>
            <a:endParaRPr lang="en-US" dirty="0"/>
          </a:p>
        </p:txBody>
      </p:sp>
    </p:spTree>
    <p:extLst>
      <p:ext uri="{BB962C8B-B14F-4D97-AF65-F5344CB8AC3E}">
        <p14:creationId xmlns:p14="http://schemas.microsoft.com/office/powerpoint/2010/main" val="2564042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fontScale="90000"/>
          </a:bodyPr>
          <a:lstStyle/>
          <a:p>
            <a:pPr eaLnBrk="1" hangingPunct="1"/>
            <a:r>
              <a:rPr lang="en-US" b="1" dirty="0"/>
              <a:t>H</a:t>
            </a:r>
            <a:r>
              <a:rPr lang="en-US" sz="3200" dirty="0" smtClean="0"/>
              <a:t>ow </a:t>
            </a:r>
            <a:r>
              <a:rPr lang="en-US" dirty="0"/>
              <a:t>P</a:t>
            </a:r>
            <a:r>
              <a:rPr lang="en-US" sz="3200" dirty="0" smtClean="0"/>
              <a:t>olicy </a:t>
            </a:r>
            <a:r>
              <a:rPr lang="en-US" dirty="0"/>
              <a:t>M</a:t>
            </a:r>
            <a:r>
              <a:rPr lang="en-US" sz="3200" dirty="0" smtClean="0"/>
              <a:t>akers </a:t>
            </a:r>
            <a:r>
              <a:rPr lang="en-US" dirty="0"/>
              <a:t>D</a:t>
            </a:r>
            <a:r>
              <a:rPr lang="en-US" sz="3200" dirty="0" smtClean="0"/>
              <a:t>istribute </a:t>
            </a:r>
            <a:r>
              <a:rPr lang="en-US" dirty="0"/>
              <a:t>R</a:t>
            </a:r>
            <a:r>
              <a:rPr lang="en-US" sz="3200" dirty="0" smtClean="0"/>
              <a:t>esources</a:t>
            </a:r>
            <a:r>
              <a:rPr lang="en-US" dirty="0" smtClean="0"/>
              <a:t/>
            </a:r>
            <a:br>
              <a:rPr lang="en-US" dirty="0" smtClean="0"/>
            </a:br>
            <a:endParaRPr lang="en-US" dirty="0" smtClean="0"/>
          </a:p>
        </p:txBody>
      </p:sp>
      <p:sp>
        <p:nvSpPr>
          <p:cNvPr id="15363" name="Content Placeholder 2"/>
          <p:cNvSpPr>
            <a:spLocks noGrp="1"/>
          </p:cNvSpPr>
          <p:nvPr>
            <p:ph idx="1"/>
          </p:nvPr>
        </p:nvSpPr>
        <p:spPr>
          <a:xfrm>
            <a:off x="762000" y="1828800"/>
            <a:ext cx="8001000" cy="3581400"/>
          </a:xfrm>
        </p:spPr>
        <p:txBody>
          <a:bodyPr>
            <a:normAutofit/>
          </a:bodyPr>
          <a:lstStyle/>
          <a:p>
            <a:pPr eaLnBrk="1" hangingPunct="1"/>
            <a:r>
              <a:rPr lang="en-US" sz="2800" dirty="0" smtClean="0"/>
              <a:t>They make decisions based on:</a:t>
            </a:r>
          </a:p>
          <a:p>
            <a:pPr marL="857250" lvl="1" indent="-457200">
              <a:buFont typeface="Arial" pitchFamily="34" charset="0"/>
              <a:buChar char="•"/>
            </a:pPr>
            <a:r>
              <a:rPr lang="en-US" dirty="0" smtClean="0"/>
              <a:t>	Knowledge of need and sense of effectiveness of service options</a:t>
            </a:r>
          </a:p>
          <a:p>
            <a:pPr marL="857250" lvl="1" indent="-457200">
              <a:buFont typeface="Arial" pitchFamily="34" charset="0"/>
              <a:buChar char="•"/>
            </a:pPr>
            <a:r>
              <a:rPr lang="en-US" dirty="0" smtClean="0"/>
              <a:t>	Perceptions of resource scarcity</a:t>
            </a:r>
          </a:p>
          <a:p>
            <a:pPr marL="857250" lvl="1" indent="-457200">
              <a:buFont typeface="Arial" pitchFamily="34" charset="0"/>
              <a:buChar char="•"/>
            </a:pPr>
            <a:r>
              <a:rPr lang="en-US" dirty="0" smtClean="0"/>
              <a:t>	Political ideology of individual decision makers</a:t>
            </a:r>
          </a:p>
          <a:p>
            <a:pPr marL="857250" lvl="1" indent="-457200">
              <a:buFont typeface="Arial" pitchFamily="34" charset="0"/>
              <a:buChar char="•"/>
            </a:pPr>
            <a:r>
              <a:rPr lang="en-US" dirty="0" smtClean="0"/>
              <a:t>	Perception of recipients’ responsibility for problems that require service</a:t>
            </a:r>
            <a:r>
              <a:rPr lang="en-US" baseline="30000" dirty="0" smtClean="0"/>
              <a:t>2</a:t>
            </a:r>
          </a:p>
        </p:txBody>
      </p:sp>
    </p:spTree>
    <p:extLst>
      <p:ext uri="{BB962C8B-B14F-4D97-AF65-F5344CB8AC3E}">
        <p14:creationId xmlns:p14="http://schemas.microsoft.com/office/powerpoint/2010/main" val="907645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Consider this……</a:t>
            </a:r>
            <a:endParaRPr lang="en-US" sz="2800" dirty="0"/>
          </a:p>
        </p:txBody>
      </p:sp>
      <p:sp>
        <p:nvSpPr>
          <p:cNvPr id="3" name="Content Placeholder 2"/>
          <p:cNvSpPr>
            <a:spLocks noGrp="1"/>
          </p:cNvSpPr>
          <p:nvPr>
            <p:ph idx="1"/>
          </p:nvPr>
        </p:nvSpPr>
        <p:spPr/>
        <p:txBody>
          <a:bodyPr/>
          <a:lstStyle/>
          <a:p>
            <a:r>
              <a:rPr lang="en-US" dirty="0" smtClean="0"/>
              <a:t>	Mental health problems range from problems in living to those considered severe and persistent. While those who have less severe illnesses may recover at a greater rate than those facing greater challenges, the latter have far greater needs and are the most costly to serve.  How should scarce resources be allocated and why?</a:t>
            </a:r>
            <a:endParaRPr lang="en-US" dirty="0"/>
          </a:p>
        </p:txBody>
      </p:sp>
    </p:spTree>
  </p:cSld>
  <p:clrMapOvr>
    <a:masterClrMapping/>
  </p:clrMapOvr>
</p:sld>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2722</TotalTime>
  <Words>2955</Words>
  <Application>Microsoft Macintosh PowerPoint</Application>
  <PresentationFormat>On-screen Show (4:3)</PresentationFormat>
  <Paragraphs>348</Paragraphs>
  <Slides>42</Slides>
  <Notes>13</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CIHS Powerpoint Template</vt:lpstr>
      <vt:lpstr>Integrated Behavioral  Healthcare Models </vt:lpstr>
      <vt:lpstr>            Objectives of Module</vt:lpstr>
      <vt:lpstr>Defining the Problem </vt:lpstr>
      <vt:lpstr>Social Policy</vt:lpstr>
      <vt:lpstr>Mental Health or Mental Illness </vt:lpstr>
      <vt:lpstr>What is Mental Illness?</vt:lpstr>
      <vt:lpstr>What is Addiction?</vt:lpstr>
      <vt:lpstr>How Policy Makers Distribute Resources </vt:lpstr>
      <vt:lpstr>Consider this……</vt:lpstr>
      <vt:lpstr>Or…..</vt:lpstr>
      <vt:lpstr>Who Is Deserving of Resources</vt:lpstr>
      <vt:lpstr>Mental Health &amp; Mental Illness </vt:lpstr>
      <vt:lpstr>Integrated Behavioral Health Models</vt:lpstr>
      <vt:lpstr>PowerPoint Presentation</vt:lpstr>
      <vt:lpstr>The Medical Model</vt:lpstr>
      <vt:lpstr>Medical Model Intervention</vt:lpstr>
      <vt:lpstr>Medical Model Approach</vt:lpstr>
      <vt:lpstr>Role of Professional in Medical Model</vt:lpstr>
      <vt:lpstr>Arguments for Medical Model</vt:lpstr>
      <vt:lpstr>Arguments Against the Medical Model</vt:lpstr>
      <vt:lpstr>The Biopsychosocial Model  </vt:lpstr>
      <vt:lpstr>The Bio-psycho-social Approach </vt:lpstr>
      <vt:lpstr>Prevention and Wellness Model7</vt:lpstr>
      <vt:lpstr>Prevention and Wellness Model Rationale</vt:lpstr>
      <vt:lpstr>Prevention and Wellness Approach</vt:lpstr>
      <vt:lpstr>Strategies for Prevention and Wellness</vt:lpstr>
      <vt:lpstr>Prevention and Wellness Activities  </vt:lpstr>
      <vt:lpstr>Chronic Care Model12 </vt:lpstr>
      <vt:lpstr>Chronic Care Model Rationale</vt:lpstr>
      <vt:lpstr>The Chronic Care Model Approach</vt:lpstr>
      <vt:lpstr>The Recovery Model</vt:lpstr>
      <vt:lpstr>SAMHSA Working Definition of Recovery</vt:lpstr>
      <vt:lpstr>The Role of the Professional in Recovery Model </vt:lpstr>
      <vt:lpstr>The Recovery Approach </vt:lpstr>
      <vt:lpstr>Recovery and Wellness</vt:lpstr>
      <vt:lpstr>Recovery Model for Substance Use Disorders14</vt:lpstr>
      <vt:lpstr>PowerPoint Presentation</vt:lpstr>
      <vt:lpstr>Similarities between the two approaches</vt:lpstr>
      <vt:lpstr>Recovery Model for Addiction Treatment Approach15</vt:lpstr>
      <vt:lpstr>Why Social Workers Understand IBH</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Cobb</dc:creator>
  <cp:lastModifiedBy>Lauren Schermerhorn</cp:lastModifiedBy>
  <cp:revision>56</cp:revision>
  <dcterms:created xsi:type="dcterms:W3CDTF">2012-02-08T16:22:52Z</dcterms:created>
  <dcterms:modified xsi:type="dcterms:W3CDTF">2015-01-19T18:14:05Z</dcterms:modified>
</cp:coreProperties>
</file>