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1"/>
  </p:notesMasterIdLst>
  <p:sldIdLst>
    <p:sldId id="260" r:id="rId2"/>
    <p:sldId id="306"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9" r:id="rId21"/>
    <p:sldId id="280" r:id="rId22"/>
    <p:sldId id="281" r:id="rId23"/>
    <p:sldId id="282" r:id="rId24"/>
    <p:sldId id="278" r:id="rId25"/>
    <p:sldId id="283" r:id="rId26"/>
    <p:sldId id="284" r:id="rId27"/>
    <p:sldId id="285" r:id="rId28"/>
    <p:sldId id="308" r:id="rId29"/>
    <p:sldId id="286" r:id="rId30"/>
    <p:sldId id="287" r:id="rId31"/>
    <p:sldId id="309" r:id="rId32"/>
    <p:sldId id="288" r:id="rId33"/>
    <p:sldId id="289" r:id="rId34"/>
    <p:sldId id="291" r:id="rId35"/>
    <p:sldId id="292" r:id="rId36"/>
    <p:sldId id="293" r:id="rId37"/>
    <p:sldId id="290" r:id="rId38"/>
    <p:sldId id="294" r:id="rId39"/>
    <p:sldId id="295" r:id="rId40"/>
    <p:sldId id="296" r:id="rId41"/>
    <p:sldId id="297" r:id="rId42"/>
    <p:sldId id="298" r:id="rId43"/>
    <p:sldId id="299" r:id="rId44"/>
    <p:sldId id="300" r:id="rId45"/>
    <p:sldId id="301" r:id="rId46"/>
    <p:sldId id="303" r:id="rId47"/>
    <p:sldId id="307" r:id="rId48"/>
    <p:sldId id="305" r:id="rId49"/>
    <p:sldId id="304" r:id="rId5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2759" autoAdjust="0"/>
  </p:normalViewPr>
  <p:slideViewPr>
    <p:cSldViewPr>
      <p:cViewPr>
        <p:scale>
          <a:sx n="80" d="100"/>
          <a:sy n="80" d="100"/>
        </p:scale>
        <p:origin x="-264" y="-24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18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notesMaster" Target="notesMasters/notesMaster1.xml"/><Relationship Id="rId52" Type="http://schemas.openxmlformats.org/officeDocument/2006/relationships/printerSettings" Target="printerSettings/printerSettings1.bin"/><Relationship Id="rId53" Type="http://schemas.openxmlformats.org/officeDocument/2006/relationships/presProps" Target="presProps.xml"/><Relationship Id="rId54" Type="http://schemas.openxmlformats.org/officeDocument/2006/relationships/viewProps" Target="viewProps.xml"/><Relationship Id="rId55" Type="http://schemas.openxmlformats.org/officeDocument/2006/relationships/theme" Target="theme/theme1.xml"/><Relationship Id="rId56"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E539E5-C423-47B1-8859-A01F98982C38}" type="datetimeFigureOut">
              <a:rPr lang="en-US" smtClean="0"/>
              <a:t>1/19/15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802A37-B447-45A9-A452-7C377B70D1C1}" type="slidenum">
              <a:rPr lang="en-US" smtClean="0"/>
              <a:t>‹#›</a:t>
            </a:fld>
            <a:endParaRPr lang="en-US"/>
          </a:p>
        </p:txBody>
      </p:sp>
    </p:spTree>
    <p:extLst>
      <p:ext uri="{BB962C8B-B14F-4D97-AF65-F5344CB8AC3E}">
        <p14:creationId xmlns:p14="http://schemas.microsoft.com/office/powerpoint/2010/main" val="1093047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308D90-05AA-4D07-B3DC-D193E5427C8E}" type="slidenum">
              <a:rPr lang="en-US" smtClean="0"/>
              <a:t>11</a:t>
            </a:fld>
            <a:endParaRPr lang="en-US"/>
          </a:p>
        </p:txBody>
      </p:sp>
    </p:spTree>
    <p:extLst>
      <p:ext uri="{BB962C8B-B14F-4D97-AF65-F5344CB8AC3E}">
        <p14:creationId xmlns:p14="http://schemas.microsoft.com/office/powerpoint/2010/main" val="23165754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Aarons,</a:t>
            </a:r>
            <a:r>
              <a:rPr lang="en-US" baseline="0" dirty="0" smtClean="0"/>
              <a:t> M., </a:t>
            </a:r>
            <a:r>
              <a:rPr lang="en-US" baseline="0" dirty="0" err="1" smtClean="0"/>
              <a:t>Sommerfeld</a:t>
            </a:r>
            <a:r>
              <a:rPr lang="en-US" baseline="0" dirty="0" smtClean="0"/>
              <a:t>, D., &amp; </a:t>
            </a:r>
            <a:r>
              <a:rPr lang="en-US" baseline="0" dirty="0" err="1" smtClean="0"/>
              <a:t>Willging</a:t>
            </a:r>
            <a:r>
              <a:rPr lang="en-US" baseline="0" dirty="0" smtClean="0"/>
              <a:t>, C. (2011). The soft underbelly of system change: The role of leadership and organization climate in turnover during statewide behavioral health reform.  </a:t>
            </a:r>
            <a:r>
              <a:rPr lang="en-US" i="1" baseline="0" dirty="0" smtClean="0"/>
              <a:t>Psychological Services</a:t>
            </a:r>
            <a:r>
              <a:rPr lang="en-US" i="0" baseline="0" dirty="0" smtClean="0"/>
              <a:t>, </a:t>
            </a:r>
            <a:r>
              <a:rPr lang="en-US" i="1" baseline="0" dirty="0" smtClean="0"/>
              <a:t>8</a:t>
            </a:r>
            <a:r>
              <a:rPr lang="en-US" i="0" baseline="0" dirty="0" smtClean="0"/>
              <a:t>(4), 269-281.</a:t>
            </a:r>
            <a:endParaRPr lang="en-US" dirty="0"/>
          </a:p>
        </p:txBody>
      </p:sp>
      <p:sp>
        <p:nvSpPr>
          <p:cNvPr id="4" name="Slide Number Placeholder 3"/>
          <p:cNvSpPr>
            <a:spLocks noGrp="1"/>
          </p:cNvSpPr>
          <p:nvPr>
            <p:ph type="sldNum" sz="quarter" idx="10"/>
          </p:nvPr>
        </p:nvSpPr>
        <p:spPr/>
        <p:txBody>
          <a:bodyPr/>
          <a:lstStyle/>
          <a:p>
            <a:fld id="{44BC09C6-478C-40B6-B899-A5E6E82BE278}" type="slidenum">
              <a:rPr lang="en-US" smtClean="0"/>
              <a:pPr/>
              <a:t>38</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BC09C6-478C-40B6-B899-A5E6E82BE278}" type="slidenum">
              <a:rPr lang="en-US" smtClean="0"/>
              <a:pPr/>
              <a:t>40</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complexities of health care integration</a:t>
            </a:r>
          </a:p>
          <a:p>
            <a:pPr marL="457200" indent="-457200">
              <a:lnSpc>
                <a:spcPct val="120000"/>
              </a:lnSpc>
              <a:buFont typeface="Arial" pitchFamily="34" charset="0"/>
              <a:buChar char="•"/>
            </a:pPr>
            <a:r>
              <a:rPr lang="en-US" sz="1600" dirty="0" smtClean="0"/>
              <a:t>Nutting et al., (2011) reporting on a study of demonstration projects moving primary care toward patient-centered medical homes suggests that</a:t>
            </a:r>
          </a:p>
          <a:p>
            <a:pPr marL="457200" indent="-457200">
              <a:lnSpc>
                <a:spcPct val="120000"/>
              </a:lnSpc>
              <a:buFont typeface="Arial" pitchFamily="34" charset="0"/>
              <a:buChar char="•"/>
            </a:pPr>
            <a:endParaRPr lang="en-US" sz="1600" dirty="0" smtClean="0"/>
          </a:p>
          <a:p>
            <a:pPr marL="457200" indent="-457200">
              <a:lnSpc>
                <a:spcPct val="120000"/>
              </a:lnSpc>
              <a:buFont typeface="Arial" pitchFamily="34" charset="0"/>
              <a:buChar char="•"/>
            </a:pPr>
            <a:r>
              <a:rPr lang="en-US" sz="1600" dirty="0" smtClean="0"/>
              <a:t>Transformation is more than a series simple of incremental changes – and that even two years of ongoing technical assistance and ongoing work was insufficient to completion. In essence the change required is system wide and is basic by impacting core values – be definition resistance to such change will be high (Patti, 1974).</a:t>
            </a:r>
          </a:p>
          <a:p>
            <a:pPr>
              <a:buNone/>
            </a:pPr>
            <a:r>
              <a:rPr lang="en-US" sz="1600" dirty="0" smtClean="0"/>
              <a:t> </a:t>
            </a:r>
          </a:p>
          <a:p>
            <a:endParaRPr lang="en-US" sz="1800" kern="1200" dirty="0" smtClean="0">
              <a:solidFill>
                <a:schemeClr val="tx1"/>
              </a:solidFill>
              <a:latin typeface="+mn-lt"/>
              <a:ea typeface="+mn-ea"/>
              <a:cs typeface="+mn-cs"/>
            </a:endParaRPr>
          </a:p>
          <a:p>
            <a:pPr marL="457200" indent="-457200">
              <a:buFont typeface="Arial" pitchFamily="34" charset="0"/>
              <a:buChar char="•"/>
            </a:pPr>
            <a:r>
              <a:rPr lang="en-US" sz="1200" u="sng" dirty="0" smtClean="0"/>
              <a:t>Success </a:t>
            </a:r>
            <a:r>
              <a:rPr lang="en-US" sz="1200" dirty="0" smtClean="0"/>
              <a:t>came with “those discrete components of the model that could be adapted with minimal impact on individual roles and work identities and that had little impact on other practice processes.”</a:t>
            </a:r>
          </a:p>
          <a:p>
            <a:pPr marL="457200" indent="-457200">
              <a:buFont typeface="Arial" pitchFamily="34" charset="0"/>
              <a:buChar char="•"/>
            </a:pPr>
            <a:endParaRPr lang="en-US" sz="1200" dirty="0" smtClean="0"/>
          </a:p>
          <a:p>
            <a:pPr marL="457200" indent="-457200">
              <a:buFont typeface="Arial" pitchFamily="34" charset="0"/>
              <a:buChar char="•"/>
            </a:pPr>
            <a:r>
              <a:rPr lang="en-US" sz="1200" u="sng" dirty="0" smtClean="0"/>
              <a:t>Difficulties</a:t>
            </a:r>
            <a:r>
              <a:rPr lang="en-US" sz="1200" dirty="0" smtClean="0"/>
              <a:t> arose with “components that required fundamental changes in established routines and coordination across work groups, or that challenged traditional roles and models of practice. Integration with community services, wellness promotion, proactive population management, and team-based care presented the greatest challenges” (Nutting et al., 2011, p.40).</a:t>
            </a:r>
          </a:p>
          <a:p>
            <a:pPr marL="0" indent="0">
              <a:buFont typeface="Arial" pitchFamily="34" charset="0"/>
              <a:buNone/>
            </a:pPr>
            <a:endParaRPr lang="en-US" sz="1200" dirty="0" smtClean="0"/>
          </a:p>
          <a:p>
            <a:endParaRPr lang="en-US" sz="1600" kern="1200" dirty="0" smtClean="0">
              <a:solidFill>
                <a:schemeClr val="tx1"/>
              </a:solidFill>
              <a:latin typeface="+mn-lt"/>
              <a:ea typeface="+mn-ea"/>
              <a:cs typeface="+mn-cs"/>
            </a:endParaRPr>
          </a:p>
          <a:p>
            <a:pPr>
              <a:lnSpc>
                <a:spcPct val="110000"/>
              </a:lnSpc>
              <a:buFont typeface="Arial" pitchFamily="34" charset="0"/>
              <a:buChar char="•"/>
            </a:pPr>
            <a:r>
              <a:rPr lang="en-US" dirty="0" smtClean="0"/>
              <a:t>One particular challenge is the team approach, in particular, envisioning new roles. Physicians are trained to perform autonomously, and when in teams to simply delegate</a:t>
            </a:r>
          </a:p>
          <a:p>
            <a:pPr>
              <a:lnSpc>
                <a:spcPct val="110000"/>
              </a:lnSpc>
              <a:buFont typeface="Arial" pitchFamily="34" charset="0"/>
              <a:buChar char="•"/>
            </a:pPr>
            <a:r>
              <a:rPr lang="en-US" dirty="0" smtClean="0"/>
              <a:t>Putting the client first is more challenging in such system than it seems – and moving toward true community integration and a population focus is even more difficult</a:t>
            </a:r>
          </a:p>
          <a:p>
            <a:pPr>
              <a:lnSpc>
                <a:spcPct val="110000"/>
              </a:lnSpc>
              <a:buFont typeface="Arial" pitchFamily="34" charset="0"/>
              <a:buChar char="•"/>
            </a:pPr>
            <a:r>
              <a:rPr lang="en-US" dirty="0" smtClean="0"/>
              <a:t>The most successful programs had a commitment to organizational learning, what Nutting and associates called “adaptive reserve”</a:t>
            </a:r>
          </a:p>
          <a:p>
            <a:endParaRPr lang="en-US" sz="1600" kern="1200" dirty="0" smtClean="0">
              <a:solidFill>
                <a:schemeClr val="tx1"/>
              </a:solidFill>
              <a:latin typeface="+mn-lt"/>
              <a:ea typeface="+mn-ea"/>
              <a:cs typeface="+mn-cs"/>
            </a:endParaRPr>
          </a:p>
          <a:p>
            <a:pPr>
              <a:buFont typeface="Arial" pitchFamily="34" charset="0"/>
              <a:buChar char="•"/>
            </a:pPr>
            <a:r>
              <a:rPr lang="en-US" dirty="0" smtClean="0"/>
              <a:t>Level 3:  Requires a paradigm shift where “practices must transform themselves into highly nimble organizations that work seamlessly as part of the local health care neighborhood to contribute to the health of a defined populations” (Nutting, et al., 2011, p. 441).  This likely requires the assumption of risk and prospective payment.</a:t>
            </a:r>
          </a:p>
          <a:p>
            <a:pPr>
              <a:buFont typeface="Arial" pitchFamily="34" charset="0"/>
              <a:buChar char="•"/>
            </a:pPr>
            <a:endParaRPr lang="en-US" dirty="0" smtClean="0"/>
          </a:p>
          <a:p>
            <a:pPr>
              <a:buNone/>
            </a:pPr>
            <a:r>
              <a:rPr lang="en-US" b="1" dirty="0" smtClean="0"/>
              <a:t>Levels of development</a:t>
            </a:r>
          </a:p>
          <a:p>
            <a:pPr>
              <a:buFont typeface="Arial" pitchFamily="34" charset="0"/>
              <a:buChar char="•"/>
            </a:pPr>
            <a:r>
              <a:rPr lang="en-US" dirty="0" smtClean="0"/>
              <a:t>Level 1: Implementing aspects of the model that can be added incrementally to existing systems (same day appointments, electronic medical records</a:t>
            </a:r>
          </a:p>
          <a:p>
            <a:pPr marL="0" indent="0"/>
            <a:endParaRPr lang="en-US" dirty="0" smtClean="0"/>
          </a:p>
          <a:p>
            <a:pPr>
              <a:buFont typeface="Arial" pitchFamily="34" charset="0"/>
              <a:buChar char="•"/>
            </a:pPr>
            <a:r>
              <a:rPr lang="en-US" dirty="0" smtClean="0"/>
              <a:t>Level 2:  Beginning development of functional teams – here there is movement toward “planned, proactive, and population-based teams” (Nutting et al., 2011, p. 441)</a:t>
            </a:r>
          </a:p>
          <a:p>
            <a:pPr>
              <a:buFont typeface="Arial" pitchFamily="34" charset="0"/>
              <a:buChar char="•"/>
            </a:pPr>
            <a:endParaRPr lang="en-US" dirty="0" smtClean="0"/>
          </a:p>
          <a:p>
            <a:endParaRPr lang="en-US" dirty="0" smtClean="0"/>
          </a:p>
          <a:p>
            <a:pPr marL="0" indent="0">
              <a:buFont typeface="Arial" pitchFamily="34" charset="0"/>
              <a:buNone/>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44BC09C6-478C-40B6-B899-A5E6E82BE278}" type="slidenum">
              <a:rPr lang="en-US" smtClean="0"/>
              <a:pPr/>
              <a:t>41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World Health Organization (WHO).  (2010).  Framework for</a:t>
            </a:r>
            <a:r>
              <a:rPr lang="en-US" baseline="0" dirty="0" smtClean="0"/>
              <a:t> action on </a:t>
            </a:r>
            <a:r>
              <a:rPr lang="en-US" baseline="0" dirty="0" err="1" smtClean="0"/>
              <a:t>interprofessional</a:t>
            </a:r>
            <a:r>
              <a:rPr lang="en-US" baseline="0" dirty="0" smtClean="0"/>
              <a:t> education and collaborative practice.  Geneva:  WHO.  From:  http://whqlibdoc.who.int/hq/2010/WHO_HRH_HPN_10.3_eng.pdf </a:t>
            </a:r>
          </a:p>
          <a:p>
            <a:endParaRPr lang="en-US" dirty="0"/>
          </a:p>
        </p:txBody>
      </p:sp>
      <p:sp>
        <p:nvSpPr>
          <p:cNvPr id="4" name="Slide Number Placeholder 3"/>
          <p:cNvSpPr>
            <a:spLocks noGrp="1"/>
          </p:cNvSpPr>
          <p:nvPr>
            <p:ph type="sldNum" sz="quarter" idx="10"/>
          </p:nvPr>
        </p:nvSpPr>
        <p:spPr/>
        <p:txBody>
          <a:bodyPr/>
          <a:lstStyle/>
          <a:p>
            <a:fld id="{3E308D90-05AA-4D07-B3DC-D193E5427C8E}" type="slidenum">
              <a:rPr lang="en-US" smtClean="0"/>
              <a:t>12</a:t>
            </a:fld>
            <a:endParaRPr lang="en-US"/>
          </a:p>
        </p:txBody>
      </p:sp>
    </p:spTree>
    <p:extLst>
      <p:ext uri="{BB962C8B-B14F-4D97-AF65-F5344CB8AC3E}">
        <p14:creationId xmlns:p14="http://schemas.microsoft.com/office/powerpoint/2010/main" val="1256333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308D90-05AA-4D07-B3DC-D193E5427C8E}" type="slidenum">
              <a:rPr lang="en-US" smtClean="0"/>
              <a:t>13</a:t>
            </a:fld>
            <a:endParaRPr lang="en-US"/>
          </a:p>
        </p:txBody>
      </p:sp>
    </p:spTree>
    <p:extLst>
      <p:ext uri="{BB962C8B-B14F-4D97-AF65-F5344CB8AC3E}">
        <p14:creationId xmlns:p14="http://schemas.microsoft.com/office/powerpoint/2010/main" val="1229841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308D90-05AA-4D07-B3DC-D193E5427C8E}" type="slidenum">
              <a:rPr lang="en-US" smtClean="0"/>
              <a:t>14</a:t>
            </a:fld>
            <a:endParaRPr lang="en-US"/>
          </a:p>
        </p:txBody>
      </p:sp>
    </p:spTree>
    <p:extLst>
      <p:ext uri="{BB962C8B-B14F-4D97-AF65-F5344CB8AC3E}">
        <p14:creationId xmlns:p14="http://schemas.microsoft.com/office/powerpoint/2010/main" val="2145893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benefits in need of evidence, though some do exist for acute care and prevention programs</a:t>
            </a:r>
          </a:p>
        </p:txBody>
      </p:sp>
      <p:sp>
        <p:nvSpPr>
          <p:cNvPr id="4" name="Slide Number Placeholder 3"/>
          <p:cNvSpPr>
            <a:spLocks noGrp="1"/>
          </p:cNvSpPr>
          <p:nvPr>
            <p:ph type="sldNum" sz="quarter" idx="10"/>
          </p:nvPr>
        </p:nvSpPr>
        <p:spPr/>
        <p:txBody>
          <a:bodyPr/>
          <a:lstStyle/>
          <a:p>
            <a:fld id="{3E308D90-05AA-4D07-B3DC-D193E5427C8E}" type="slidenum">
              <a:rPr lang="en-US" smtClean="0"/>
              <a:t>15</a:t>
            </a:fld>
            <a:endParaRPr lang="en-US"/>
          </a:p>
        </p:txBody>
      </p:sp>
    </p:spTree>
    <p:extLst>
      <p:ext uri="{BB962C8B-B14F-4D97-AF65-F5344CB8AC3E}">
        <p14:creationId xmlns:p14="http://schemas.microsoft.com/office/powerpoint/2010/main" val="3471216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308D90-05AA-4D07-B3DC-D193E5427C8E}" type="slidenum">
              <a:rPr lang="en-US" smtClean="0"/>
              <a:t>18</a:t>
            </a:fld>
            <a:endParaRPr lang="en-US"/>
          </a:p>
        </p:txBody>
      </p:sp>
    </p:spTree>
    <p:extLst>
      <p:ext uri="{BB962C8B-B14F-4D97-AF65-F5344CB8AC3E}">
        <p14:creationId xmlns:p14="http://schemas.microsoft.com/office/powerpoint/2010/main" val="13538182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IPEC:</a:t>
            </a:r>
            <a:r>
              <a:rPr lang="en-US" baseline="0" dirty="0" smtClean="0"/>
              <a:t>  American Association of Colleges of Nursing, American Association of Colleges of Osteopathic Medicine, Association of Schools of Public Health, American Association of Colleges of Pharmacy, American Dental Education Association, and Association of American Medical Colleges</a:t>
            </a:r>
            <a:endParaRPr lang="en-US" dirty="0"/>
          </a:p>
        </p:txBody>
      </p:sp>
      <p:sp>
        <p:nvSpPr>
          <p:cNvPr id="4" name="Slide Number Placeholder 3"/>
          <p:cNvSpPr>
            <a:spLocks noGrp="1"/>
          </p:cNvSpPr>
          <p:nvPr>
            <p:ph type="sldNum" sz="quarter" idx="10"/>
          </p:nvPr>
        </p:nvSpPr>
        <p:spPr/>
        <p:txBody>
          <a:bodyPr/>
          <a:lstStyle/>
          <a:p>
            <a:fld id="{3E308D90-05AA-4D07-B3DC-D193E5427C8E}" type="slidenum">
              <a:rPr lang="en-US" smtClean="0"/>
              <a:t>19</a:t>
            </a:fld>
            <a:endParaRPr lang="en-US"/>
          </a:p>
        </p:txBody>
      </p:sp>
    </p:spTree>
    <p:extLst>
      <p:ext uri="{BB962C8B-B14F-4D97-AF65-F5344CB8AC3E}">
        <p14:creationId xmlns:p14="http://schemas.microsoft.com/office/powerpoint/2010/main" val="2124123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BC09C6-478C-40B6-B899-A5E6E82BE278}" type="slidenum">
              <a:rPr lang="en-US" smtClean="0"/>
              <a:pPr/>
              <a:t>36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BC09C6-478C-40B6-B899-A5E6E82BE278}" type="slidenum">
              <a:rPr lang="en-US" smtClean="0"/>
              <a:pPr/>
              <a:t>37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eamcarehealth.org/"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usm.edu/csho/" TargetMode="External"/><Relationship Id="rId3" Type="http://schemas.openxmlformats.org/officeDocument/2006/relationships/hyperlink" Target="http://www.healthaffairs.org/healthpolicybriefs/brief.php?brief_id=25"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mprovingchroniccare.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Implementing Integrated Behavioral Healthcare</a:t>
            </a:r>
            <a:endParaRPr lang="en-US" dirty="0"/>
          </a:p>
        </p:txBody>
      </p:sp>
      <p:sp>
        <p:nvSpPr>
          <p:cNvPr id="3" name="Subtitle 2"/>
          <p:cNvSpPr>
            <a:spLocks noGrp="1"/>
          </p:cNvSpPr>
          <p:nvPr>
            <p:ph type="subTitle" idx="1"/>
          </p:nvPr>
        </p:nvSpPr>
        <p:spPr/>
        <p:txBody>
          <a:bodyPr/>
          <a:lstStyle/>
          <a:p>
            <a:r>
              <a:rPr lang="en-US" dirty="0" smtClean="0"/>
              <a:t>Module 7 </a:t>
            </a:r>
          </a:p>
          <a:p>
            <a:r>
              <a:rPr lang="en-US" dirty="0" smtClean="0"/>
              <a:t>Victoria Stanhope, PhD</a:t>
            </a:r>
          </a:p>
          <a:p>
            <a:r>
              <a:rPr lang="en-US" dirty="0" smtClean="0"/>
              <a:t>New York University</a:t>
            </a:r>
            <a:endParaRPr lang="en-US" dirty="0"/>
          </a:p>
        </p:txBody>
      </p:sp>
    </p:spTree>
    <p:extLst>
      <p:ext uri="{BB962C8B-B14F-4D97-AF65-F5344CB8AC3E}">
        <p14:creationId xmlns:p14="http://schemas.microsoft.com/office/powerpoint/2010/main" val="20846966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Approach</a:t>
            </a:r>
            <a:endParaRPr lang="en-US" dirty="0"/>
          </a:p>
        </p:txBody>
      </p:sp>
      <p:sp>
        <p:nvSpPr>
          <p:cNvPr id="3" name="Content Placeholder 2"/>
          <p:cNvSpPr>
            <a:spLocks noGrp="1"/>
          </p:cNvSpPr>
          <p:nvPr>
            <p:ph idx="1"/>
          </p:nvPr>
        </p:nvSpPr>
        <p:spPr/>
        <p:txBody>
          <a:bodyPr>
            <a:normAutofit/>
          </a:bodyPr>
          <a:lstStyle/>
          <a:p>
            <a:r>
              <a:rPr lang="en-US" dirty="0" smtClean="0"/>
              <a:t>Interdisciplinary Teams</a:t>
            </a:r>
          </a:p>
          <a:p>
            <a:pPr lvl="1"/>
            <a:r>
              <a:rPr lang="en-US" dirty="0" smtClean="0"/>
              <a:t>Primary Care Physician and Nurse Practitioner play key role</a:t>
            </a:r>
          </a:p>
          <a:p>
            <a:pPr lvl="1"/>
            <a:r>
              <a:rPr lang="en-US" dirty="0" smtClean="0"/>
              <a:t>Care Manager (Social Worker)</a:t>
            </a:r>
          </a:p>
          <a:p>
            <a:pPr lvl="1"/>
            <a:r>
              <a:rPr lang="en-US" dirty="0" smtClean="0"/>
              <a:t>Peer Specialist</a:t>
            </a:r>
          </a:p>
          <a:p>
            <a:pPr lvl="1"/>
            <a:r>
              <a:rPr lang="en-US" dirty="0" smtClean="0"/>
              <a:t>Mental Health Provider (e.g., Social Worker, Psychologist, Psychiatrist )</a:t>
            </a:r>
          </a:p>
          <a:p>
            <a:pPr lvl="1"/>
            <a:r>
              <a:rPr lang="en-US" dirty="0" smtClean="0"/>
              <a:t>Addictions Professional</a:t>
            </a:r>
          </a:p>
          <a:p>
            <a:pPr lvl="1"/>
            <a:r>
              <a:rPr lang="en-US" dirty="0" smtClean="0"/>
              <a:t>Community Health Worker</a:t>
            </a:r>
          </a:p>
          <a:p>
            <a:pPr lvl="1"/>
            <a:endParaRPr lang="en-US" dirty="0"/>
          </a:p>
        </p:txBody>
      </p:sp>
    </p:spTree>
    <p:extLst>
      <p:ext uri="{BB962C8B-B14F-4D97-AF65-F5344CB8AC3E}">
        <p14:creationId xmlns:p14="http://schemas.microsoft.com/office/powerpoint/2010/main" val="172212702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Inter-Professional</a:t>
            </a:r>
            <a:r>
              <a:rPr lang="en-US" baseline="30000" dirty="0" smtClean="0"/>
              <a:t>1</a:t>
            </a:r>
            <a:endParaRPr lang="en-US" baseline="30000" dirty="0"/>
          </a:p>
        </p:txBody>
      </p:sp>
      <p:sp>
        <p:nvSpPr>
          <p:cNvPr id="4" name="Text Placeholder 3"/>
          <p:cNvSpPr>
            <a:spLocks noGrp="1"/>
          </p:cNvSpPr>
          <p:nvPr>
            <p:ph sz="half" idx="1"/>
          </p:nvPr>
        </p:nvSpPr>
        <p:spPr>
          <a:xfrm>
            <a:off x="1143000" y="2057400"/>
            <a:ext cx="7620000" cy="3276600"/>
          </a:xfrm>
        </p:spPr>
        <p:txBody>
          <a:bodyPr/>
          <a:lstStyle/>
          <a:p>
            <a:r>
              <a:rPr lang="en-US" sz="2400" dirty="0"/>
              <a:t>“It is no longer enough for health workers to be professional.  In the current global </a:t>
            </a:r>
            <a:r>
              <a:rPr lang="en-US" sz="2400" dirty="0" smtClean="0"/>
              <a:t>climate, health </a:t>
            </a:r>
            <a:r>
              <a:rPr lang="en-US" sz="2400" dirty="0"/>
              <a:t>workers also need to be inter-professional</a:t>
            </a:r>
            <a:r>
              <a:rPr lang="en-US" sz="2400" dirty="0" smtClean="0"/>
              <a:t>”</a:t>
            </a:r>
          </a:p>
          <a:p>
            <a:pPr marL="457200" lvl="1" indent="0">
              <a:buNone/>
            </a:pPr>
            <a:r>
              <a:rPr lang="en-US" dirty="0" smtClean="0"/>
              <a:t>- WHO, 2010</a:t>
            </a:r>
            <a:endParaRPr lang="en-US" dirty="0"/>
          </a:p>
          <a:p>
            <a:endParaRPr lang="en-US" dirty="0"/>
          </a:p>
        </p:txBody>
      </p:sp>
    </p:spTree>
    <p:extLst>
      <p:ext uri="{BB962C8B-B14F-4D97-AF65-F5344CB8AC3E}">
        <p14:creationId xmlns:p14="http://schemas.microsoft.com/office/powerpoint/2010/main" val="410258309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000" dirty="0" smtClean="0"/>
              <a:t>Defining Inter-professional</a:t>
            </a:r>
            <a:r>
              <a:rPr lang="en-US" sz="3000" baseline="30000" dirty="0" smtClean="0"/>
              <a:t>2</a:t>
            </a:r>
            <a:endParaRPr lang="en-US" sz="3000" baseline="30000" dirty="0"/>
          </a:p>
        </p:txBody>
      </p:sp>
      <p:sp>
        <p:nvSpPr>
          <p:cNvPr id="5" name="Content Placeholder 4"/>
          <p:cNvSpPr>
            <a:spLocks noGrp="1"/>
          </p:cNvSpPr>
          <p:nvPr>
            <p:ph idx="1"/>
          </p:nvPr>
        </p:nvSpPr>
        <p:spPr/>
        <p:txBody>
          <a:bodyPr>
            <a:normAutofit/>
          </a:bodyPr>
          <a:lstStyle/>
          <a:p>
            <a:pPr>
              <a:buFont typeface="Arial" pitchFamily="34" charset="0"/>
              <a:buChar char="•"/>
            </a:pPr>
            <a:r>
              <a:rPr lang="en-US" dirty="0" smtClean="0"/>
              <a:t>Inter-professional collaborative practice:  Occurs when multiple healthcare workers from different professions work together with those they serve (patients, families, caregivers, communities) to provide high quality healthcare </a:t>
            </a:r>
            <a:endParaRPr lang="en-US" sz="1400" dirty="0" smtClean="0"/>
          </a:p>
          <a:p>
            <a:pPr>
              <a:buFont typeface="Arial" pitchFamily="34" charset="0"/>
              <a:buChar char="•"/>
            </a:pPr>
            <a:r>
              <a:rPr lang="en-US" dirty="0" smtClean="0"/>
              <a:t>Inter-professional education (IPE):  “When students from two or more professions learn about, from and with each other to enable effective collaboration and improve health outcomes.” </a:t>
            </a:r>
            <a:endParaRPr lang="en-US" sz="1400" dirty="0"/>
          </a:p>
        </p:txBody>
      </p:sp>
    </p:spTree>
    <p:extLst>
      <p:ext uri="{BB962C8B-B14F-4D97-AF65-F5344CB8AC3E}">
        <p14:creationId xmlns:p14="http://schemas.microsoft.com/office/powerpoint/2010/main" val="277211287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8001000" cy="914400"/>
          </a:xfrm>
        </p:spPr>
        <p:txBody>
          <a:bodyPr>
            <a:normAutofit fontScale="90000"/>
          </a:bodyPr>
          <a:lstStyle/>
          <a:p>
            <a:r>
              <a:rPr lang="en-US" sz="3000" dirty="0" smtClean="0"/>
              <a:t>The Need for Inter-professional Education and Competencies</a:t>
            </a:r>
            <a:r>
              <a:rPr lang="en-US" sz="3000" baseline="30000" dirty="0" smtClean="0"/>
              <a:t>3</a:t>
            </a:r>
            <a:endParaRPr lang="en-US" sz="3000" baseline="30000"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Integrated behavioral healthcare cannot move forward without a healthcare work force that is trained in and embraces inter-professional collaboration</a:t>
            </a:r>
          </a:p>
          <a:p>
            <a:pPr>
              <a:buFont typeface="Arial" pitchFamily="34" charset="0"/>
              <a:buChar char="•"/>
            </a:pPr>
            <a:r>
              <a:rPr lang="en-US" dirty="0"/>
              <a:t>Our current healthcare system operates predominantly in professional silos</a:t>
            </a:r>
          </a:p>
          <a:p>
            <a:pPr>
              <a:buFont typeface="Arial" pitchFamily="34" charset="0"/>
              <a:buChar char="•"/>
            </a:pPr>
            <a:r>
              <a:rPr lang="en-US" dirty="0"/>
              <a:t>Education of healthcare professionals is also done in silos - few students have an opportunity to work together and are not prepared to function as part of a team in an integrated approach to care</a:t>
            </a:r>
          </a:p>
          <a:p>
            <a:pPr>
              <a:buFont typeface="Arial" pitchFamily="34" charset="0"/>
              <a:buChar char="•"/>
            </a:pPr>
            <a:endParaRPr lang="en-US" dirty="0" smtClean="0"/>
          </a:p>
          <a:p>
            <a:pPr>
              <a:buFont typeface="Arial" pitchFamily="34" charset="0"/>
              <a:buChar char="•"/>
            </a:pPr>
            <a:endParaRPr lang="en-US" dirty="0"/>
          </a:p>
        </p:txBody>
      </p:sp>
    </p:spTree>
    <p:extLst>
      <p:ext uri="{BB962C8B-B14F-4D97-AF65-F5344CB8AC3E}">
        <p14:creationId xmlns:p14="http://schemas.microsoft.com/office/powerpoint/2010/main" val="357352641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838200"/>
            <a:ext cx="8001000" cy="990600"/>
          </a:xfrm>
        </p:spPr>
        <p:txBody>
          <a:bodyPr/>
          <a:lstStyle/>
          <a:p>
            <a:r>
              <a:rPr lang="en-US" dirty="0" smtClean="0"/>
              <a:t>Calls for Change from the IOM</a:t>
            </a:r>
            <a:r>
              <a:rPr lang="en-US" baseline="30000" dirty="0" smtClean="0"/>
              <a:t>4, 5, 6, 7</a:t>
            </a:r>
            <a:endParaRPr lang="en-US" baseline="30000" dirty="0"/>
          </a:p>
        </p:txBody>
      </p:sp>
      <p:sp>
        <p:nvSpPr>
          <p:cNvPr id="5" name="Content Placeholder 4"/>
          <p:cNvSpPr>
            <a:spLocks noGrp="1"/>
          </p:cNvSpPr>
          <p:nvPr>
            <p:ph idx="1"/>
          </p:nvPr>
        </p:nvSpPr>
        <p:spPr>
          <a:xfrm>
            <a:off x="685800" y="1600200"/>
            <a:ext cx="8001000" cy="4038600"/>
          </a:xfrm>
        </p:spPr>
        <p:txBody>
          <a:bodyPr>
            <a:normAutofit/>
          </a:bodyPr>
          <a:lstStyle/>
          <a:p>
            <a:pPr>
              <a:buFont typeface="Arial" pitchFamily="34" charset="0"/>
              <a:buChar char="•"/>
            </a:pPr>
            <a:r>
              <a:rPr lang="en-US" b="1" dirty="0" smtClean="0"/>
              <a:t>1972</a:t>
            </a:r>
            <a:r>
              <a:rPr lang="en-US" dirty="0" smtClean="0"/>
              <a:t>:  “How should we educate students and health professionals in order that they might work in teams?”</a:t>
            </a:r>
          </a:p>
          <a:p>
            <a:pPr>
              <a:buFont typeface="Arial" pitchFamily="34" charset="0"/>
              <a:buChar char="•"/>
            </a:pPr>
            <a:r>
              <a:rPr lang="en-US" b="1" dirty="0" smtClean="0"/>
              <a:t>2000/2001</a:t>
            </a:r>
            <a:r>
              <a:rPr lang="en-US" dirty="0" smtClean="0"/>
              <a:t>:  “How care is delivered is as important as what care is delivered” -  requires retraining and inter-professional education </a:t>
            </a:r>
            <a:endParaRPr lang="en-US" sz="1400" dirty="0" smtClean="0"/>
          </a:p>
          <a:p>
            <a:pPr>
              <a:buFont typeface="Arial" pitchFamily="34" charset="0"/>
              <a:buChar char="•"/>
            </a:pPr>
            <a:r>
              <a:rPr lang="en-US" b="1" dirty="0" smtClean="0"/>
              <a:t>2003</a:t>
            </a:r>
            <a:r>
              <a:rPr lang="en-US" dirty="0" smtClean="0"/>
              <a:t>:  Development of health professions competencies – yet, “interdisciplinary education has yet to become the norm in health professions education” </a:t>
            </a:r>
          </a:p>
          <a:p>
            <a:pPr>
              <a:buFont typeface="Arial" pitchFamily="34" charset="0"/>
              <a:buChar char="•"/>
            </a:pPr>
            <a:endParaRPr lang="en-US" dirty="0"/>
          </a:p>
        </p:txBody>
      </p:sp>
    </p:spTree>
    <p:extLst>
      <p:ext uri="{BB962C8B-B14F-4D97-AF65-F5344CB8AC3E}">
        <p14:creationId xmlns:p14="http://schemas.microsoft.com/office/powerpoint/2010/main" val="312015658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smtClean="0"/>
              <a:t>Benefits of Inter-professional Collaboration</a:t>
            </a:r>
            <a:endParaRPr lang="en-US" sz="3000" dirty="0"/>
          </a:p>
        </p:txBody>
      </p:sp>
      <p:sp>
        <p:nvSpPr>
          <p:cNvPr id="3" name="Content Placeholder 2"/>
          <p:cNvSpPr>
            <a:spLocks noGrp="1"/>
          </p:cNvSpPr>
          <p:nvPr>
            <p:ph idx="1"/>
          </p:nvPr>
        </p:nvSpPr>
        <p:spPr>
          <a:xfrm>
            <a:off x="685800" y="2209800"/>
            <a:ext cx="8001000" cy="3429000"/>
          </a:xfrm>
        </p:spPr>
        <p:txBody>
          <a:bodyPr/>
          <a:lstStyle/>
          <a:p>
            <a:pPr>
              <a:buFont typeface="Arial" pitchFamily="34" charset="0"/>
              <a:buChar char="•"/>
            </a:pPr>
            <a:r>
              <a:rPr lang="en-US" dirty="0" smtClean="0"/>
              <a:t>Inter-professional team care improves health outcomes in settings such as acute care or prevention programs</a:t>
            </a:r>
            <a:r>
              <a:rPr lang="en-US" baseline="30000" dirty="0" smtClean="0"/>
              <a:t>8</a:t>
            </a:r>
            <a:r>
              <a:rPr lang="en-US" dirty="0" smtClean="0"/>
              <a:t> </a:t>
            </a:r>
            <a:endParaRPr lang="en-US" sz="1400" dirty="0" smtClean="0"/>
          </a:p>
          <a:p>
            <a:pPr>
              <a:buFont typeface="Arial" pitchFamily="34" charset="0"/>
              <a:buChar char="•"/>
            </a:pPr>
            <a:r>
              <a:rPr lang="en-US" dirty="0" smtClean="0"/>
              <a:t>Improves patient experiences of care</a:t>
            </a:r>
          </a:p>
          <a:p>
            <a:pPr>
              <a:buFont typeface="Arial" pitchFamily="34" charset="0"/>
              <a:buChar char="•"/>
            </a:pPr>
            <a:r>
              <a:rPr lang="en-US" dirty="0" smtClean="0"/>
              <a:t>Improves efficiency of healthcare delivery</a:t>
            </a:r>
          </a:p>
          <a:p>
            <a:pPr>
              <a:buFont typeface="Arial" pitchFamily="34" charset="0"/>
              <a:buChar char="•"/>
            </a:pPr>
            <a:r>
              <a:rPr lang="en-US" dirty="0" smtClean="0"/>
              <a:t>Increases job satisfaction for health professionals</a:t>
            </a:r>
            <a:r>
              <a:rPr lang="en-US" baseline="30000" dirty="0" smtClean="0"/>
              <a:t>9</a:t>
            </a:r>
            <a:r>
              <a:rPr lang="en-US" dirty="0" smtClean="0"/>
              <a:t> </a:t>
            </a:r>
            <a:endParaRPr lang="en-US" sz="1400" dirty="0"/>
          </a:p>
        </p:txBody>
      </p:sp>
    </p:spTree>
    <p:extLst>
      <p:ext uri="{BB962C8B-B14F-4D97-AF65-F5344CB8AC3E}">
        <p14:creationId xmlns:p14="http://schemas.microsoft.com/office/powerpoint/2010/main" val="406925520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smtClean="0"/>
              <a:t>Need for Inter-professional Competencies</a:t>
            </a:r>
            <a:endParaRPr lang="en-US" sz="3000" dirty="0"/>
          </a:p>
        </p:txBody>
      </p:sp>
      <p:sp>
        <p:nvSpPr>
          <p:cNvPr id="3" name="Content Placeholder 2"/>
          <p:cNvSpPr>
            <a:spLocks noGrp="1"/>
          </p:cNvSpPr>
          <p:nvPr>
            <p:ph idx="1"/>
          </p:nvPr>
        </p:nvSpPr>
        <p:spPr/>
        <p:txBody>
          <a:bodyPr/>
          <a:lstStyle/>
          <a:p>
            <a:pPr>
              <a:buFont typeface="Arial" pitchFamily="34" charset="0"/>
              <a:buChar char="•"/>
            </a:pPr>
            <a:r>
              <a:rPr lang="en-US" dirty="0" smtClean="0"/>
              <a:t>Some professions have well developed competencies, e.g., </a:t>
            </a:r>
            <a:r>
              <a:rPr lang="en-US" dirty="0"/>
              <a:t>CSWE’s Educational Policies and Standards and ACGME Core Competencies</a:t>
            </a:r>
          </a:p>
          <a:p>
            <a:pPr>
              <a:buFont typeface="Arial" pitchFamily="34" charset="0"/>
              <a:buChar char="•"/>
            </a:pPr>
            <a:r>
              <a:rPr lang="en-US" dirty="0" smtClean="0"/>
              <a:t>However, development of IPE competencies has been slow in the US</a:t>
            </a:r>
          </a:p>
          <a:p>
            <a:pPr>
              <a:buFont typeface="Arial" pitchFamily="34" charset="0"/>
              <a:buChar char="•"/>
            </a:pPr>
            <a:endParaRPr lang="en-US" dirty="0"/>
          </a:p>
        </p:txBody>
      </p:sp>
    </p:spTree>
    <p:extLst>
      <p:ext uri="{BB962C8B-B14F-4D97-AF65-F5344CB8AC3E}">
        <p14:creationId xmlns:p14="http://schemas.microsoft.com/office/powerpoint/2010/main" val="296080285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66800"/>
            <a:ext cx="8001000" cy="990600"/>
          </a:xfrm>
        </p:spPr>
        <p:txBody>
          <a:bodyPr/>
          <a:lstStyle/>
          <a:p>
            <a:r>
              <a:rPr lang="en-US" dirty="0" smtClean="0"/>
              <a:t>IOM IPE Competency Domains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In 2003, at an IOM sponsored summer, 5 IPE competencies were identified:</a:t>
            </a:r>
          </a:p>
          <a:p>
            <a:pPr lvl="1">
              <a:buFont typeface="Arial" pitchFamily="34" charset="0"/>
              <a:buChar char="•"/>
            </a:pPr>
            <a:r>
              <a:rPr lang="en-US" dirty="0" smtClean="0"/>
              <a:t>Provide patient-centered care</a:t>
            </a:r>
          </a:p>
          <a:p>
            <a:pPr lvl="1">
              <a:buFont typeface="Arial" pitchFamily="34" charset="0"/>
              <a:buChar char="•"/>
            </a:pPr>
            <a:r>
              <a:rPr lang="en-US" dirty="0" smtClean="0"/>
              <a:t>Apply quality improvement</a:t>
            </a:r>
          </a:p>
          <a:p>
            <a:pPr lvl="1">
              <a:buFont typeface="Arial" pitchFamily="34" charset="0"/>
              <a:buChar char="•"/>
            </a:pPr>
            <a:r>
              <a:rPr lang="en-US" dirty="0" smtClean="0"/>
              <a:t>Employ EBP</a:t>
            </a:r>
          </a:p>
          <a:p>
            <a:pPr lvl="1">
              <a:buFont typeface="Arial" pitchFamily="34" charset="0"/>
              <a:buChar char="•"/>
            </a:pPr>
            <a:r>
              <a:rPr lang="en-US" dirty="0" smtClean="0"/>
              <a:t>Utilize informatics</a:t>
            </a:r>
          </a:p>
          <a:p>
            <a:pPr lvl="1">
              <a:buFont typeface="Arial" pitchFamily="34" charset="0"/>
              <a:buChar char="•"/>
            </a:pPr>
            <a:r>
              <a:rPr lang="en-US" dirty="0" smtClean="0"/>
              <a:t>Work in interdisciplinary teams</a:t>
            </a:r>
            <a:endParaRPr lang="en-US" dirty="0"/>
          </a:p>
        </p:txBody>
      </p:sp>
    </p:spTree>
    <p:extLst>
      <p:ext uri="{BB962C8B-B14F-4D97-AF65-F5344CB8AC3E}">
        <p14:creationId xmlns:p14="http://schemas.microsoft.com/office/powerpoint/2010/main" val="412850256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Canadian IPE </a:t>
            </a:r>
            <a:r>
              <a:rPr lang="en-US" dirty="0"/>
              <a:t>Competency </a:t>
            </a:r>
            <a:r>
              <a:rPr lang="en-US" dirty="0" smtClean="0"/>
              <a:t>Domains</a:t>
            </a:r>
            <a:r>
              <a:rPr lang="en-US" baseline="30000" dirty="0" smtClean="0"/>
              <a:t>10</a:t>
            </a:r>
            <a:endParaRPr lang="en-US" baseline="30000"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In 2010, the Canadian Inter-professional Health Collaborative published a competency framework and identified 6 domains:</a:t>
            </a:r>
          </a:p>
          <a:p>
            <a:pPr lvl="1">
              <a:buFont typeface="Arial" pitchFamily="34" charset="0"/>
              <a:buChar char="•"/>
            </a:pPr>
            <a:r>
              <a:rPr lang="en-US" dirty="0" smtClean="0"/>
              <a:t>Patient/client/family/community-centered care</a:t>
            </a:r>
          </a:p>
          <a:p>
            <a:pPr lvl="1">
              <a:buFont typeface="Arial" pitchFamily="34" charset="0"/>
              <a:buChar char="•"/>
            </a:pPr>
            <a:r>
              <a:rPr lang="en-US" dirty="0" smtClean="0"/>
              <a:t>Role clarification</a:t>
            </a:r>
          </a:p>
          <a:p>
            <a:pPr lvl="1">
              <a:buFont typeface="Arial" pitchFamily="34" charset="0"/>
              <a:buChar char="•"/>
            </a:pPr>
            <a:r>
              <a:rPr lang="en-US" dirty="0" smtClean="0"/>
              <a:t>Team functioning</a:t>
            </a:r>
          </a:p>
          <a:p>
            <a:pPr lvl="1">
              <a:buFont typeface="Arial" pitchFamily="34" charset="0"/>
              <a:buChar char="•"/>
            </a:pPr>
            <a:r>
              <a:rPr lang="en-US" dirty="0" err="1" smtClean="0"/>
              <a:t>Interprofessional</a:t>
            </a:r>
            <a:r>
              <a:rPr lang="en-US" dirty="0" smtClean="0"/>
              <a:t> communication</a:t>
            </a:r>
          </a:p>
          <a:p>
            <a:pPr lvl="1">
              <a:buFont typeface="Arial" pitchFamily="34" charset="0"/>
              <a:buChar char="•"/>
            </a:pPr>
            <a:r>
              <a:rPr lang="en-US" dirty="0" err="1" smtClean="0"/>
              <a:t>Interprofessional</a:t>
            </a:r>
            <a:r>
              <a:rPr lang="en-US" dirty="0" smtClean="0"/>
              <a:t> conflict resolution</a:t>
            </a:r>
          </a:p>
          <a:p>
            <a:pPr lvl="1">
              <a:buFont typeface="Arial" pitchFamily="34" charset="0"/>
              <a:buChar char="•"/>
            </a:pPr>
            <a:r>
              <a:rPr lang="en-US" dirty="0" smtClean="0"/>
              <a:t>Collaborative leadership</a:t>
            </a:r>
            <a:endParaRPr lang="en-US" dirty="0"/>
          </a:p>
        </p:txBody>
      </p:sp>
    </p:spTree>
    <p:extLst>
      <p:ext uri="{BB962C8B-B14F-4D97-AF65-F5344CB8AC3E}">
        <p14:creationId xmlns:p14="http://schemas.microsoft.com/office/powerpoint/2010/main" val="184376395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8001000" cy="914400"/>
          </a:xfrm>
        </p:spPr>
        <p:txBody>
          <a:bodyPr>
            <a:normAutofit/>
          </a:bodyPr>
          <a:lstStyle/>
          <a:p>
            <a:r>
              <a:rPr lang="en-US" dirty="0" smtClean="0"/>
              <a:t>Medical IPE </a:t>
            </a:r>
            <a:r>
              <a:rPr lang="en-US" dirty="0"/>
              <a:t>Competency </a:t>
            </a:r>
            <a:r>
              <a:rPr lang="en-US" dirty="0" smtClean="0"/>
              <a:t>Domains </a:t>
            </a:r>
            <a:endParaRPr lang="en-US"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In 2011, the </a:t>
            </a:r>
            <a:r>
              <a:rPr lang="en-US" dirty="0" err="1" smtClean="0"/>
              <a:t>Interprofessional</a:t>
            </a:r>
            <a:r>
              <a:rPr lang="en-US" dirty="0" smtClean="0"/>
              <a:t> Education Collaborative (made up of 6 American medical associations) released their core competency domains (38 competencies identified across the domains):</a:t>
            </a:r>
          </a:p>
          <a:p>
            <a:pPr lvl="1">
              <a:buFont typeface="Arial" pitchFamily="34" charset="0"/>
              <a:buChar char="•"/>
            </a:pPr>
            <a:r>
              <a:rPr lang="en-US" dirty="0" smtClean="0"/>
              <a:t>Values and ethics</a:t>
            </a:r>
          </a:p>
          <a:p>
            <a:pPr lvl="1">
              <a:buFont typeface="Arial" pitchFamily="34" charset="0"/>
              <a:buChar char="•"/>
            </a:pPr>
            <a:r>
              <a:rPr lang="en-US" dirty="0" smtClean="0"/>
              <a:t>Roles and responsibilities for collaborative practice</a:t>
            </a:r>
          </a:p>
          <a:p>
            <a:pPr lvl="1">
              <a:buFont typeface="Arial" pitchFamily="34" charset="0"/>
              <a:buChar char="•"/>
            </a:pPr>
            <a:r>
              <a:rPr lang="en-US" dirty="0" smtClean="0"/>
              <a:t>Inter-professional communication</a:t>
            </a:r>
          </a:p>
          <a:p>
            <a:pPr lvl="1">
              <a:buFont typeface="Arial" pitchFamily="34" charset="0"/>
              <a:buChar char="•"/>
            </a:pPr>
            <a:r>
              <a:rPr lang="en-US" dirty="0" smtClean="0"/>
              <a:t>Teamwork and team-based care</a:t>
            </a:r>
            <a:endParaRPr lang="en-US" dirty="0"/>
          </a:p>
        </p:txBody>
      </p:sp>
    </p:spTree>
    <p:extLst>
      <p:ext uri="{BB962C8B-B14F-4D97-AF65-F5344CB8AC3E}">
        <p14:creationId xmlns:p14="http://schemas.microsoft.com/office/powerpoint/2010/main" val="51645441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Module Objectives</a:t>
            </a:r>
            <a:endParaRPr lang="en-US" dirty="0"/>
          </a:p>
        </p:txBody>
      </p:sp>
      <p:sp>
        <p:nvSpPr>
          <p:cNvPr id="3" name="Content Placeholder 2"/>
          <p:cNvSpPr>
            <a:spLocks noGrp="1"/>
          </p:cNvSpPr>
          <p:nvPr>
            <p:ph idx="1"/>
          </p:nvPr>
        </p:nvSpPr>
        <p:spPr>
          <a:xfrm>
            <a:off x="685800" y="2057400"/>
            <a:ext cx="8001000" cy="4191000"/>
          </a:xfrm>
        </p:spPr>
        <p:txBody>
          <a:bodyPr>
            <a:normAutofit fontScale="92500" lnSpcReduction="10000"/>
          </a:bodyPr>
          <a:lstStyle/>
          <a:p>
            <a:r>
              <a:rPr lang="en-US" dirty="0" smtClean="0"/>
              <a:t>To provide an overview of the multi-level change that  accompanies primary and behavioral healthcare integration</a:t>
            </a:r>
          </a:p>
          <a:p>
            <a:r>
              <a:rPr lang="en-US" dirty="0" smtClean="0"/>
              <a:t>To describe the different roles and functions of providers involved in integrating care and identify the role of social workers</a:t>
            </a:r>
            <a:endParaRPr lang="en-US" dirty="0"/>
          </a:p>
          <a:p>
            <a:r>
              <a:rPr lang="en-US" dirty="0" smtClean="0"/>
              <a:t>To delineate the barriers and facilitators to implementing primary and behavioral healthcare integration</a:t>
            </a:r>
          </a:p>
          <a:p>
            <a:r>
              <a:rPr lang="en-US" dirty="0" smtClean="0"/>
              <a:t>To understand how to evaluate the implementation and effectiveness of primary and behavioral healthcare integration</a:t>
            </a:r>
          </a:p>
          <a:p>
            <a:endParaRPr lang="en-US" dirty="0" smtClean="0"/>
          </a:p>
          <a:p>
            <a:r>
              <a:rPr lang="en-US" dirty="0" smtClean="0"/>
              <a:t> </a:t>
            </a:r>
            <a:endParaRPr lang="en-US" dirty="0"/>
          </a:p>
        </p:txBody>
      </p:sp>
    </p:spTree>
    <p:extLst>
      <p:ext uri="{BB962C8B-B14F-4D97-AF65-F5344CB8AC3E}">
        <p14:creationId xmlns:p14="http://schemas.microsoft.com/office/powerpoint/2010/main" val="2186717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Work Roles</a:t>
            </a:r>
            <a:endParaRPr lang="en-US" dirty="0"/>
          </a:p>
        </p:txBody>
      </p:sp>
      <p:sp>
        <p:nvSpPr>
          <p:cNvPr id="3" name="Content Placeholder 2"/>
          <p:cNvSpPr>
            <a:spLocks noGrp="1"/>
          </p:cNvSpPr>
          <p:nvPr>
            <p:ph idx="1"/>
          </p:nvPr>
        </p:nvSpPr>
        <p:spPr/>
        <p:txBody>
          <a:bodyPr>
            <a:normAutofit/>
          </a:bodyPr>
          <a:lstStyle/>
          <a:p>
            <a:r>
              <a:rPr lang="en-US" dirty="0" smtClean="0"/>
              <a:t>Care Coordinators</a:t>
            </a:r>
          </a:p>
          <a:p>
            <a:r>
              <a:rPr lang="en-US" dirty="0" smtClean="0"/>
              <a:t>Care Managers</a:t>
            </a:r>
          </a:p>
          <a:p>
            <a:r>
              <a:rPr lang="en-US" dirty="0" smtClean="0"/>
              <a:t>Patient Educators</a:t>
            </a:r>
          </a:p>
          <a:p>
            <a:r>
              <a:rPr lang="en-US" dirty="0" smtClean="0"/>
              <a:t>Behavioral Health Providers</a:t>
            </a:r>
          </a:p>
          <a:p>
            <a:pPr lvl="1"/>
            <a:r>
              <a:rPr lang="en-US" dirty="0" smtClean="0"/>
              <a:t>Mental health</a:t>
            </a:r>
          </a:p>
          <a:p>
            <a:pPr lvl="1"/>
            <a:r>
              <a:rPr lang="en-US" dirty="0" smtClean="0"/>
              <a:t>Addiction</a:t>
            </a:r>
          </a:p>
          <a:p>
            <a:r>
              <a:rPr lang="en-US" dirty="0" smtClean="0"/>
              <a:t>Outreach Specialists</a:t>
            </a:r>
          </a:p>
          <a:p>
            <a:r>
              <a:rPr lang="en-US" dirty="0" smtClean="0"/>
              <a:t>Supervisors for Community Health Workers</a:t>
            </a:r>
            <a:endParaRPr lang="en-US" dirty="0"/>
          </a:p>
        </p:txBody>
      </p:sp>
    </p:spTree>
    <p:extLst>
      <p:ext uri="{BB962C8B-B14F-4D97-AF65-F5344CB8AC3E}">
        <p14:creationId xmlns:p14="http://schemas.microsoft.com/office/powerpoint/2010/main" val="411259544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Work Functions</a:t>
            </a:r>
            <a:endParaRPr lang="en-US" dirty="0"/>
          </a:p>
        </p:txBody>
      </p:sp>
      <p:sp>
        <p:nvSpPr>
          <p:cNvPr id="3" name="Content Placeholder 2"/>
          <p:cNvSpPr>
            <a:spLocks noGrp="1"/>
          </p:cNvSpPr>
          <p:nvPr>
            <p:ph idx="1"/>
          </p:nvPr>
        </p:nvSpPr>
        <p:spPr/>
        <p:txBody>
          <a:bodyPr/>
          <a:lstStyle/>
          <a:p>
            <a:r>
              <a:rPr lang="en-US" dirty="0" smtClean="0"/>
              <a:t>Comprehensive assessment</a:t>
            </a:r>
          </a:p>
          <a:p>
            <a:r>
              <a:rPr lang="en-US" dirty="0" smtClean="0"/>
              <a:t>Care planning</a:t>
            </a:r>
          </a:p>
          <a:p>
            <a:r>
              <a:rPr lang="en-US" dirty="0" smtClean="0"/>
              <a:t>Care coordination</a:t>
            </a:r>
          </a:p>
          <a:p>
            <a:r>
              <a:rPr lang="en-US" dirty="0" smtClean="0"/>
              <a:t>Patient activation </a:t>
            </a:r>
          </a:p>
          <a:p>
            <a:r>
              <a:rPr lang="en-US" dirty="0" smtClean="0"/>
              <a:t>Patient navigation</a:t>
            </a:r>
          </a:p>
          <a:p>
            <a:r>
              <a:rPr lang="en-US" dirty="0" smtClean="0"/>
              <a:t>Patient and family support</a:t>
            </a:r>
          </a:p>
          <a:p>
            <a:r>
              <a:rPr lang="en-US" dirty="0" smtClean="0"/>
              <a:t>Psychotherapy/clinical intervention</a:t>
            </a:r>
          </a:p>
          <a:p>
            <a:r>
              <a:rPr lang="en-US" dirty="0" smtClean="0"/>
              <a:t>Advance care planning</a:t>
            </a:r>
            <a:endParaRPr lang="en-US" dirty="0"/>
          </a:p>
        </p:txBody>
      </p:sp>
    </p:spTree>
    <p:extLst>
      <p:ext uri="{BB962C8B-B14F-4D97-AF65-F5344CB8AC3E}">
        <p14:creationId xmlns:p14="http://schemas.microsoft.com/office/powerpoint/2010/main" val="154966671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a:t>
            </a:r>
            <a:endParaRPr lang="en-US" dirty="0"/>
          </a:p>
        </p:txBody>
      </p:sp>
      <p:sp>
        <p:nvSpPr>
          <p:cNvPr id="3" name="Content Placeholder 2"/>
          <p:cNvSpPr>
            <a:spLocks noGrp="1"/>
          </p:cNvSpPr>
          <p:nvPr>
            <p:ph idx="1"/>
          </p:nvPr>
        </p:nvSpPr>
        <p:spPr/>
        <p:txBody>
          <a:bodyPr>
            <a:normAutofit/>
          </a:bodyPr>
          <a:lstStyle/>
          <a:p>
            <a:r>
              <a:rPr lang="en-US" dirty="0"/>
              <a:t>The Certificate Program in Primary Care Behavioral </a:t>
            </a:r>
            <a:r>
              <a:rPr lang="en-US" dirty="0" smtClean="0"/>
              <a:t>Health is </a:t>
            </a:r>
            <a:r>
              <a:rPr lang="en-US" dirty="0"/>
              <a:t>a training program for behavioral </a:t>
            </a:r>
            <a:r>
              <a:rPr lang="en-US" dirty="0" smtClean="0"/>
              <a:t>health professionals </a:t>
            </a:r>
            <a:r>
              <a:rPr lang="en-US" dirty="0"/>
              <a:t>seeking to practice in primary </a:t>
            </a:r>
            <a:r>
              <a:rPr lang="en-US" dirty="0" smtClean="0"/>
              <a:t>care settings</a:t>
            </a:r>
          </a:p>
          <a:p>
            <a:r>
              <a:rPr lang="en-US" dirty="0" smtClean="0"/>
              <a:t>This </a:t>
            </a:r>
            <a:r>
              <a:rPr lang="en-US" dirty="0"/>
              <a:t>training is particularly targeted </a:t>
            </a:r>
            <a:r>
              <a:rPr lang="en-US" dirty="0" smtClean="0"/>
              <a:t>to prepare </a:t>
            </a:r>
            <a:r>
              <a:rPr lang="en-US" dirty="0"/>
              <a:t>behavioral health professionals for </a:t>
            </a:r>
            <a:r>
              <a:rPr lang="en-US" dirty="0" smtClean="0"/>
              <a:t>the patient </a:t>
            </a:r>
            <a:r>
              <a:rPr lang="en-US" dirty="0"/>
              <a:t>centered medical home </a:t>
            </a:r>
            <a:r>
              <a:rPr lang="en-US" dirty="0" smtClean="0"/>
              <a:t>model</a:t>
            </a:r>
            <a:endParaRPr lang="en-US" dirty="0"/>
          </a:p>
          <a:p>
            <a:r>
              <a:rPr lang="en-US" dirty="0"/>
              <a:t>A</a:t>
            </a:r>
            <a:r>
              <a:rPr lang="en-US" dirty="0" smtClean="0"/>
              <a:t>pproved </a:t>
            </a:r>
            <a:r>
              <a:rPr lang="en-US" dirty="0"/>
              <a:t>for CEs through </a:t>
            </a:r>
            <a:r>
              <a:rPr lang="en-US" dirty="0" smtClean="0"/>
              <a:t>NASW</a:t>
            </a:r>
          </a:p>
        </p:txBody>
      </p:sp>
    </p:spTree>
    <p:extLst>
      <p:ext uri="{BB962C8B-B14F-4D97-AF65-F5344CB8AC3E}">
        <p14:creationId xmlns:p14="http://schemas.microsoft.com/office/powerpoint/2010/main" val="35721375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dirty="0" smtClean="0"/>
              <a:t>Peer Support Models</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70508203"/>
              </p:ext>
            </p:extLst>
          </p:nvPr>
        </p:nvGraphicFramePr>
        <p:xfrm>
          <a:off x="533400" y="3505200"/>
          <a:ext cx="8229600" cy="2425228"/>
        </p:xfrm>
        <a:graphic>
          <a:graphicData uri="http://schemas.openxmlformats.org/drawingml/2006/table">
            <a:tbl>
              <a:tblPr firstRow="1" bandRow="1">
                <a:tableStyleId>{5C22544A-7EE6-4342-B048-85BDC9FD1C3A}</a:tableStyleId>
              </a:tblPr>
              <a:tblGrid>
                <a:gridCol w="4114800"/>
                <a:gridCol w="4114800"/>
              </a:tblGrid>
              <a:tr h="892574">
                <a:tc>
                  <a:txBody>
                    <a:bodyPr/>
                    <a:lstStyle/>
                    <a:p>
                      <a:r>
                        <a:rPr lang="en-US" dirty="0" smtClean="0">
                          <a:solidFill>
                            <a:schemeClr val="tx1"/>
                          </a:solidFill>
                        </a:rPr>
                        <a:t>Healthcare system use of peers</a:t>
                      </a:r>
                      <a:endParaRPr lang="en-US" dirty="0">
                        <a:solidFill>
                          <a:schemeClr val="tx1"/>
                        </a:solidFill>
                      </a:endParaRPr>
                    </a:p>
                  </a:txBody>
                  <a:tcPr/>
                </a:tc>
                <a:tc>
                  <a:txBody>
                    <a:bodyPr/>
                    <a:lstStyle/>
                    <a:p>
                      <a:r>
                        <a:rPr lang="en-US" dirty="0" smtClean="0">
                          <a:solidFill>
                            <a:schemeClr val="tx1"/>
                          </a:solidFill>
                        </a:rPr>
                        <a:t>Behavioral Healthcare system use of peers</a:t>
                      </a:r>
                      <a:endParaRPr lang="en-US" dirty="0">
                        <a:solidFill>
                          <a:schemeClr val="tx1"/>
                        </a:solidFill>
                      </a:endParaRPr>
                    </a:p>
                  </a:txBody>
                  <a:tcPr/>
                </a:tc>
              </a:tr>
              <a:tr h="517126">
                <a:tc>
                  <a:txBody>
                    <a:bodyPr/>
                    <a:lstStyle/>
                    <a:p>
                      <a:r>
                        <a:rPr lang="en-US" dirty="0" smtClean="0"/>
                        <a:t>Health</a:t>
                      </a:r>
                      <a:r>
                        <a:rPr lang="en-US" baseline="0" dirty="0" smtClean="0"/>
                        <a:t> Navigators-Primary Health Care System</a:t>
                      </a:r>
                      <a:endParaRPr lang="en-US" dirty="0"/>
                    </a:p>
                  </a:txBody>
                  <a:tcPr/>
                </a:tc>
                <a:tc>
                  <a:txBody>
                    <a:bodyPr/>
                    <a:lstStyle/>
                    <a:p>
                      <a:r>
                        <a:rPr lang="en-US" dirty="0" smtClean="0"/>
                        <a:t>Peer Support Specialists-Mental Health</a:t>
                      </a:r>
                      <a:endParaRPr lang="en-US" dirty="0"/>
                    </a:p>
                  </a:txBody>
                  <a:tcPr/>
                </a:tc>
              </a:tr>
              <a:tr h="892574">
                <a:tc>
                  <a:txBody>
                    <a:bodyPr/>
                    <a:lstStyle/>
                    <a:p>
                      <a:r>
                        <a:rPr lang="en-US" dirty="0" err="1" smtClean="0"/>
                        <a:t>Promotores</a:t>
                      </a:r>
                      <a:r>
                        <a:rPr lang="en-US" baseline="0" dirty="0" smtClean="0"/>
                        <a:t>/</a:t>
                      </a:r>
                      <a:r>
                        <a:rPr lang="en-US" baseline="0" dirty="0" err="1" smtClean="0"/>
                        <a:t>Promotoras</a:t>
                      </a:r>
                      <a:r>
                        <a:rPr lang="en-US" baseline="0" dirty="0" smtClean="0"/>
                        <a:t>-Community Health Workers</a:t>
                      </a:r>
                      <a:endParaRPr lang="en-US" dirty="0"/>
                    </a:p>
                  </a:txBody>
                  <a:tcPr/>
                </a:tc>
                <a:tc>
                  <a:txBody>
                    <a:bodyPr/>
                    <a:lstStyle/>
                    <a:p>
                      <a:r>
                        <a:rPr lang="en-US" dirty="0" smtClean="0"/>
                        <a:t>Peer Support Specialists-Addiction</a:t>
                      </a:r>
                      <a:endParaRPr lang="en-US" dirty="0"/>
                    </a:p>
                  </a:txBody>
                  <a:tcPr/>
                </a:tc>
              </a:tr>
            </a:tbl>
          </a:graphicData>
        </a:graphic>
      </p:graphicFrame>
      <p:sp>
        <p:nvSpPr>
          <p:cNvPr id="3" name="TextBox 2"/>
          <p:cNvSpPr txBox="1"/>
          <p:nvPr/>
        </p:nvSpPr>
        <p:spPr>
          <a:xfrm>
            <a:off x="746760" y="1828800"/>
            <a:ext cx="7391400" cy="923330"/>
          </a:xfrm>
          <a:prstGeom prst="rect">
            <a:avLst/>
          </a:prstGeom>
          <a:noFill/>
        </p:spPr>
        <p:txBody>
          <a:bodyPr wrap="square" rtlCol="0">
            <a:spAutoFit/>
          </a:bodyPr>
          <a:lstStyle/>
          <a:p>
            <a:r>
              <a:rPr lang="en-US" dirty="0" smtClean="0"/>
              <a:t>As the primary and behavioral healthcare systems have evolved, both have seen a rise in the use of peer navigators and evidence that peer systems add value  to each system </a:t>
            </a:r>
            <a:endParaRPr lang="en-US" dirty="0"/>
          </a:p>
        </p:txBody>
      </p:sp>
    </p:spTree>
    <p:extLst>
      <p:ext uri="{BB962C8B-B14F-4D97-AF65-F5344CB8AC3E}">
        <p14:creationId xmlns:p14="http://schemas.microsoft.com/office/powerpoint/2010/main" val="60415497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001000" cy="838200"/>
          </a:xfrm>
        </p:spPr>
        <p:txBody>
          <a:bodyPr>
            <a:normAutofit/>
          </a:bodyPr>
          <a:lstStyle/>
          <a:p>
            <a:r>
              <a:rPr lang="en-US" dirty="0" smtClean="0"/>
              <a:t>Where Social Workers Fit In </a:t>
            </a:r>
            <a:endParaRPr lang="en-US" dirty="0"/>
          </a:p>
        </p:txBody>
      </p:sp>
      <p:sp>
        <p:nvSpPr>
          <p:cNvPr id="3" name="Content Placeholder 2"/>
          <p:cNvSpPr>
            <a:spLocks noGrp="1"/>
          </p:cNvSpPr>
          <p:nvPr>
            <p:ph idx="1"/>
          </p:nvPr>
        </p:nvSpPr>
        <p:spPr>
          <a:xfrm>
            <a:off x="457200" y="1676400"/>
            <a:ext cx="8229600" cy="4419600"/>
          </a:xfrm>
        </p:spPr>
        <p:txBody>
          <a:bodyPr>
            <a:normAutofit lnSpcReduction="10000"/>
          </a:bodyPr>
          <a:lstStyle/>
          <a:p>
            <a:r>
              <a:rPr lang="en-US" sz="1800" dirty="0" smtClean="0"/>
              <a:t>Social Work Profession is well positioned to play a major role in a transformed healthcare system</a:t>
            </a:r>
          </a:p>
          <a:p>
            <a:pPr lvl="1"/>
            <a:r>
              <a:rPr lang="en-US" sz="1800" dirty="0" smtClean="0"/>
              <a:t>Behavioral health is integrated into the overall healthcare system</a:t>
            </a:r>
          </a:p>
          <a:p>
            <a:pPr lvl="1"/>
            <a:r>
              <a:rPr lang="en-US" sz="1800" dirty="0" smtClean="0"/>
              <a:t>Unique skills sets: </a:t>
            </a:r>
          </a:p>
          <a:p>
            <a:pPr lvl="2"/>
            <a:r>
              <a:rPr lang="en-US" dirty="0" smtClean="0"/>
              <a:t>collaboration across systems and disciplines; </a:t>
            </a:r>
          </a:p>
          <a:p>
            <a:pPr lvl="2"/>
            <a:r>
              <a:rPr lang="en-US" dirty="0" smtClean="0"/>
              <a:t>ecological focus that promotes mobilization of community, safety net and social supports for highly vulnerable populations</a:t>
            </a:r>
          </a:p>
          <a:p>
            <a:pPr lvl="2"/>
            <a:r>
              <a:rPr lang="en-US" dirty="0" smtClean="0"/>
              <a:t>Negotiating and overcoming barriers to access to a range of needed services</a:t>
            </a:r>
          </a:p>
          <a:p>
            <a:pPr marL="914400" lvl="2" indent="0">
              <a:buNone/>
            </a:pPr>
            <a:endParaRPr lang="en-US" dirty="0" smtClean="0"/>
          </a:p>
          <a:p>
            <a:r>
              <a:rPr lang="en-US" sz="1800" dirty="0" smtClean="0"/>
              <a:t>Values system of the SW professions is in alignment with </a:t>
            </a:r>
          </a:p>
          <a:p>
            <a:pPr lvl="1"/>
            <a:r>
              <a:rPr lang="en-US" sz="1800" dirty="0" smtClean="0"/>
              <a:t>Wrap around care for the most vulnerable</a:t>
            </a:r>
          </a:p>
          <a:p>
            <a:pPr lvl="1"/>
            <a:r>
              <a:rPr lang="en-US" sz="1800" dirty="0" smtClean="0"/>
              <a:t>Reducing health disparities</a:t>
            </a:r>
          </a:p>
          <a:p>
            <a:pPr lvl="1"/>
            <a:r>
              <a:rPr lang="en-US" sz="1800" dirty="0" smtClean="0"/>
              <a:t>Coordinated care </a:t>
            </a:r>
          </a:p>
        </p:txBody>
      </p:sp>
    </p:spTree>
    <p:extLst>
      <p:ext uri="{BB962C8B-B14F-4D97-AF65-F5344CB8AC3E}">
        <p14:creationId xmlns:p14="http://schemas.microsoft.com/office/powerpoint/2010/main" val="389543063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8001000" cy="838200"/>
          </a:xfrm>
        </p:spPr>
        <p:txBody>
          <a:bodyPr/>
          <a:lstStyle/>
          <a:p>
            <a:r>
              <a:rPr lang="en-US" dirty="0" smtClean="0"/>
              <a:t>Health Navigators</a:t>
            </a:r>
            <a:endParaRPr lang="en-US" dirty="0"/>
          </a:p>
        </p:txBody>
      </p:sp>
      <p:sp>
        <p:nvSpPr>
          <p:cNvPr id="3" name="Content Placeholder 2"/>
          <p:cNvSpPr>
            <a:spLocks noGrp="1"/>
          </p:cNvSpPr>
          <p:nvPr>
            <p:ph idx="1"/>
          </p:nvPr>
        </p:nvSpPr>
        <p:spPr>
          <a:xfrm>
            <a:off x="457200" y="1600200"/>
            <a:ext cx="8229600" cy="4267200"/>
          </a:xfrm>
        </p:spPr>
        <p:txBody>
          <a:bodyPr>
            <a:normAutofit fontScale="40000" lnSpcReduction="20000"/>
          </a:bodyPr>
          <a:lstStyle/>
          <a:p>
            <a:pPr>
              <a:lnSpc>
                <a:spcPct val="120000"/>
              </a:lnSpc>
            </a:pPr>
            <a:r>
              <a:rPr lang="en-US" sz="3800" dirty="0"/>
              <a:t>In 1997, </a:t>
            </a:r>
            <a:r>
              <a:rPr lang="en-US" sz="3800" dirty="0" err="1"/>
              <a:t>Genesys</a:t>
            </a:r>
            <a:r>
              <a:rPr lang="en-US" sz="3800" dirty="0"/>
              <a:t> </a:t>
            </a:r>
            <a:r>
              <a:rPr lang="en-US" sz="3800" dirty="0" err="1"/>
              <a:t>Healthworks</a:t>
            </a:r>
            <a:r>
              <a:rPr lang="en-US" sz="3800" dirty="0"/>
              <a:t>, Flint Michigan implemented a health navigator program using a combination of health coaching, case manager, and care coordinator skills, health navigators help insured and uninsured patients cared for by patient-centered primary care medical homes adopt healthier behaviors and better manage chronic diseases. </a:t>
            </a:r>
            <a:endParaRPr lang="en-US" sz="3800" dirty="0" smtClean="0"/>
          </a:p>
          <a:p>
            <a:pPr marL="0" indent="0">
              <a:lnSpc>
                <a:spcPct val="120000"/>
              </a:lnSpc>
              <a:buNone/>
            </a:pPr>
            <a:endParaRPr lang="en-US" sz="3800" dirty="0"/>
          </a:p>
          <a:p>
            <a:pPr>
              <a:lnSpc>
                <a:spcPct val="120000"/>
              </a:lnSpc>
            </a:pPr>
            <a:r>
              <a:rPr lang="en-US" sz="3800" dirty="0"/>
              <a:t>As members of the care team, health navigators establish close, supportive relationships with patients through in-person visits and phone calls, helping them set health-related goals and access medical and community-based services and resources to help achieve these goals. </a:t>
            </a:r>
            <a:endParaRPr lang="en-US" sz="3800" dirty="0" smtClean="0"/>
          </a:p>
          <a:p>
            <a:pPr>
              <a:lnSpc>
                <a:spcPct val="120000"/>
              </a:lnSpc>
            </a:pPr>
            <a:endParaRPr lang="en-US" sz="3800" dirty="0"/>
          </a:p>
          <a:p>
            <a:pPr>
              <a:lnSpc>
                <a:spcPct val="120000"/>
              </a:lnSpc>
            </a:pPr>
            <a:r>
              <a:rPr lang="en-US" sz="3800" dirty="0"/>
              <a:t>Health navigators may operate out of a practice site or community setting. The program improved lifestyle-related and self-management behaviors, leading to better health outcomes and significant reductions in emergency department and inpatient utilization</a:t>
            </a:r>
            <a:r>
              <a:rPr lang="en-US" sz="3800" dirty="0" smtClean="0"/>
              <a:t>.</a:t>
            </a:r>
          </a:p>
          <a:p>
            <a:pPr marL="0" indent="0">
              <a:lnSpc>
                <a:spcPct val="120000"/>
              </a:lnSpc>
              <a:buNone/>
            </a:pPr>
            <a:endParaRPr lang="en-US" sz="3800" dirty="0" smtClean="0"/>
          </a:p>
          <a:p>
            <a:pPr>
              <a:lnSpc>
                <a:spcPct val="120000"/>
              </a:lnSpc>
            </a:pPr>
            <a:r>
              <a:rPr lang="en-US" sz="3800" dirty="0"/>
              <a:t>Navigators primarily play a reactive role by trouble-shooting a patient’s problems as they arise. Navigators may be inserted into a health care setting </a:t>
            </a:r>
            <a:r>
              <a:rPr lang="en-US" sz="3800" dirty="0" smtClean="0"/>
              <a:t>to facilitate </a:t>
            </a:r>
            <a:r>
              <a:rPr lang="en-US" sz="3800" dirty="0"/>
              <a:t>adherence to a particular component of </a:t>
            </a:r>
            <a:r>
              <a:rPr lang="en-US" sz="3800" dirty="0" smtClean="0"/>
              <a:t>care, such </a:t>
            </a:r>
            <a:r>
              <a:rPr lang="en-US" sz="3800" dirty="0"/>
              <a:t>as mammography or colon cancer screening. </a:t>
            </a:r>
            <a:r>
              <a:rPr lang="en-US" sz="3800" dirty="0" smtClean="0"/>
              <a:t>The barriers </a:t>
            </a:r>
            <a:r>
              <a:rPr lang="en-US" sz="3800" dirty="0"/>
              <a:t>to be addressed often are not speciﬁed </a:t>
            </a:r>
            <a:r>
              <a:rPr lang="en-US" sz="3800" dirty="0" smtClean="0"/>
              <a:t>in advance </a:t>
            </a:r>
            <a:r>
              <a:rPr lang="en-US" sz="3800" dirty="0"/>
              <a:t>but emerge during interactions with patients</a:t>
            </a:r>
            <a:r>
              <a:rPr lang="en-US" sz="3800" dirty="0" smtClean="0"/>
              <a:t>.</a:t>
            </a:r>
            <a:endParaRPr lang="en-US" sz="3800" dirty="0"/>
          </a:p>
        </p:txBody>
      </p:sp>
    </p:spTree>
    <p:extLst>
      <p:ext uri="{BB962C8B-B14F-4D97-AF65-F5344CB8AC3E}">
        <p14:creationId xmlns:p14="http://schemas.microsoft.com/office/powerpoint/2010/main" val="227122439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8001000" cy="838200"/>
          </a:xfrm>
        </p:spPr>
        <p:txBody>
          <a:bodyPr>
            <a:normAutofit fontScale="90000"/>
          </a:bodyPr>
          <a:lstStyle/>
          <a:p>
            <a:r>
              <a:rPr lang="en-US" dirty="0" smtClean="0"/>
              <a:t>Community Health Workers-</a:t>
            </a:r>
            <a:r>
              <a:rPr lang="en-US" dirty="0" err="1" smtClean="0"/>
              <a:t>Promotores</a:t>
            </a:r>
            <a:r>
              <a:rPr lang="en-US" dirty="0" smtClean="0"/>
              <a:t>/</a:t>
            </a:r>
            <a:r>
              <a:rPr lang="en-US" dirty="0" err="1" smtClean="0"/>
              <a:t>Promotoras</a:t>
            </a:r>
            <a:endParaRPr lang="en-US" dirty="0"/>
          </a:p>
        </p:txBody>
      </p:sp>
      <p:sp>
        <p:nvSpPr>
          <p:cNvPr id="3" name="Content Placeholder 2"/>
          <p:cNvSpPr>
            <a:spLocks noGrp="1"/>
          </p:cNvSpPr>
          <p:nvPr>
            <p:ph idx="1"/>
          </p:nvPr>
        </p:nvSpPr>
        <p:spPr>
          <a:xfrm>
            <a:off x="457200" y="1905000"/>
            <a:ext cx="8229600" cy="4038600"/>
          </a:xfrm>
        </p:spPr>
        <p:txBody>
          <a:bodyPr>
            <a:normAutofit fontScale="62500" lnSpcReduction="20000"/>
          </a:bodyPr>
          <a:lstStyle/>
          <a:p>
            <a:pPr>
              <a:lnSpc>
                <a:spcPct val="120000"/>
              </a:lnSpc>
            </a:pPr>
            <a:r>
              <a:rPr lang="en-US" sz="2300" dirty="0"/>
              <a:t>All of the world's cultures have a lay health care system made up of people who are natural helpers-community members whom neighbors turned to for social support and </a:t>
            </a:r>
            <a:r>
              <a:rPr lang="en-US" sz="2300" dirty="0" smtClean="0"/>
              <a:t>advice</a:t>
            </a:r>
            <a:r>
              <a:rPr lang="en-US" sz="2300" baseline="30000" dirty="0" smtClean="0"/>
              <a:t>11</a:t>
            </a:r>
            <a:r>
              <a:rPr lang="en-US" sz="2300" dirty="0"/>
              <a:t>  </a:t>
            </a:r>
            <a:endParaRPr lang="en-US" sz="2300" dirty="0" smtClean="0"/>
          </a:p>
          <a:p>
            <a:pPr marL="0" indent="0">
              <a:lnSpc>
                <a:spcPct val="120000"/>
              </a:lnSpc>
              <a:buNone/>
            </a:pPr>
            <a:endParaRPr lang="en-US" sz="2300" dirty="0" smtClean="0"/>
          </a:p>
          <a:p>
            <a:pPr>
              <a:lnSpc>
                <a:spcPct val="120000"/>
              </a:lnSpc>
            </a:pPr>
            <a:r>
              <a:rPr lang="en-US" sz="2300" dirty="0"/>
              <a:t>In the United States, formal participation of trained workers in this role has been documented since the </a:t>
            </a:r>
            <a:r>
              <a:rPr lang="en-US" sz="2300" dirty="0" smtClean="0"/>
              <a:t>1950s.</a:t>
            </a:r>
            <a:r>
              <a:rPr lang="en-US" sz="2300" baseline="30000" dirty="0" smtClean="0"/>
              <a:t>12</a:t>
            </a:r>
            <a:r>
              <a:rPr lang="en-US" sz="2300" dirty="0" smtClean="0"/>
              <a:t> </a:t>
            </a:r>
          </a:p>
          <a:p>
            <a:pPr marL="0" indent="0">
              <a:lnSpc>
                <a:spcPct val="120000"/>
              </a:lnSpc>
              <a:buNone/>
            </a:pPr>
            <a:endParaRPr lang="en-US" sz="2300" dirty="0" smtClean="0"/>
          </a:p>
          <a:p>
            <a:pPr>
              <a:lnSpc>
                <a:spcPct val="120000"/>
              </a:lnSpc>
            </a:pPr>
            <a:r>
              <a:rPr lang="en-US" sz="2300" dirty="0" smtClean="0"/>
              <a:t>The </a:t>
            </a:r>
            <a:r>
              <a:rPr lang="en-US" sz="2300" dirty="0"/>
              <a:t>federal Migrant Health Act of 1962 and the Economic Opportunity Act of 1964 mandated such outreach, which included employment of community-based service aides in many neighborhoods and migrant worker </a:t>
            </a:r>
            <a:r>
              <a:rPr lang="en-US" sz="2300" dirty="0" smtClean="0"/>
              <a:t>camps.</a:t>
            </a:r>
            <a:r>
              <a:rPr lang="en-US" sz="2300" baseline="30000" dirty="0" smtClean="0"/>
              <a:t>13</a:t>
            </a:r>
            <a:endParaRPr lang="en-US" sz="2300" dirty="0" smtClean="0"/>
          </a:p>
          <a:p>
            <a:pPr marL="0" indent="0">
              <a:lnSpc>
                <a:spcPct val="120000"/>
              </a:lnSpc>
              <a:buNone/>
            </a:pPr>
            <a:endParaRPr lang="en-US" sz="2300" dirty="0" smtClean="0"/>
          </a:p>
          <a:p>
            <a:pPr>
              <a:lnSpc>
                <a:spcPct val="120000"/>
              </a:lnSpc>
            </a:pPr>
            <a:r>
              <a:rPr lang="en-US" sz="2300" dirty="0"/>
              <a:t>The largest system to formally use the skills of CHWs was established in 1968, when the Indian Health Service adopted the fledgling Community Health Representative Program from the Office of Economic Opportunity. The program was designed to bridge gaps between people and resources and to integrate basic medical knowledge about disease prevention and care with local knowledge. </a:t>
            </a:r>
            <a:endParaRPr lang="en-US" sz="2300" dirty="0" smtClean="0"/>
          </a:p>
          <a:p>
            <a:pPr lvl="1">
              <a:lnSpc>
                <a:spcPct val="120000"/>
              </a:lnSpc>
            </a:pPr>
            <a:r>
              <a:rPr lang="en-US" sz="1900" dirty="0" smtClean="0"/>
              <a:t>Currently </a:t>
            </a:r>
            <a:r>
              <a:rPr lang="en-US" sz="1900" dirty="0"/>
              <a:t>about 1,400 community health representatives work with tribally managed or Indian Health Service programs in more than 560 federally recognized American Indian and Alaska Native Nations</a:t>
            </a:r>
            <a:r>
              <a:rPr lang="en-US" sz="1900" dirty="0" smtClean="0"/>
              <a:t>.</a:t>
            </a:r>
          </a:p>
        </p:txBody>
      </p:sp>
    </p:spTree>
    <p:extLst>
      <p:ext uri="{BB962C8B-B14F-4D97-AF65-F5344CB8AC3E}">
        <p14:creationId xmlns:p14="http://schemas.microsoft.com/office/powerpoint/2010/main" val="365111361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23330453"/>
              </p:ext>
            </p:extLst>
          </p:nvPr>
        </p:nvGraphicFramePr>
        <p:xfrm>
          <a:off x="0" y="1"/>
          <a:ext cx="9144000" cy="6248399"/>
        </p:xfrm>
        <a:graphic>
          <a:graphicData uri="http://schemas.openxmlformats.org/drawingml/2006/table">
            <a:tbl>
              <a:tblPr firstRow="1" bandRow="1">
                <a:tableStyleId>{5C22544A-7EE6-4342-B048-85BDC9FD1C3A}</a:tableStyleId>
              </a:tblPr>
              <a:tblGrid>
                <a:gridCol w="1524000"/>
                <a:gridCol w="7620000"/>
              </a:tblGrid>
              <a:tr h="1128202">
                <a:tc>
                  <a:txBody>
                    <a:bodyPr/>
                    <a:lstStyle/>
                    <a:p>
                      <a:r>
                        <a:rPr lang="en-US" sz="1400" dirty="0" smtClean="0">
                          <a:solidFill>
                            <a:schemeClr val="tx1"/>
                          </a:solidFill>
                        </a:rPr>
                        <a:t>Year</a:t>
                      </a:r>
                      <a:endParaRPr lang="en-US" sz="1400" dirty="0">
                        <a:solidFill>
                          <a:schemeClr val="tx1"/>
                        </a:solidFill>
                      </a:endParaRPr>
                    </a:p>
                  </a:txBody>
                  <a:tcPr/>
                </a:tc>
                <a:tc>
                  <a:txBody>
                    <a:bodyPr/>
                    <a:lstStyle/>
                    <a:p>
                      <a:r>
                        <a:rPr lang="en-US" sz="1400" dirty="0" smtClean="0">
                          <a:solidFill>
                            <a:schemeClr val="tx1"/>
                          </a:solidFill>
                        </a:rPr>
                        <a:t>Development</a:t>
                      </a:r>
                      <a:r>
                        <a:rPr lang="en-US" sz="1400" baseline="0" dirty="0" smtClean="0">
                          <a:solidFill>
                            <a:schemeClr val="tx1"/>
                          </a:solidFill>
                        </a:rPr>
                        <a:t> of Peers in the support and advocacy of mental health and addiction services</a:t>
                      </a:r>
                      <a:endParaRPr lang="en-US" sz="1400" dirty="0">
                        <a:solidFill>
                          <a:schemeClr val="tx1"/>
                        </a:solidFill>
                      </a:endParaRPr>
                    </a:p>
                  </a:txBody>
                  <a:tcPr/>
                </a:tc>
              </a:tr>
              <a:tr h="1344460">
                <a:tc>
                  <a:txBody>
                    <a:bodyPr/>
                    <a:lstStyle/>
                    <a:p>
                      <a:r>
                        <a:rPr lang="en-US" sz="1400" dirty="0" smtClean="0"/>
                        <a:t>1700-1800s</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effectLst/>
                          <a:latin typeface="+mn-lt"/>
                          <a:ea typeface="+mn-ea"/>
                          <a:cs typeface="+mn-cs"/>
                        </a:rPr>
                        <a:t>In the 18th and 19th centuries, people within the American Indian and white communities who had achieved sobriety responded to the emerging plague of alcoholism by forming alliances with churches, tribal councils and secular organizations to reach out to others who needed help. These groups formed the first recognizable mutual aid societies in the United States.</a:t>
                      </a:r>
                    </a:p>
                  </a:txBody>
                  <a:tcPr/>
                </a:tc>
              </a:tr>
              <a:tr h="1562115">
                <a:tc>
                  <a:txBody>
                    <a:bodyPr/>
                    <a:lstStyle/>
                    <a:p>
                      <a:r>
                        <a:rPr lang="en-US" sz="1400" dirty="0" smtClean="0"/>
                        <a:t>1800-1900s</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effectLst/>
                          <a:latin typeface="+mn-lt"/>
                          <a:ea typeface="+mn-ea"/>
                          <a:cs typeface="+mn-cs"/>
                        </a:rPr>
                        <a:t>Due to the infancy of the field of mental health treatment and to the social stigma surrounding mental illness, a peer community emerged more slowly for this population. In addition, the lack of legal protection and patient rights allowed “sane” persons and the criminal justice system to commit “insane” persons to hospital confinement for a host of reasons. Abuses suffered by patients in insane asylums are widely documented from the 18th century well into the 20th century.</a:t>
                      </a:r>
                    </a:p>
                  </a:txBody>
                  <a:tcPr/>
                </a:tc>
              </a:tr>
              <a:tr h="2213622">
                <a:tc>
                  <a:txBody>
                    <a:bodyPr/>
                    <a:lstStyle/>
                    <a:p>
                      <a:r>
                        <a:rPr lang="en-US" sz="1400" dirty="0" smtClean="0"/>
                        <a:t>1840</a:t>
                      </a:r>
                      <a:endParaRPr lang="en-US" sz="1400" dirty="0"/>
                    </a:p>
                  </a:txBody>
                  <a:tcPr/>
                </a:tc>
                <a:tc>
                  <a:txBody>
                    <a:bodyPr/>
                    <a:lstStyle/>
                    <a:p>
                      <a:r>
                        <a:rPr lang="en-US" sz="1400" kern="1200" dirty="0" smtClean="0">
                          <a:solidFill>
                            <a:schemeClr val="dk1"/>
                          </a:solidFill>
                          <a:effectLst/>
                          <a:latin typeface="+mn-lt"/>
                          <a:ea typeface="+mn-ea"/>
                          <a:cs typeface="+mn-cs"/>
                        </a:rPr>
                        <a:t>In 1840 in Baltimore, 6 alcoholics banded together to form the Washingtonian Movement.</a:t>
                      </a:r>
                    </a:p>
                    <a:p>
                      <a:r>
                        <a:rPr lang="en-US" sz="1400" kern="1200" dirty="0" smtClean="0">
                          <a:solidFill>
                            <a:schemeClr val="dk1"/>
                          </a:solidFill>
                          <a:effectLst/>
                          <a:latin typeface="+mn-lt"/>
                          <a:ea typeface="+mn-ea"/>
                          <a:cs typeface="+mn-cs"/>
                        </a:rPr>
                        <a:t>Their goal was to achieve abstinence from alcohol and to help others to achieve sobriety.</a:t>
                      </a:r>
                      <a:r>
                        <a:rPr lang="en-US" sz="1400" kern="1200" baseline="0" dirty="0" smtClean="0">
                          <a:solidFill>
                            <a:schemeClr val="dk1"/>
                          </a:solidFill>
                          <a:effectLst/>
                          <a:latin typeface="+mn-lt"/>
                          <a:ea typeface="+mn-ea"/>
                          <a:cs typeface="+mn-cs"/>
                        </a:rPr>
                        <a:t> </a:t>
                      </a:r>
                      <a:r>
                        <a:rPr lang="en-US" sz="1400" kern="1200" dirty="0" smtClean="0">
                          <a:solidFill>
                            <a:schemeClr val="dk1"/>
                          </a:solidFill>
                          <a:effectLst/>
                          <a:latin typeface="+mn-lt"/>
                          <a:ea typeface="+mn-ea"/>
                          <a:cs typeface="+mn-cs"/>
                        </a:rPr>
                        <a:t>They recognized the importance of shared experience and peer support in achieving this goal, and offered an alternative to the idea that alcoholism was an untreatable moral deficiency. In only a few years, the group had amassed a following of thousands of “reformed drunkards,” throughout the New England region. However, by the end of the 19th century, political</a:t>
                      </a:r>
                      <a:r>
                        <a:rPr lang="en-US" sz="1400" kern="1200" baseline="0" dirty="0" smtClean="0">
                          <a:solidFill>
                            <a:schemeClr val="dk1"/>
                          </a:solidFill>
                          <a:effectLst/>
                          <a:latin typeface="+mn-lt"/>
                          <a:ea typeface="+mn-ea"/>
                          <a:cs typeface="+mn-cs"/>
                        </a:rPr>
                        <a:t> </a:t>
                      </a:r>
                      <a:r>
                        <a:rPr lang="en-US" sz="1400" kern="1200" dirty="0" smtClean="0">
                          <a:solidFill>
                            <a:schemeClr val="dk1"/>
                          </a:solidFill>
                          <a:effectLst/>
                          <a:latin typeface="+mn-lt"/>
                          <a:ea typeface="+mn-ea"/>
                          <a:cs typeface="+mn-cs"/>
                        </a:rPr>
                        <a:t>involvement and personalities had eroded the group’s original mission and the organization splintered.</a:t>
                      </a:r>
                    </a:p>
                  </a:txBody>
                  <a:tcPr/>
                </a:tc>
              </a:tr>
            </a:tbl>
          </a:graphicData>
        </a:graphic>
      </p:graphicFrame>
    </p:spTree>
    <p:extLst>
      <p:ext uri="{BB962C8B-B14F-4D97-AF65-F5344CB8AC3E}">
        <p14:creationId xmlns:p14="http://schemas.microsoft.com/office/powerpoint/2010/main" val="58658599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28279340"/>
              </p:ext>
            </p:extLst>
          </p:nvPr>
        </p:nvGraphicFramePr>
        <p:xfrm>
          <a:off x="0" y="0"/>
          <a:ext cx="9144000" cy="4800600"/>
        </p:xfrm>
        <a:graphic>
          <a:graphicData uri="http://schemas.openxmlformats.org/drawingml/2006/table">
            <a:tbl>
              <a:tblPr firstRow="1" bandRow="1">
                <a:tableStyleId>{5C22544A-7EE6-4342-B048-85BDC9FD1C3A}</a:tableStyleId>
              </a:tblPr>
              <a:tblGrid>
                <a:gridCol w="1524000"/>
                <a:gridCol w="7620000"/>
              </a:tblGrid>
              <a:tr h="837235">
                <a:tc>
                  <a:txBody>
                    <a:bodyPr/>
                    <a:lstStyle/>
                    <a:p>
                      <a:r>
                        <a:rPr lang="en-US" sz="1400" dirty="0" smtClean="0">
                          <a:solidFill>
                            <a:schemeClr val="tx1"/>
                          </a:solidFill>
                        </a:rPr>
                        <a:t>Year</a:t>
                      </a:r>
                      <a:endParaRPr lang="en-US" sz="1400" dirty="0">
                        <a:solidFill>
                          <a:schemeClr val="tx1"/>
                        </a:solidFill>
                      </a:endParaRPr>
                    </a:p>
                  </a:txBody>
                  <a:tcPr/>
                </a:tc>
                <a:tc>
                  <a:txBody>
                    <a:bodyPr/>
                    <a:lstStyle/>
                    <a:p>
                      <a:r>
                        <a:rPr lang="en-US" sz="1400" dirty="0" smtClean="0">
                          <a:solidFill>
                            <a:schemeClr val="tx1"/>
                          </a:solidFill>
                        </a:rPr>
                        <a:t>Development</a:t>
                      </a:r>
                      <a:r>
                        <a:rPr lang="en-US" sz="1400" baseline="0" dirty="0" smtClean="0">
                          <a:solidFill>
                            <a:schemeClr val="tx1"/>
                          </a:solidFill>
                        </a:rPr>
                        <a:t> of Peers in the support and advocacy of mental health and addiction services</a:t>
                      </a:r>
                      <a:endParaRPr lang="en-US" sz="1400" dirty="0">
                        <a:solidFill>
                          <a:schemeClr val="tx1"/>
                        </a:solidFill>
                      </a:endParaRPr>
                    </a:p>
                  </a:txBody>
                  <a:tcPr/>
                </a:tc>
              </a:tr>
              <a:tr h="2503170">
                <a:tc>
                  <a:txBody>
                    <a:bodyPr/>
                    <a:lstStyle/>
                    <a:p>
                      <a:r>
                        <a:rPr lang="en-US" sz="1400" dirty="0" smtClean="0"/>
                        <a:t>1866</a:t>
                      </a:r>
                      <a:endParaRPr lang="en-US" sz="1400" dirty="0"/>
                    </a:p>
                  </a:txBody>
                  <a:tcPr/>
                </a:tc>
                <a:tc>
                  <a:txBody>
                    <a:bodyPr/>
                    <a:lstStyle/>
                    <a:p>
                      <a:r>
                        <a:rPr lang="en-US" sz="1400" kern="1200" dirty="0" smtClean="0">
                          <a:solidFill>
                            <a:schemeClr val="dk1"/>
                          </a:solidFill>
                          <a:effectLst/>
                          <a:latin typeface="+mn-lt"/>
                          <a:ea typeface="+mn-ea"/>
                          <a:cs typeface="+mn-cs"/>
                        </a:rPr>
                        <a:t>The groundwork for the Mental Health Recovery Movement was being laid in the late 1800’s, beginning with ex‐patients like Elizabeth Packard and Clifford W. Beers who publicly discussed their experiences with involuntary hospitalizations and abuse at state hospitals. Mrs. Packard was involuntarily committed to the Illinois Insane Asylum by her husband after a disagreement over religious beliefs. In 1866, she published a detailed account of the abuse</a:t>
                      </a:r>
                      <a:r>
                        <a:rPr lang="en-US" sz="1400" kern="1200" baseline="0" dirty="0" smtClean="0">
                          <a:solidFill>
                            <a:schemeClr val="dk1"/>
                          </a:solidFill>
                          <a:effectLst/>
                          <a:latin typeface="+mn-lt"/>
                          <a:ea typeface="+mn-ea"/>
                          <a:cs typeface="+mn-cs"/>
                        </a:rPr>
                        <a:t> </a:t>
                      </a:r>
                      <a:r>
                        <a:rPr lang="en-US" sz="1400" kern="1200" dirty="0" smtClean="0">
                          <a:solidFill>
                            <a:schemeClr val="dk1"/>
                          </a:solidFill>
                          <a:effectLst/>
                          <a:latin typeface="+mn-lt"/>
                          <a:ea typeface="+mn-ea"/>
                          <a:cs typeface="+mn-cs"/>
                        </a:rPr>
                        <a:t>she had received during her confinement which led to a legislative investigation. After a five day trial, Elizabeth was determined to be sane. She embarked on a national crusade to tighten commitment laws to include a jury trial for involuntary commitments. The law passed in Iowa and Illinois, and in modified form in other states. Elizabeth Packard went on to found the Anti‐Insane Asylum Society, continuing her advocacy for patient rights.</a:t>
                      </a:r>
                    </a:p>
                  </a:txBody>
                  <a:tcPr/>
                </a:tc>
              </a:tr>
              <a:tr h="14601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1908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effectLst/>
                          <a:latin typeface="+mn-lt"/>
                          <a:ea typeface="+mn-ea"/>
                          <a:cs typeface="+mn-cs"/>
                        </a:rPr>
                        <a:t>In 1908, Clifford W. Beers published a book describing his experience with mental illness and the treatment he received at a state institution. His book, “A Mind That Found Itself,” invoked public interest in the treatment of the insane and a call for reform. Clifford W. Beers went on to establish the National Mental Health Association, an organization which celebrated its centennial in 2009.</a:t>
                      </a:r>
                    </a:p>
                  </a:txBody>
                  <a:tcPr/>
                </a:tc>
              </a:tr>
            </a:tbl>
          </a:graphicData>
        </a:graphic>
      </p:graphicFrame>
    </p:spTree>
    <p:extLst>
      <p:ext uri="{BB962C8B-B14F-4D97-AF65-F5344CB8AC3E}">
        <p14:creationId xmlns:p14="http://schemas.microsoft.com/office/powerpoint/2010/main" val="177205999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14718491"/>
              </p:ext>
            </p:extLst>
          </p:nvPr>
        </p:nvGraphicFramePr>
        <p:xfrm>
          <a:off x="0" y="0"/>
          <a:ext cx="9144000" cy="6388089"/>
        </p:xfrm>
        <a:graphic>
          <a:graphicData uri="http://schemas.openxmlformats.org/drawingml/2006/table">
            <a:tbl>
              <a:tblPr firstRow="1" bandRow="1">
                <a:tableStyleId>{5C22544A-7EE6-4342-B048-85BDC9FD1C3A}</a:tableStyleId>
              </a:tblPr>
              <a:tblGrid>
                <a:gridCol w="1185334"/>
                <a:gridCol w="7958666"/>
              </a:tblGrid>
              <a:tr h="693980">
                <a:tc>
                  <a:txBody>
                    <a:bodyPr/>
                    <a:lstStyle/>
                    <a:p>
                      <a:r>
                        <a:rPr lang="en-US" sz="1400" dirty="0" smtClean="0">
                          <a:solidFill>
                            <a:schemeClr val="tx1"/>
                          </a:solidFill>
                        </a:rPr>
                        <a:t>Year</a:t>
                      </a:r>
                      <a:endParaRPr lang="en-US" sz="1400" dirty="0">
                        <a:solidFill>
                          <a:schemeClr val="tx1"/>
                        </a:solidFill>
                      </a:endParaRPr>
                    </a:p>
                  </a:txBody>
                  <a:tcPr/>
                </a:tc>
                <a:tc>
                  <a:txBody>
                    <a:bodyPr/>
                    <a:lstStyle/>
                    <a:p>
                      <a:r>
                        <a:rPr lang="en-US" sz="1400" dirty="0" smtClean="0">
                          <a:solidFill>
                            <a:schemeClr val="tx1"/>
                          </a:solidFill>
                        </a:rPr>
                        <a:t>Development of Peers</a:t>
                      </a:r>
                      <a:r>
                        <a:rPr lang="en-US" sz="1400" baseline="0" dirty="0" smtClean="0">
                          <a:solidFill>
                            <a:schemeClr val="tx1"/>
                          </a:solidFill>
                        </a:rPr>
                        <a:t> in the support and advocacy for development of mental health and addiction recovery services</a:t>
                      </a:r>
                      <a:endParaRPr lang="en-US" sz="1400" dirty="0">
                        <a:solidFill>
                          <a:schemeClr val="tx1"/>
                        </a:solidFill>
                      </a:endParaRPr>
                    </a:p>
                  </a:txBody>
                  <a:tcPr/>
                </a:tc>
              </a:tr>
              <a:tr h="2007911">
                <a:tc>
                  <a:txBody>
                    <a:bodyPr/>
                    <a:lstStyle/>
                    <a:p>
                      <a:pPr marL="299720" marR="53975" indent="-228600" algn="l">
                        <a:lnSpc>
                          <a:spcPct val="115000"/>
                        </a:lnSpc>
                        <a:spcBef>
                          <a:spcPts val="0"/>
                        </a:spcBef>
                        <a:spcAft>
                          <a:spcPts val="0"/>
                        </a:spcAft>
                        <a:tabLst>
                          <a:tab pos="292100" algn="l"/>
                        </a:tabLst>
                      </a:pPr>
                      <a:r>
                        <a:rPr lang="en-US" sz="1400" dirty="0" smtClean="0">
                          <a:effectLst/>
                          <a:latin typeface="+mn-lt"/>
                          <a:ea typeface="Calibri"/>
                          <a:cs typeface="Calibri"/>
                        </a:rPr>
                        <a:t>1935</a:t>
                      </a:r>
                      <a:endParaRPr lang="en-US" sz="1400" dirty="0">
                        <a:effectLst/>
                        <a:latin typeface="+mn-lt"/>
                        <a:ea typeface="Calibri"/>
                        <a:cs typeface="Times New Roman"/>
                      </a:endParaRPr>
                    </a:p>
                  </a:txBody>
                  <a:tcPr/>
                </a:tc>
                <a:tc>
                  <a:txBody>
                    <a:bodyPr/>
                    <a:lstStyle/>
                    <a:p>
                      <a:pPr marL="299720" marR="53975" indent="-228600" algn="l">
                        <a:lnSpc>
                          <a:spcPct val="115000"/>
                        </a:lnSpc>
                        <a:spcBef>
                          <a:spcPts val="0"/>
                        </a:spcBef>
                        <a:spcAft>
                          <a:spcPts val="0"/>
                        </a:spcAft>
                        <a:tabLst>
                          <a:tab pos="292100" algn="l"/>
                        </a:tabLst>
                      </a:pPr>
                      <a:r>
                        <a:rPr lang="en-US" sz="1400" dirty="0" smtClean="0">
                          <a:effectLst/>
                          <a:latin typeface="+mn-lt"/>
                          <a:ea typeface="Calibri"/>
                          <a:cs typeface="Calibri"/>
                        </a:rPr>
                        <a:t>In</a:t>
                      </a:r>
                      <a:r>
                        <a:rPr lang="en-US" sz="1400" spc="-30" dirty="0" smtClean="0">
                          <a:effectLst/>
                          <a:latin typeface="+mn-lt"/>
                          <a:ea typeface="Times New Roman"/>
                          <a:cs typeface="Times New Roman"/>
                        </a:rPr>
                        <a:t> </a:t>
                      </a:r>
                      <a:r>
                        <a:rPr lang="en-US" sz="1400" dirty="0" smtClean="0">
                          <a:effectLst/>
                          <a:latin typeface="+mn-lt"/>
                          <a:ea typeface="Calibri"/>
                          <a:cs typeface="Calibri"/>
                        </a:rPr>
                        <a:t>1935,</a:t>
                      </a:r>
                      <a:r>
                        <a:rPr lang="en-US" sz="1400" spc="-30" dirty="0" smtClean="0">
                          <a:effectLst/>
                          <a:latin typeface="+mn-lt"/>
                          <a:ea typeface="Times New Roman"/>
                          <a:cs typeface="Times New Roman"/>
                        </a:rPr>
                        <a:t> </a:t>
                      </a:r>
                      <a:r>
                        <a:rPr lang="en-US" sz="1400" dirty="0" smtClean="0">
                          <a:effectLst/>
                          <a:latin typeface="+mn-lt"/>
                          <a:ea typeface="Calibri"/>
                          <a:cs typeface="Calibri"/>
                        </a:rPr>
                        <a:t>Bill</a:t>
                      </a:r>
                      <a:r>
                        <a:rPr lang="en-US" sz="1400" spc="-25" dirty="0" smtClean="0">
                          <a:effectLst/>
                          <a:latin typeface="+mn-lt"/>
                          <a:ea typeface="Times New Roman"/>
                          <a:cs typeface="Times New Roman"/>
                        </a:rPr>
                        <a:t> </a:t>
                      </a:r>
                      <a:r>
                        <a:rPr lang="en-US" sz="1400" dirty="0" smtClean="0">
                          <a:effectLst/>
                          <a:latin typeface="+mn-lt"/>
                          <a:ea typeface="Calibri"/>
                          <a:cs typeface="Calibri"/>
                        </a:rPr>
                        <a:t>Wilson</a:t>
                      </a:r>
                      <a:r>
                        <a:rPr lang="en-US" sz="1400" spc="-30" dirty="0" smtClean="0">
                          <a:effectLst/>
                          <a:latin typeface="+mn-lt"/>
                          <a:ea typeface="Times New Roman"/>
                          <a:cs typeface="Times New Roman"/>
                        </a:rPr>
                        <a:t> </a:t>
                      </a:r>
                      <a:r>
                        <a:rPr lang="en-US" sz="1400" dirty="0" smtClean="0">
                          <a:effectLst/>
                          <a:latin typeface="+mn-lt"/>
                          <a:ea typeface="Calibri"/>
                          <a:cs typeface="Calibri"/>
                        </a:rPr>
                        <a:t>and</a:t>
                      </a:r>
                      <a:r>
                        <a:rPr lang="en-US" sz="1400" spc="-25" dirty="0" smtClean="0">
                          <a:effectLst/>
                          <a:latin typeface="+mn-lt"/>
                          <a:ea typeface="Times New Roman"/>
                          <a:cs typeface="Times New Roman"/>
                        </a:rPr>
                        <a:t> </a:t>
                      </a:r>
                      <a:r>
                        <a:rPr lang="en-US" sz="1400" dirty="0" smtClean="0">
                          <a:effectLst/>
                          <a:latin typeface="+mn-lt"/>
                          <a:ea typeface="Calibri"/>
                          <a:cs typeface="Calibri"/>
                        </a:rPr>
                        <a:t>Dr.</a:t>
                      </a:r>
                      <a:r>
                        <a:rPr lang="en-US" sz="1400" spc="-35" dirty="0" smtClean="0">
                          <a:effectLst/>
                          <a:latin typeface="+mn-lt"/>
                          <a:ea typeface="Times New Roman"/>
                          <a:cs typeface="Times New Roman"/>
                        </a:rPr>
                        <a:t> </a:t>
                      </a:r>
                      <a:r>
                        <a:rPr lang="en-US" sz="1400" dirty="0" smtClean="0">
                          <a:effectLst/>
                          <a:latin typeface="+mn-lt"/>
                          <a:ea typeface="Calibri"/>
                          <a:cs typeface="Calibri"/>
                        </a:rPr>
                        <a:t>Bob</a:t>
                      </a:r>
                      <a:r>
                        <a:rPr lang="en-US" sz="1400" spc="-30" dirty="0" smtClean="0">
                          <a:effectLst/>
                          <a:latin typeface="+mn-lt"/>
                          <a:ea typeface="Times New Roman"/>
                          <a:cs typeface="Times New Roman"/>
                        </a:rPr>
                        <a:t> </a:t>
                      </a:r>
                      <a:r>
                        <a:rPr lang="en-US" sz="1400" dirty="0" smtClean="0">
                          <a:effectLst/>
                          <a:latin typeface="+mn-lt"/>
                          <a:ea typeface="Calibri"/>
                          <a:cs typeface="Calibri"/>
                        </a:rPr>
                        <a:t>Smith</a:t>
                      </a:r>
                      <a:r>
                        <a:rPr lang="en-US" sz="1400" spc="-30" dirty="0" smtClean="0">
                          <a:effectLst/>
                          <a:latin typeface="+mn-lt"/>
                          <a:ea typeface="Times New Roman"/>
                          <a:cs typeface="Times New Roman"/>
                        </a:rPr>
                        <a:t> </a:t>
                      </a:r>
                      <a:r>
                        <a:rPr lang="en-US" sz="1400" dirty="0" smtClean="0">
                          <a:effectLst/>
                          <a:latin typeface="+mn-lt"/>
                          <a:ea typeface="Calibri"/>
                          <a:cs typeface="Calibri"/>
                        </a:rPr>
                        <a:t>began</a:t>
                      </a:r>
                      <a:r>
                        <a:rPr lang="en-US" sz="1400" spc="-30" dirty="0" smtClean="0">
                          <a:effectLst/>
                          <a:latin typeface="+mn-lt"/>
                          <a:ea typeface="Times New Roman"/>
                          <a:cs typeface="Times New Roman"/>
                        </a:rPr>
                        <a:t> </a:t>
                      </a:r>
                      <a:r>
                        <a:rPr lang="en-US" sz="1400" dirty="0" smtClean="0">
                          <a:effectLst/>
                          <a:latin typeface="+mn-lt"/>
                          <a:ea typeface="Calibri"/>
                          <a:cs typeface="Calibri"/>
                        </a:rPr>
                        <a:t>Alcoholics</a:t>
                      </a:r>
                      <a:r>
                        <a:rPr lang="en-US" sz="1400" spc="-30" dirty="0" smtClean="0">
                          <a:effectLst/>
                          <a:latin typeface="+mn-lt"/>
                          <a:ea typeface="Times New Roman"/>
                          <a:cs typeface="Times New Roman"/>
                        </a:rPr>
                        <a:t> </a:t>
                      </a:r>
                      <a:r>
                        <a:rPr lang="en-US" sz="1400" dirty="0" smtClean="0">
                          <a:effectLst/>
                          <a:latin typeface="+mn-lt"/>
                          <a:ea typeface="Calibri"/>
                          <a:cs typeface="Calibri"/>
                        </a:rPr>
                        <a:t>Anonymous.</a:t>
                      </a:r>
                      <a:r>
                        <a:rPr lang="en-US" sz="1400" spc="-30" dirty="0" smtClean="0">
                          <a:effectLst/>
                          <a:latin typeface="+mn-lt"/>
                          <a:ea typeface="Times New Roman"/>
                          <a:cs typeface="Times New Roman"/>
                        </a:rPr>
                        <a:t> </a:t>
                      </a:r>
                      <a:r>
                        <a:rPr lang="en-US" sz="1400" dirty="0" smtClean="0">
                          <a:effectLst/>
                          <a:latin typeface="+mn-lt"/>
                          <a:ea typeface="Calibri"/>
                          <a:cs typeface="Calibri"/>
                        </a:rPr>
                        <a:t>As</a:t>
                      </a:r>
                      <a:r>
                        <a:rPr lang="en-US" sz="1400" spc="-25" dirty="0" smtClean="0">
                          <a:effectLst/>
                          <a:latin typeface="+mn-lt"/>
                          <a:ea typeface="Times New Roman"/>
                          <a:cs typeface="Times New Roman"/>
                        </a:rPr>
                        <a:t> </a:t>
                      </a:r>
                      <a:r>
                        <a:rPr lang="en-US" sz="1400" dirty="0" smtClean="0">
                          <a:effectLst/>
                          <a:latin typeface="+mn-lt"/>
                          <a:ea typeface="Calibri"/>
                          <a:cs typeface="Calibri"/>
                        </a:rPr>
                        <a:t>alcoholics</a:t>
                      </a:r>
                      <a:r>
                        <a:rPr lang="en-US" sz="1400" spc="-30" dirty="0" smtClean="0">
                          <a:effectLst/>
                          <a:latin typeface="+mn-lt"/>
                          <a:ea typeface="Times New Roman"/>
                          <a:cs typeface="Times New Roman"/>
                        </a:rPr>
                        <a:t> </a:t>
                      </a:r>
                      <a:r>
                        <a:rPr lang="en-US" sz="1400" dirty="0" smtClean="0">
                          <a:effectLst/>
                          <a:latin typeface="+mn-lt"/>
                          <a:ea typeface="Calibri"/>
                          <a:cs typeface="Calibri"/>
                        </a:rPr>
                        <a:t>who</a:t>
                      </a:r>
                      <a:r>
                        <a:rPr lang="en-US" sz="1400" spc="-35" dirty="0" smtClean="0">
                          <a:effectLst/>
                          <a:latin typeface="+mn-lt"/>
                          <a:ea typeface="Times New Roman"/>
                          <a:cs typeface="Times New Roman"/>
                        </a:rPr>
                        <a:t> </a:t>
                      </a:r>
                      <a:r>
                        <a:rPr lang="en-US" sz="1400" dirty="0" smtClean="0">
                          <a:effectLst/>
                          <a:latin typeface="+mn-lt"/>
                          <a:ea typeface="Calibri"/>
                          <a:cs typeface="Calibri"/>
                        </a:rPr>
                        <a:t>had</a:t>
                      </a:r>
                      <a:r>
                        <a:rPr lang="en-US" sz="1400" dirty="0" smtClean="0">
                          <a:effectLst/>
                          <a:latin typeface="+mn-lt"/>
                          <a:ea typeface="Times New Roman"/>
                          <a:cs typeface="Times New Roman"/>
                        </a:rPr>
                        <a:t> </a:t>
                      </a:r>
                      <a:r>
                        <a:rPr lang="en-US" sz="1400" dirty="0" smtClean="0">
                          <a:effectLst/>
                          <a:latin typeface="+mn-lt"/>
                          <a:ea typeface="Calibri"/>
                          <a:cs typeface="Calibri"/>
                        </a:rPr>
                        <a:t>unsuccessful</a:t>
                      </a:r>
                      <a:r>
                        <a:rPr lang="en-US" sz="1400" spc="-30" baseline="0" dirty="0" smtClean="0">
                          <a:effectLst/>
                          <a:latin typeface="+mn-lt"/>
                          <a:ea typeface="Calibri"/>
                          <a:cs typeface="Times New Roman"/>
                        </a:rPr>
                        <a:t> </a:t>
                      </a:r>
                      <a:r>
                        <a:rPr lang="en-US" sz="1400" dirty="0" smtClean="0">
                          <a:effectLst/>
                          <a:latin typeface="+mn-lt"/>
                          <a:ea typeface="Calibri"/>
                          <a:cs typeface="Calibri"/>
                        </a:rPr>
                        <a:t>expe</a:t>
                      </a:r>
                      <a:r>
                        <a:rPr lang="en-US" sz="1400" spc="-5" dirty="0" smtClean="0">
                          <a:effectLst/>
                          <a:latin typeface="+mn-lt"/>
                          <a:ea typeface="Calibri"/>
                          <a:cs typeface="Calibri"/>
                        </a:rPr>
                        <a:t>r</a:t>
                      </a:r>
                      <a:r>
                        <a:rPr lang="en-US" sz="1400" dirty="0" smtClean="0">
                          <a:effectLst/>
                          <a:latin typeface="+mn-lt"/>
                          <a:ea typeface="Calibri"/>
                          <a:cs typeface="Calibri"/>
                        </a:rPr>
                        <a:t>ien</a:t>
                      </a:r>
                      <a:r>
                        <a:rPr lang="en-US" sz="1400" spc="-5" dirty="0" smtClean="0">
                          <a:effectLst/>
                          <a:latin typeface="+mn-lt"/>
                          <a:ea typeface="Calibri"/>
                          <a:cs typeface="Calibri"/>
                        </a:rPr>
                        <a:t>ce</a:t>
                      </a:r>
                      <a:r>
                        <a:rPr lang="en-US" sz="1400" dirty="0" smtClean="0">
                          <a:effectLst/>
                          <a:latin typeface="+mn-lt"/>
                          <a:ea typeface="Calibri"/>
                          <a:cs typeface="Calibri"/>
                        </a:rPr>
                        <a:t>s</a:t>
                      </a:r>
                      <a:r>
                        <a:rPr lang="en-US" sz="1400" spc="-30" dirty="0" smtClean="0">
                          <a:effectLst/>
                          <a:latin typeface="+mn-lt"/>
                          <a:ea typeface="Times New Roman"/>
                          <a:cs typeface="Times New Roman"/>
                        </a:rPr>
                        <a:t> </a:t>
                      </a:r>
                      <a:r>
                        <a:rPr lang="en-US" sz="1400" dirty="0" smtClean="0">
                          <a:effectLst/>
                          <a:latin typeface="+mn-lt"/>
                          <a:ea typeface="Calibri"/>
                          <a:cs typeface="Calibri"/>
                        </a:rPr>
                        <a:t>with</a:t>
                      </a:r>
                      <a:r>
                        <a:rPr lang="en-US" sz="1400" spc="-30" dirty="0" smtClean="0">
                          <a:effectLst/>
                          <a:latin typeface="+mn-lt"/>
                          <a:ea typeface="Times New Roman"/>
                          <a:cs typeface="Times New Roman"/>
                        </a:rPr>
                        <a:t> </a:t>
                      </a:r>
                      <a:r>
                        <a:rPr lang="en-US" sz="1400" dirty="0" smtClean="0">
                          <a:effectLst/>
                          <a:latin typeface="+mn-lt"/>
                          <a:ea typeface="Calibri"/>
                          <a:cs typeface="Calibri"/>
                        </a:rPr>
                        <a:t>institutional,</a:t>
                      </a:r>
                      <a:r>
                        <a:rPr lang="en-US" sz="1400" spc="-30" dirty="0" smtClean="0">
                          <a:effectLst/>
                          <a:latin typeface="+mn-lt"/>
                          <a:ea typeface="Times New Roman"/>
                          <a:cs typeface="Times New Roman"/>
                        </a:rPr>
                        <a:t> </a:t>
                      </a:r>
                      <a:r>
                        <a:rPr lang="en-US" sz="1400" dirty="0" smtClean="0">
                          <a:effectLst/>
                          <a:latin typeface="+mn-lt"/>
                          <a:ea typeface="Calibri"/>
                          <a:cs typeface="Calibri"/>
                        </a:rPr>
                        <a:t>medical</a:t>
                      </a:r>
                      <a:r>
                        <a:rPr lang="en-US" sz="1400" spc="-30" dirty="0" smtClean="0">
                          <a:effectLst/>
                          <a:latin typeface="+mn-lt"/>
                          <a:ea typeface="Times New Roman"/>
                          <a:cs typeface="Times New Roman"/>
                        </a:rPr>
                        <a:t> </a:t>
                      </a:r>
                      <a:r>
                        <a:rPr lang="en-US" sz="1400" dirty="0" smtClean="0">
                          <a:effectLst/>
                          <a:latin typeface="+mn-lt"/>
                          <a:ea typeface="Calibri"/>
                          <a:cs typeface="Calibri"/>
                        </a:rPr>
                        <a:t>and</a:t>
                      </a:r>
                      <a:r>
                        <a:rPr lang="en-US" sz="1400" spc="-30" dirty="0" smtClean="0">
                          <a:effectLst/>
                          <a:latin typeface="+mn-lt"/>
                          <a:ea typeface="Times New Roman"/>
                          <a:cs typeface="Times New Roman"/>
                        </a:rPr>
                        <a:t> </a:t>
                      </a:r>
                      <a:r>
                        <a:rPr lang="en-US" sz="1400" dirty="0" smtClean="0">
                          <a:effectLst/>
                          <a:latin typeface="+mn-lt"/>
                          <a:ea typeface="Calibri"/>
                          <a:cs typeface="Calibri"/>
                        </a:rPr>
                        <a:t>re</a:t>
                      </a:r>
                      <a:r>
                        <a:rPr lang="en-US" sz="1400" spc="-5" dirty="0" smtClean="0">
                          <a:effectLst/>
                          <a:latin typeface="+mn-lt"/>
                          <a:ea typeface="Calibri"/>
                          <a:cs typeface="Calibri"/>
                        </a:rPr>
                        <a:t>l</a:t>
                      </a:r>
                      <a:r>
                        <a:rPr lang="en-US" sz="1400" dirty="0" smtClean="0">
                          <a:effectLst/>
                          <a:latin typeface="+mn-lt"/>
                          <a:ea typeface="Calibri"/>
                          <a:cs typeface="Calibri"/>
                        </a:rPr>
                        <a:t>igious</a:t>
                      </a:r>
                      <a:r>
                        <a:rPr lang="en-US" sz="1400" spc="-30" dirty="0" smtClean="0">
                          <a:effectLst/>
                          <a:latin typeface="+mn-lt"/>
                          <a:ea typeface="Times New Roman"/>
                          <a:cs typeface="Times New Roman"/>
                        </a:rPr>
                        <a:t> </a:t>
                      </a:r>
                      <a:r>
                        <a:rPr lang="en-US" sz="1400" dirty="0" smtClean="0">
                          <a:effectLst/>
                          <a:latin typeface="+mn-lt"/>
                          <a:ea typeface="Calibri"/>
                          <a:cs typeface="Calibri"/>
                        </a:rPr>
                        <a:t>approaches</a:t>
                      </a:r>
                      <a:r>
                        <a:rPr lang="en-US" sz="1400" spc="-35" dirty="0" smtClean="0">
                          <a:effectLst/>
                          <a:latin typeface="+mn-lt"/>
                          <a:ea typeface="Times New Roman"/>
                          <a:cs typeface="Times New Roman"/>
                        </a:rPr>
                        <a:t> </a:t>
                      </a:r>
                      <a:r>
                        <a:rPr lang="en-US" sz="1400" dirty="0" smtClean="0">
                          <a:effectLst/>
                          <a:latin typeface="+mn-lt"/>
                          <a:ea typeface="Calibri"/>
                          <a:cs typeface="Calibri"/>
                        </a:rPr>
                        <a:t>to</a:t>
                      </a:r>
                      <a:r>
                        <a:rPr lang="en-US" sz="1400" spc="-35" dirty="0" smtClean="0">
                          <a:effectLst/>
                          <a:latin typeface="+mn-lt"/>
                          <a:ea typeface="Times New Roman"/>
                          <a:cs typeface="Times New Roman"/>
                        </a:rPr>
                        <a:t> </a:t>
                      </a:r>
                      <a:r>
                        <a:rPr lang="en-US" sz="1400" dirty="0" smtClean="0">
                          <a:effectLst/>
                          <a:latin typeface="+mn-lt"/>
                          <a:ea typeface="Calibri"/>
                          <a:cs typeface="Calibri"/>
                        </a:rPr>
                        <a:t>treatment,</a:t>
                      </a:r>
                      <a:r>
                        <a:rPr lang="en-US" sz="1400" dirty="0" smtClean="0">
                          <a:effectLst/>
                          <a:latin typeface="+mn-lt"/>
                          <a:ea typeface="Times New Roman"/>
                          <a:cs typeface="Times New Roman"/>
                        </a:rPr>
                        <a:t> </a:t>
                      </a:r>
                      <a:r>
                        <a:rPr lang="en-US" sz="1400" dirty="0" smtClean="0">
                          <a:effectLst/>
                          <a:latin typeface="+mn-lt"/>
                          <a:ea typeface="Calibri"/>
                          <a:cs typeface="Calibri"/>
                        </a:rPr>
                        <a:t>they</a:t>
                      </a:r>
                      <a:r>
                        <a:rPr lang="en-US" sz="1400" spc="-30" dirty="0" smtClean="0">
                          <a:effectLst/>
                          <a:latin typeface="+mn-lt"/>
                          <a:ea typeface="Times New Roman"/>
                          <a:cs typeface="Times New Roman"/>
                        </a:rPr>
                        <a:t> </a:t>
                      </a:r>
                      <a:r>
                        <a:rPr lang="en-US" sz="1400" dirty="0" smtClean="0">
                          <a:effectLst/>
                          <a:latin typeface="+mn-lt"/>
                          <a:ea typeface="Calibri"/>
                          <a:cs typeface="Calibri"/>
                        </a:rPr>
                        <a:t>knew</a:t>
                      </a:r>
                      <a:r>
                        <a:rPr lang="en-US" sz="1400" spc="-35" dirty="0" smtClean="0">
                          <a:effectLst/>
                          <a:latin typeface="+mn-lt"/>
                          <a:ea typeface="Times New Roman"/>
                          <a:cs typeface="Times New Roman"/>
                        </a:rPr>
                        <a:t> </a:t>
                      </a:r>
                      <a:r>
                        <a:rPr lang="en-US" sz="1400" dirty="0" smtClean="0">
                          <a:effectLst/>
                          <a:latin typeface="+mn-lt"/>
                          <a:ea typeface="Calibri"/>
                          <a:cs typeface="Calibri"/>
                        </a:rPr>
                        <a:t>what</a:t>
                      </a:r>
                      <a:r>
                        <a:rPr lang="en-US" sz="1400" spc="-30" dirty="0" smtClean="0">
                          <a:effectLst/>
                          <a:latin typeface="+mn-lt"/>
                          <a:ea typeface="Times New Roman"/>
                          <a:cs typeface="Times New Roman"/>
                        </a:rPr>
                        <a:t> </a:t>
                      </a:r>
                      <a:r>
                        <a:rPr lang="en-US" sz="1400" dirty="0" smtClean="0">
                          <a:effectLst/>
                          <a:latin typeface="+mn-lt"/>
                          <a:ea typeface="Calibri"/>
                          <a:cs typeface="Calibri"/>
                        </a:rPr>
                        <a:t>hadn’t</a:t>
                      </a:r>
                      <a:r>
                        <a:rPr lang="en-US" sz="1400" spc="-30" dirty="0" smtClean="0">
                          <a:effectLst/>
                          <a:latin typeface="+mn-lt"/>
                          <a:ea typeface="Times New Roman"/>
                          <a:cs typeface="Times New Roman"/>
                        </a:rPr>
                        <a:t> </a:t>
                      </a:r>
                      <a:r>
                        <a:rPr lang="en-US" sz="1400" dirty="0" smtClean="0">
                          <a:effectLst/>
                          <a:latin typeface="+mn-lt"/>
                          <a:ea typeface="Calibri"/>
                          <a:cs typeface="Calibri"/>
                        </a:rPr>
                        <a:t>worked</a:t>
                      </a:r>
                      <a:r>
                        <a:rPr lang="en-US" sz="1400" spc="-35" dirty="0" smtClean="0">
                          <a:effectLst/>
                          <a:latin typeface="+mn-lt"/>
                          <a:ea typeface="Times New Roman"/>
                          <a:cs typeface="Times New Roman"/>
                        </a:rPr>
                        <a:t> </a:t>
                      </a:r>
                      <a:r>
                        <a:rPr lang="en-US" sz="1400" dirty="0" smtClean="0">
                          <a:effectLst/>
                          <a:latin typeface="+mn-lt"/>
                          <a:ea typeface="Calibri"/>
                          <a:cs typeface="Calibri"/>
                        </a:rPr>
                        <a:t>for</a:t>
                      </a:r>
                      <a:r>
                        <a:rPr lang="en-US" sz="1400" spc="-20" dirty="0" smtClean="0">
                          <a:effectLst/>
                          <a:latin typeface="+mn-lt"/>
                          <a:ea typeface="Times New Roman"/>
                          <a:cs typeface="Times New Roman"/>
                        </a:rPr>
                        <a:t> </a:t>
                      </a:r>
                      <a:r>
                        <a:rPr lang="en-US" sz="1400" dirty="0" smtClean="0">
                          <a:effectLst/>
                          <a:latin typeface="+mn-lt"/>
                          <a:ea typeface="Calibri"/>
                          <a:cs typeface="Calibri"/>
                        </a:rPr>
                        <a:t>them.</a:t>
                      </a:r>
                      <a:r>
                        <a:rPr lang="en-US" sz="1400" spc="235" dirty="0" smtClean="0">
                          <a:effectLst/>
                          <a:latin typeface="+mn-lt"/>
                          <a:ea typeface="Times New Roman"/>
                          <a:cs typeface="Times New Roman"/>
                        </a:rPr>
                        <a:t> </a:t>
                      </a:r>
                      <a:r>
                        <a:rPr lang="en-US" sz="1400" dirty="0" smtClean="0">
                          <a:effectLst/>
                          <a:latin typeface="+mn-lt"/>
                          <a:ea typeface="Calibri"/>
                          <a:cs typeface="Calibri"/>
                        </a:rPr>
                        <a:t>By</a:t>
                      </a:r>
                      <a:r>
                        <a:rPr lang="en-US" sz="1400" spc="-25" dirty="0" smtClean="0">
                          <a:effectLst/>
                          <a:latin typeface="+mn-lt"/>
                          <a:ea typeface="Times New Roman"/>
                          <a:cs typeface="Times New Roman"/>
                        </a:rPr>
                        <a:t> </a:t>
                      </a:r>
                      <a:r>
                        <a:rPr lang="en-US" sz="1400" dirty="0" smtClean="0">
                          <a:effectLst/>
                          <a:latin typeface="+mn-lt"/>
                          <a:ea typeface="Calibri"/>
                          <a:cs typeface="Calibri"/>
                        </a:rPr>
                        <a:t>sharing</a:t>
                      </a:r>
                      <a:r>
                        <a:rPr lang="en-US" sz="1400" spc="-30" dirty="0" smtClean="0">
                          <a:effectLst/>
                          <a:latin typeface="+mn-lt"/>
                          <a:ea typeface="Times New Roman"/>
                          <a:cs typeface="Times New Roman"/>
                        </a:rPr>
                        <a:t> </a:t>
                      </a:r>
                      <a:r>
                        <a:rPr lang="en-US" sz="1400" dirty="0" smtClean="0">
                          <a:effectLst/>
                          <a:latin typeface="+mn-lt"/>
                          <a:ea typeface="Calibri"/>
                          <a:cs typeface="Calibri"/>
                        </a:rPr>
                        <a:t>their</a:t>
                      </a:r>
                      <a:r>
                        <a:rPr lang="en-US" sz="1400" spc="-30" dirty="0" smtClean="0">
                          <a:effectLst/>
                          <a:latin typeface="+mn-lt"/>
                          <a:ea typeface="Times New Roman"/>
                          <a:cs typeface="Times New Roman"/>
                        </a:rPr>
                        <a:t> </a:t>
                      </a:r>
                      <a:r>
                        <a:rPr lang="en-US" sz="1400" dirty="0" smtClean="0">
                          <a:effectLst/>
                          <a:latin typeface="+mn-lt"/>
                          <a:ea typeface="Calibri"/>
                          <a:cs typeface="Calibri"/>
                        </a:rPr>
                        <a:t>experiences</a:t>
                      </a:r>
                      <a:r>
                        <a:rPr lang="en-US" sz="1400" spc="-30" dirty="0" smtClean="0">
                          <a:effectLst/>
                          <a:latin typeface="+mn-lt"/>
                          <a:ea typeface="Times New Roman"/>
                          <a:cs typeface="Times New Roman"/>
                        </a:rPr>
                        <a:t> </a:t>
                      </a:r>
                      <a:r>
                        <a:rPr lang="en-US" sz="1400" dirty="0" smtClean="0">
                          <a:effectLst/>
                          <a:latin typeface="+mn-lt"/>
                          <a:ea typeface="Calibri"/>
                          <a:cs typeface="Calibri"/>
                        </a:rPr>
                        <a:t>with</a:t>
                      </a:r>
                      <a:r>
                        <a:rPr lang="en-US" sz="1400" spc="-30" dirty="0" smtClean="0">
                          <a:effectLst/>
                          <a:latin typeface="+mn-lt"/>
                          <a:ea typeface="Times New Roman"/>
                          <a:cs typeface="Times New Roman"/>
                        </a:rPr>
                        <a:t> </a:t>
                      </a:r>
                      <a:r>
                        <a:rPr lang="en-US" sz="1400" dirty="0" smtClean="0">
                          <a:effectLst/>
                          <a:latin typeface="+mn-lt"/>
                          <a:ea typeface="Calibri"/>
                          <a:cs typeface="Calibri"/>
                        </a:rPr>
                        <a:t>each</a:t>
                      </a:r>
                      <a:r>
                        <a:rPr lang="en-US" sz="1400" spc="-30" dirty="0" smtClean="0">
                          <a:effectLst/>
                          <a:latin typeface="+mn-lt"/>
                          <a:ea typeface="Times New Roman"/>
                          <a:cs typeface="Times New Roman"/>
                        </a:rPr>
                        <a:t> </a:t>
                      </a:r>
                      <a:r>
                        <a:rPr lang="en-US" sz="1400" dirty="0" smtClean="0">
                          <a:effectLst/>
                          <a:latin typeface="+mn-lt"/>
                          <a:ea typeface="Calibri"/>
                          <a:cs typeface="Calibri"/>
                        </a:rPr>
                        <a:t>other</a:t>
                      </a:r>
                      <a:r>
                        <a:rPr lang="en-US" sz="1400" spc="-30" dirty="0" smtClean="0">
                          <a:effectLst/>
                          <a:latin typeface="+mn-lt"/>
                          <a:ea typeface="Times New Roman"/>
                          <a:cs typeface="Times New Roman"/>
                        </a:rPr>
                        <a:t> </a:t>
                      </a:r>
                      <a:r>
                        <a:rPr lang="en-US" sz="1400" dirty="0" smtClean="0">
                          <a:effectLst/>
                          <a:latin typeface="+mn-lt"/>
                          <a:ea typeface="Calibri"/>
                          <a:cs typeface="Calibri"/>
                        </a:rPr>
                        <a:t>and</a:t>
                      </a:r>
                      <a:r>
                        <a:rPr lang="en-US" sz="1400" dirty="0" smtClean="0">
                          <a:effectLst/>
                          <a:latin typeface="+mn-lt"/>
                          <a:ea typeface="Times New Roman"/>
                          <a:cs typeface="Times New Roman"/>
                        </a:rPr>
                        <a:t> </a:t>
                      </a:r>
                      <a:r>
                        <a:rPr lang="en-US" sz="1400" dirty="0" smtClean="0">
                          <a:effectLst/>
                          <a:latin typeface="+mn-lt"/>
                          <a:ea typeface="Calibri"/>
                          <a:cs typeface="Calibri"/>
                        </a:rPr>
                        <a:t>reaching</a:t>
                      </a:r>
                      <a:r>
                        <a:rPr lang="en-US" sz="1400" spc="-30" dirty="0" smtClean="0">
                          <a:effectLst/>
                          <a:latin typeface="+mn-lt"/>
                          <a:ea typeface="Times New Roman"/>
                          <a:cs typeface="Times New Roman"/>
                        </a:rPr>
                        <a:t> </a:t>
                      </a:r>
                      <a:r>
                        <a:rPr lang="en-US" sz="1400" dirty="0" smtClean="0">
                          <a:effectLst/>
                          <a:latin typeface="+mn-lt"/>
                          <a:ea typeface="Calibri"/>
                          <a:cs typeface="Calibri"/>
                        </a:rPr>
                        <a:t>out</a:t>
                      </a:r>
                      <a:r>
                        <a:rPr lang="en-US" sz="1400" spc="-30" dirty="0" smtClean="0">
                          <a:effectLst/>
                          <a:latin typeface="+mn-lt"/>
                          <a:ea typeface="Times New Roman"/>
                          <a:cs typeface="Times New Roman"/>
                        </a:rPr>
                        <a:t> </a:t>
                      </a:r>
                      <a:r>
                        <a:rPr lang="en-US" sz="1400" dirty="0" smtClean="0">
                          <a:effectLst/>
                          <a:latin typeface="+mn-lt"/>
                          <a:ea typeface="Calibri"/>
                          <a:cs typeface="Calibri"/>
                        </a:rPr>
                        <a:t>to</a:t>
                      </a:r>
                      <a:r>
                        <a:rPr lang="en-US" sz="1400" spc="-35" dirty="0" smtClean="0">
                          <a:effectLst/>
                          <a:latin typeface="+mn-lt"/>
                          <a:ea typeface="Times New Roman"/>
                          <a:cs typeface="Times New Roman"/>
                        </a:rPr>
                        <a:t> </a:t>
                      </a:r>
                      <a:r>
                        <a:rPr lang="en-US" sz="1400" dirty="0" smtClean="0">
                          <a:effectLst/>
                          <a:latin typeface="+mn-lt"/>
                          <a:ea typeface="Calibri"/>
                          <a:cs typeface="Calibri"/>
                        </a:rPr>
                        <a:t>suffering</a:t>
                      </a:r>
                      <a:r>
                        <a:rPr lang="en-US" sz="1400" spc="-25" dirty="0" smtClean="0">
                          <a:effectLst/>
                          <a:latin typeface="+mn-lt"/>
                          <a:ea typeface="Times New Roman"/>
                          <a:cs typeface="Times New Roman"/>
                        </a:rPr>
                        <a:t> </a:t>
                      </a:r>
                      <a:r>
                        <a:rPr lang="en-US" sz="1400" dirty="0" smtClean="0">
                          <a:effectLst/>
                          <a:latin typeface="+mn-lt"/>
                          <a:ea typeface="Calibri"/>
                          <a:cs typeface="Calibri"/>
                        </a:rPr>
                        <a:t>alcoholics,</a:t>
                      </a:r>
                      <a:r>
                        <a:rPr lang="en-US" sz="1400" spc="-30" dirty="0" smtClean="0">
                          <a:effectLst/>
                          <a:latin typeface="+mn-lt"/>
                          <a:ea typeface="Times New Roman"/>
                          <a:cs typeface="Times New Roman"/>
                        </a:rPr>
                        <a:t> </a:t>
                      </a:r>
                      <a:r>
                        <a:rPr lang="en-US" sz="1400" dirty="0" smtClean="0">
                          <a:effectLst/>
                          <a:latin typeface="+mn-lt"/>
                          <a:ea typeface="Calibri"/>
                          <a:cs typeface="Calibri"/>
                        </a:rPr>
                        <a:t>they</a:t>
                      </a:r>
                      <a:r>
                        <a:rPr lang="en-US" sz="1400" spc="-30" dirty="0" smtClean="0">
                          <a:effectLst/>
                          <a:latin typeface="+mn-lt"/>
                          <a:ea typeface="Times New Roman"/>
                          <a:cs typeface="Times New Roman"/>
                        </a:rPr>
                        <a:t> </a:t>
                      </a:r>
                      <a:r>
                        <a:rPr lang="en-US" sz="1400" dirty="0" smtClean="0">
                          <a:effectLst/>
                          <a:latin typeface="+mn-lt"/>
                          <a:ea typeface="Calibri"/>
                          <a:cs typeface="Calibri"/>
                        </a:rPr>
                        <a:t>discove</a:t>
                      </a:r>
                      <a:r>
                        <a:rPr lang="en-US" sz="1400" spc="-5" dirty="0" smtClean="0">
                          <a:effectLst/>
                          <a:latin typeface="+mn-lt"/>
                          <a:ea typeface="Calibri"/>
                          <a:cs typeface="Calibri"/>
                        </a:rPr>
                        <a:t>r</a:t>
                      </a:r>
                      <a:r>
                        <a:rPr lang="en-US" sz="1400" dirty="0" smtClean="0">
                          <a:effectLst/>
                          <a:latin typeface="+mn-lt"/>
                          <a:ea typeface="Calibri"/>
                          <a:cs typeface="Calibri"/>
                        </a:rPr>
                        <a:t>ed</a:t>
                      </a:r>
                      <a:r>
                        <a:rPr lang="en-US" sz="1400" spc="-35" dirty="0" smtClean="0">
                          <a:effectLst/>
                          <a:latin typeface="+mn-lt"/>
                          <a:ea typeface="Times New Roman"/>
                          <a:cs typeface="Times New Roman"/>
                        </a:rPr>
                        <a:t> </a:t>
                      </a:r>
                      <a:r>
                        <a:rPr lang="en-US" sz="1400" dirty="0" smtClean="0">
                          <a:effectLst/>
                          <a:latin typeface="+mn-lt"/>
                          <a:ea typeface="Calibri"/>
                          <a:cs typeface="Calibri"/>
                        </a:rPr>
                        <a:t>the</a:t>
                      </a:r>
                      <a:r>
                        <a:rPr lang="en-US" sz="1400" spc="-25" dirty="0" smtClean="0">
                          <a:effectLst/>
                          <a:latin typeface="+mn-lt"/>
                          <a:ea typeface="Times New Roman"/>
                          <a:cs typeface="Times New Roman"/>
                        </a:rPr>
                        <a:t> </a:t>
                      </a:r>
                      <a:r>
                        <a:rPr lang="en-US" sz="1400" dirty="0" smtClean="0">
                          <a:effectLst/>
                          <a:latin typeface="+mn-lt"/>
                          <a:ea typeface="Calibri"/>
                          <a:cs typeface="Calibri"/>
                        </a:rPr>
                        <a:t>power</a:t>
                      </a:r>
                      <a:r>
                        <a:rPr lang="en-US" sz="1400" spc="-30" dirty="0" smtClean="0">
                          <a:effectLst/>
                          <a:latin typeface="+mn-lt"/>
                          <a:ea typeface="Times New Roman"/>
                          <a:cs typeface="Times New Roman"/>
                        </a:rPr>
                        <a:t> </a:t>
                      </a:r>
                      <a:r>
                        <a:rPr lang="en-US" sz="1400" spc="-5" dirty="0" smtClean="0">
                          <a:effectLst/>
                          <a:latin typeface="+mn-lt"/>
                          <a:ea typeface="Calibri"/>
                          <a:cs typeface="Calibri"/>
                        </a:rPr>
                        <a:t>o</a:t>
                      </a:r>
                      <a:r>
                        <a:rPr lang="en-US" sz="1400" dirty="0" smtClean="0">
                          <a:effectLst/>
                          <a:latin typeface="+mn-lt"/>
                          <a:ea typeface="Calibri"/>
                          <a:cs typeface="Calibri"/>
                        </a:rPr>
                        <a:t>f</a:t>
                      </a:r>
                      <a:r>
                        <a:rPr lang="en-US" sz="1400" spc="-30" dirty="0" smtClean="0">
                          <a:effectLst/>
                          <a:latin typeface="+mn-lt"/>
                          <a:ea typeface="Times New Roman"/>
                          <a:cs typeface="Times New Roman"/>
                        </a:rPr>
                        <a:t> </a:t>
                      </a:r>
                      <a:r>
                        <a:rPr lang="en-US" sz="1400" dirty="0" smtClean="0">
                          <a:effectLst/>
                          <a:latin typeface="+mn-lt"/>
                          <a:ea typeface="Calibri"/>
                          <a:cs typeface="Calibri"/>
                        </a:rPr>
                        <a:t>peer</a:t>
                      </a:r>
                      <a:r>
                        <a:rPr lang="en-US" sz="1400" spc="-30" dirty="0" smtClean="0">
                          <a:effectLst/>
                          <a:latin typeface="+mn-lt"/>
                          <a:ea typeface="Times New Roman"/>
                          <a:cs typeface="Times New Roman"/>
                        </a:rPr>
                        <a:t> </a:t>
                      </a:r>
                      <a:r>
                        <a:rPr lang="en-US" sz="1400" dirty="0" smtClean="0">
                          <a:effectLst/>
                          <a:latin typeface="+mn-lt"/>
                          <a:ea typeface="Calibri"/>
                          <a:cs typeface="Calibri"/>
                        </a:rPr>
                        <a:t>support.</a:t>
                      </a:r>
                      <a:r>
                        <a:rPr lang="en-US" sz="1400" spc="245" dirty="0" smtClean="0">
                          <a:effectLst/>
                          <a:latin typeface="+mn-lt"/>
                          <a:ea typeface="Times New Roman"/>
                          <a:cs typeface="Times New Roman"/>
                        </a:rPr>
                        <a:t> </a:t>
                      </a:r>
                      <a:r>
                        <a:rPr lang="en-US" sz="1400" dirty="0" smtClean="0">
                          <a:effectLst/>
                          <a:latin typeface="+mn-lt"/>
                          <a:ea typeface="Calibri"/>
                          <a:cs typeface="Calibri"/>
                        </a:rPr>
                        <a:t>In</a:t>
                      </a:r>
                      <a:r>
                        <a:rPr lang="en-US" sz="1400" spc="-30" dirty="0" smtClean="0">
                          <a:effectLst/>
                          <a:latin typeface="+mn-lt"/>
                          <a:ea typeface="Times New Roman"/>
                          <a:cs typeface="Times New Roman"/>
                        </a:rPr>
                        <a:t> </a:t>
                      </a:r>
                      <a:r>
                        <a:rPr lang="en-US" sz="1400" dirty="0" smtClean="0">
                          <a:effectLst/>
                          <a:latin typeface="+mn-lt"/>
                          <a:ea typeface="Calibri"/>
                          <a:cs typeface="Calibri"/>
                        </a:rPr>
                        <a:t>1939,</a:t>
                      </a:r>
                      <a:r>
                        <a:rPr lang="en-US" sz="1400" spc="-25" dirty="0" smtClean="0">
                          <a:effectLst/>
                          <a:latin typeface="+mn-lt"/>
                          <a:ea typeface="Times New Roman"/>
                          <a:cs typeface="Times New Roman"/>
                        </a:rPr>
                        <a:t> </a:t>
                      </a:r>
                      <a:r>
                        <a:rPr lang="en-US" sz="1400" dirty="0" smtClean="0">
                          <a:effectLst/>
                          <a:latin typeface="+mn-lt"/>
                          <a:ea typeface="Calibri"/>
                          <a:cs typeface="Calibri"/>
                        </a:rPr>
                        <a:t>the</a:t>
                      </a:r>
                      <a:r>
                        <a:rPr lang="en-US" sz="1400" dirty="0" smtClean="0">
                          <a:effectLst/>
                          <a:latin typeface="+mn-lt"/>
                          <a:ea typeface="Times New Roman"/>
                          <a:cs typeface="Times New Roman"/>
                        </a:rPr>
                        <a:t> </a:t>
                      </a:r>
                      <a:r>
                        <a:rPr lang="en-US" sz="1400" dirty="0" smtClean="0">
                          <a:effectLst/>
                          <a:latin typeface="+mn-lt"/>
                          <a:ea typeface="Calibri"/>
                          <a:cs typeface="Calibri"/>
                        </a:rPr>
                        <a:t>first</a:t>
                      </a:r>
                      <a:r>
                        <a:rPr lang="en-US" sz="1400" spc="-30" dirty="0" smtClean="0">
                          <a:effectLst/>
                          <a:latin typeface="+mn-lt"/>
                          <a:ea typeface="Times New Roman"/>
                          <a:cs typeface="Times New Roman"/>
                        </a:rPr>
                        <a:t> </a:t>
                      </a:r>
                      <a:r>
                        <a:rPr lang="en-US" sz="1400" dirty="0" smtClean="0">
                          <a:effectLst/>
                          <a:latin typeface="+mn-lt"/>
                          <a:ea typeface="Calibri"/>
                          <a:cs typeface="Calibri"/>
                        </a:rPr>
                        <a:t>edition</a:t>
                      </a:r>
                      <a:r>
                        <a:rPr lang="en-US" sz="1400" spc="-30" dirty="0" smtClean="0">
                          <a:effectLst/>
                          <a:latin typeface="+mn-lt"/>
                          <a:ea typeface="Times New Roman"/>
                          <a:cs typeface="Times New Roman"/>
                        </a:rPr>
                        <a:t> </a:t>
                      </a:r>
                      <a:r>
                        <a:rPr lang="en-US" sz="1400" spc="-5" dirty="0" smtClean="0">
                          <a:effectLst/>
                          <a:latin typeface="+mn-lt"/>
                          <a:ea typeface="Calibri"/>
                          <a:cs typeface="Calibri"/>
                        </a:rPr>
                        <a:t>o</a:t>
                      </a:r>
                      <a:r>
                        <a:rPr lang="en-US" sz="1400" dirty="0" smtClean="0">
                          <a:effectLst/>
                          <a:latin typeface="+mn-lt"/>
                          <a:ea typeface="Calibri"/>
                          <a:cs typeface="Calibri"/>
                        </a:rPr>
                        <a:t>f</a:t>
                      </a:r>
                      <a:r>
                        <a:rPr lang="en-US" sz="1400" spc="-30" dirty="0" smtClean="0">
                          <a:effectLst/>
                          <a:latin typeface="+mn-lt"/>
                          <a:ea typeface="Times New Roman"/>
                          <a:cs typeface="Times New Roman"/>
                        </a:rPr>
                        <a:t> </a:t>
                      </a:r>
                      <a:r>
                        <a:rPr lang="en-US" sz="1400" dirty="0" smtClean="0">
                          <a:effectLst/>
                          <a:latin typeface="+mn-lt"/>
                          <a:ea typeface="Calibri"/>
                          <a:cs typeface="Calibri"/>
                        </a:rPr>
                        <a:t>“Alcoholics</a:t>
                      </a:r>
                      <a:r>
                        <a:rPr lang="en-US" sz="1400" spc="-30" dirty="0" smtClean="0">
                          <a:effectLst/>
                          <a:latin typeface="+mn-lt"/>
                          <a:ea typeface="Times New Roman"/>
                          <a:cs typeface="Times New Roman"/>
                        </a:rPr>
                        <a:t> </a:t>
                      </a:r>
                      <a:r>
                        <a:rPr lang="en-US" sz="1400" dirty="0" smtClean="0">
                          <a:effectLst/>
                          <a:latin typeface="+mn-lt"/>
                          <a:ea typeface="Calibri"/>
                          <a:cs typeface="Calibri"/>
                        </a:rPr>
                        <a:t>Anonymous”</a:t>
                      </a:r>
                      <a:r>
                        <a:rPr lang="en-US" sz="1400" spc="-25" dirty="0" smtClean="0">
                          <a:effectLst/>
                          <a:latin typeface="+mn-lt"/>
                          <a:ea typeface="Times New Roman"/>
                          <a:cs typeface="Times New Roman"/>
                        </a:rPr>
                        <a:t> </a:t>
                      </a:r>
                      <a:r>
                        <a:rPr lang="en-US" sz="1400" dirty="0" smtClean="0">
                          <a:effectLst/>
                          <a:latin typeface="+mn-lt"/>
                          <a:ea typeface="Calibri"/>
                          <a:cs typeface="Calibri"/>
                        </a:rPr>
                        <a:t>was</a:t>
                      </a:r>
                      <a:r>
                        <a:rPr lang="en-US" sz="1400" spc="-30" dirty="0" smtClean="0">
                          <a:effectLst/>
                          <a:latin typeface="+mn-lt"/>
                          <a:ea typeface="Times New Roman"/>
                          <a:cs typeface="Times New Roman"/>
                        </a:rPr>
                        <a:t> </a:t>
                      </a:r>
                      <a:r>
                        <a:rPr lang="en-US" sz="1400" dirty="0" smtClean="0">
                          <a:effectLst/>
                          <a:latin typeface="+mn-lt"/>
                          <a:ea typeface="Calibri"/>
                          <a:cs typeface="Calibri"/>
                        </a:rPr>
                        <a:t>published</a:t>
                      </a:r>
                      <a:r>
                        <a:rPr lang="en-US" sz="1400" spc="-30" dirty="0" smtClean="0">
                          <a:effectLst/>
                          <a:latin typeface="+mn-lt"/>
                          <a:ea typeface="Times New Roman"/>
                          <a:cs typeface="Times New Roman"/>
                        </a:rPr>
                        <a:t> </a:t>
                      </a:r>
                      <a:r>
                        <a:rPr lang="en-US" sz="1400" dirty="0" smtClean="0">
                          <a:effectLst/>
                          <a:latin typeface="+mn-lt"/>
                          <a:ea typeface="Calibri"/>
                          <a:cs typeface="Calibri"/>
                        </a:rPr>
                        <a:t>outlining</a:t>
                      </a:r>
                      <a:r>
                        <a:rPr lang="en-US" sz="1400" spc="-30" dirty="0" smtClean="0">
                          <a:effectLst/>
                          <a:latin typeface="+mn-lt"/>
                          <a:ea typeface="Times New Roman"/>
                          <a:cs typeface="Times New Roman"/>
                        </a:rPr>
                        <a:t> </a:t>
                      </a:r>
                      <a:r>
                        <a:rPr lang="en-US" sz="1400" dirty="0" smtClean="0">
                          <a:effectLst/>
                          <a:latin typeface="+mn-lt"/>
                          <a:ea typeface="Calibri"/>
                          <a:cs typeface="Calibri"/>
                        </a:rPr>
                        <a:t>12</a:t>
                      </a:r>
                      <a:r>
                        <a:rPr lang="en-US" sz="1400" spc="-30" dirty="0" smtClean="0">
                          <a:effectLst/>
                          <a:latin typeface="+mn-lt"/>
                          <a:ea typeface="Times New Roman"/>
                          <a:cs typeface="Times New Roman"/>
                        </a:rPr>
                        <a:t> </a:t>
                      </a:r>
                      <a:r>
                        <a:rPr lang="en-US" sz="1400" dirty="0" smtClean="0">
                          <a:effectLst/>
                          <a:latin typeface="+mn-lt"/>
                          <a:ea typeface="Calibri"/>
                          <a:cs typeface="Calibri"/>
                        </a:rPr>
                        <a:t>steps</a:t>
                      </a:r>
                      <a:r>
                        <a:rPr lang="en-US" sz="1400" spc="-25" dirty="0" smtClean="0">
                          <a:effectLst/>
                          <a:latin typeface="+mn-lt"/>
                          <a:ea typeface="Times New Roman"/>
                          <a:cs typeface="Times New Roman"/>
                        </a:rPr>
                        <a:t> </a:t>
                      </a:r>
                      <a:r>
                        <a:rPr lang="en-US" sz="1400" dirty="0" smtClean="0">
                          <a:effectLst/>
                          <a:latin typeface="+mn-lt"/>
                          <a:ea typeface="Calibri"/>
                          <a:cs typeface="Calibri"/>
                        </a:rPr>
                        <a:t>and</a:t>
                      </a:r>
                      <a:r>
                        <a:rPr lang="en-US" sz="1400" spc="-30" dirty="0" smtClean="0">
                          <a:effectLst/>
                          <a:latin typeface="+mn-lt"/>
                          <a:ea typeface="Times New Roman"/>
                          <a:cs typeface="Times New Roman"/>
                        </a:rPr>
                        <a:t> </a:t>
                      </a:r>
                      <a:r>
                        <a:rPr lang="en-US" sz="1400" dirty="0" smtClean="0">
                          <a:effectLst/>
                          <a:latin typeface="+mn-lt"/>
                          <a:ea typeface="Calibri"/>
                          <a:cs typeface="Calibri"/>
                        </a:rPr>
                        <a:t>a</a:t>
                      </a:r>
                      <a:r>
                        <a:rPr lang="en-US" sz="1400" spc="-30" dirty="0" smtClean="0">
                          <a:effectLst/>
                          <a:latin typeface="+mn-lt"/>
                          <a:ea typeface="Times New Roman"/>
                          <a:cs typeface="Times New Roman"/>
                        </a:rPr>
                        <a:t> </a:t>
                      </a:r>
                      <a:r>
                        <a:rPr lang="en-US" sz="1400" dirty="0" smtClean="0">
                          <a:effectLst/>
                          <a:latin typeface="+mn-lt"/>
                          <a:ea typeface="Calibri"/>
                          <a:cs typeface="Calibri"/>
                        </a:rPr>
                        <a:t>set</a:t>
                      </a:r>
                      <a:r>
                        <a:rPr lang="en-US" sz="1400" spc="-30" dirty="0" smtClean="0">
                          <a:effectLst/>
                          <a:latin typeface="+mn-lt"/>
                          <a:ea typeface="Times New Roman"/>
                          <a:cs typeface="Times New Roman"/>
                        </a:rPr>
                        <a:t> </a:t>
                      </a:r>
                      <a:r>
                        <a:rPr lang="en-US" sz="1400" spc="-5" dirty="0" smtClean="0">
                          <a:effectLst/>
                          <a:latin typeface="+mn-lt"/>
                          <a:ea typeface="Calibri"/>
                          <a:cs typeface="Calibri"/>
                        </a:rPr>
                        <a:t>o</a:t>
                      </a:r>
                      <a:r>
                        <a:rPr lang="en-US" sz="1400" dirty="0" smtClean="0">
                          <a:effectLst/>
                          <a:latin typeface="+mn-lt"/>
                          <a:ea typeface="Calibri"/>
                          <a:cs typeface="Calibri"/>
                        </a:rPr>
                        <a:t>f</a:t>
                      </a:r>
                      <a:r>
                        <a:rPr lang="en-US" sz="1400" spc="-25" dirty="0" smtClean="0">
                          <a:effectLst/>
                          <a:latin typeface="+mn-lt"/>
                          <a:ea typeface="Times New Roman"/>
                          <a:cs typeface="Times New Roman"/>
                        </a:rPr>
                        <a:t> </a:t>
                      </a:r>
                      <a:r>
                        <a:rPr lang="en-US" sz="1400" dirty="0" smtClean="0">
                          <a:effectLst/>
                          <a:latin typeface="+mn-lt"/>
                          <a:ea typeface="Calibri"/>
                          <a:cs typeface="Calibri"/>
                        </a:rPr>
                        <a:t>guiding</a:t>
                      </a:r>
                      <a:r>
                        <a:rPr lang="en-US" sz="1400" dirty="0" smtClean="0">
                          <a:effectLst/>
                          <a:latin typeface="+mn-lt"/>
                          <a:ea typeface="Times New Roman"/>
                          <a:cs typeface="Times New Roman"/>
                        </a:rPr>
                        <a:t> </a:t>
                      </a:r>
                      <a:r>
                        <a:rPr lang="en-US" sz="1400" dirty="0" smtClean="0">
                          <a:effectLst/>
                          <a:latin typeface="+mn-lt"/>
                          <a:ea typeface="Calibri"/>
                          <a:cs typeface="Calibri"/>
                        </a:rPr>
                        <a:t>principles</a:t>
                      </a:r>
                      <a:r>
                        <a:rPr lang="en-US" sz="1400" spc="-35" dirty="0" smtClean="0">
                          <a:effectLst/>
                          <a:latin typeface="+mn-lt"/>
                          <a:ea typeface="Times New Roman"/>
                          <a:cs typeface="Times New Roman"/>
                        </a:rPr>
                        <a:t> </a:t>
                      </a:r>
                      <a:r>
                        <a:rPr lang="en-US" sz="1400" dirty="0" smtClean="0">
                          <a:effectLst/>
                          <a:latin typeface="+mn-lt"/>
                          <a:ea typeface="Calibri"/>
                          <a:cs typeface="Calibri"/>
                        </a:rPr>
                        <a:t>e</a:t>
                      </a:r>
                      <a:r>
                        <a:rPr lang="en-US" sz="1400" spc="-5" dirty="0" smtClean="0">
                          <a:effectLst/>
                          <a:latin typeface="+mn-lt"/>
                          <a:ea typeface="Calibri"/>
                          <a:cs typeface="Calibri"/>
                        </a:rPr>
                        <a:t>s</a:t>
                      </a:r>
                      <a:r>
                        <a:rPr lang="en-US" sz="1400" dirty="0" smtClean="0">
                          <a:effectLst/>
                          <a:latin typeface="+mn-lt"/>
                          <a:ea typeface="Calibri"/>
                          <a:cs typeface="Calibri"/>
                        </a:rPr>
                        <a:t>tablishing</a:t>
                      </a:r>
                      <a:r>
                        <a:rPr lang="en-US" sz="1400" spc="-35" dirty="0" smtClean="0">
                          <a:effectLst/>
                          <a:latin typeface="+mn-lt"/>
                          <a:ea typeface="Times New Roman"/>
                          <a:cs typeface="Times New Roman"/>
                        </a:rPr>
                        <a:t> </a:t>
                      </a:r>
                      <a:r>
                        <a:rPr lang="en-US" sz="1400" dirty="0" smtClean="0">
                          <a:effectLst/>
                          <a:latin typeface="+mn-lt"/>
                          <a:ea typeface="Calibri"/>
                          <a:cs typeface="Calibri"/>
                        </a:rPr>
                        <a:t>the</a:t>
                      </a:r>
                      <a:r>
                        <a:rPr lang="en-US" sz="1400" spc="-25" dirty="0" smtClean="0">
                          <a:effectLst/>
                          <a:latin typeface="+mn-lt"/>
                          <a:ea typeface="Times New Roman"/>
                          <a:cs typeface="Times New Roman"/>
                        </a:rPr>
                        <a:t> </a:t>
                      </a:r>
                      <a:r>
                        <a:rPr lang="en-US" sz="1400" dirty="0" smtClean="0">
                          <a:effectLst/>
                          <a:latin typeface="+mn-lt"/>
                          <a:ea typeface="Calibri"/>
                          <a:cs typeface="Calibri"/>
                        </a:rPr>
                        <a:t>basis</a:t>
                      </a:r>
                      <a:r>
                        <a:rPr lang="en-US" sz="1400" spc="-30" dirty="0" smtClean="0">
                          <a:effectLst/>
                          <a:latin typeface="+mn-lt"/>
                          <a:ea typeface="Times New Roman"/>
                          <a:cs typeface="Times New Roman"/>
                        </a:rPr>
                        <a:t> </a:t>
                      </a:r>
                      <a:r>
                        <a:rPr lang="en-US" sz="1400" dirty="0" smtClean="0">
                          <a:effectLst/>
                          <a:latin typeface="+mn-lt"/>
                          <a:ea typeface="Calibri"/>
                          <a:cs typeface="Calibri"/>
                        </a:rPr>
                        <a:t>for</a:t>
                      </a:r>
                      <a:r>
                        <a:rPr lang="en-US" sz="1400" spc="-30" dirty="0" smtClean="0">
                          <a:effectLst/>
                          <a:latin typeface="+mn-lt"/>
                          <a:ea typeface="Times New Roman"/>
                          <a:cs typeface="Times New Roman"/>
                        </a:rPr>
                        <a:t> </a:t>
                      </a:r>
                      <a:r>
                        <a:rPr lang="en-US" sz="1400" spc="5" dirty="0" smtClean="0">
                          <a:effectLst/>
                          <a:latin typeface="+mn-lt"/>
                          <a:ea typeface="Calibri"/>
                          <a:cs typeface="Calibri"/>
                        </a:rPr>
                        <a:t>w</a:t>
                      </a:r>
                      <a:r>
                        <a:rPr lang="en-US" sz="1400" dirty="0" smtClean="0">
                          <a:effectLst/>
                          <a:latin typeface="+mn-lt"/>
                          <a:ea typeface="Calibri"/>
                          <a:cs typeface="Calibri"/>
                        </a:rPr>
                        <a:t>h</a:t>
                      </a:r>
                      <a:r>
                        <a:rPr lang="en-US" sz="1400" spc="5" dirty="0" smtClean="0">
                          <a:effectLst/>
                          <a:latin typeface="+mn-lt"/>
                          <a:ea typeface="Calibri"/>
                          <a:cs typeface="Calibri"/>
                        </a:rPr>
                        <a:t>a</a:t>
                      </a:r>
                      <a:r>
                        <a:rPr lang="en-US" sz="1400" dirty="0" smtClean="0">
                          <a:effectLst/>
                          <a:latin typeface="+mn-lt"/>
                          <a:ea typeface="Calibri"/>
                          <a:cs typeface="Calibri"/>
                        </a:rPr>
                        <a:t>t</a:t>
                      </a:r>
                      <a:r>
                        <a:rPr lang="en-US" sz="1400" spc="-30" dirty="0" smtClean="0">
                          <a:effectLst/>
                          <a:latin typeface="+mn-lt"/>
                          <a:ea typeface="Times New Roman"/>
                          <a:cs typeface="Times New Roman"/>
                        </a:rPr>
                        <a:t> </a:t>
                      </a:r>
                      <a:r>
                        <a:rPr lang="en-US" sz="1400" dirty="0" smtClean="0">
                          <a:effectLst/>
                          <a:latin typeface="+mn-lt"/>
                          <a:ea typeface="Calibri"/>
                          <a:cs typeface="Calibri"/>
                        </a:rPr>
                        <a:t>was</a:t>
                      </a:r>
                      <a:r>
                        <a:rPr lang="en-US" sz="1400" spc="-30" dirty="0" smtClean="0">
                          <a:effectLst/>
                          <a:latin typeface="+mn-lt"/>
                          <a:ea typeface="Times New Roman"/>
                          <a:cs typeface="Times New Roman"/>
                        </a:rPr>
                        <a:t> </a:t>
                      </a:r>
                      <a:r>
                        <a:rPr lang="en-US" sz="1400" dirty="0" smtClean="0">
                          <a:effectLst/>
                          <a:latin typeface="+mn-lt"/>
                          <a:ea typeface="Calibri"/>
                          <a:cs typeface="Calibri"/>
                        </a:rPr>
                        <a:t>to</a:t>
                      </a:r>
                      <a:r>
                        <a:rPr lang="en-US" sz="1400" spc="-35" dirty="0" smtClean="0">
                          <a:effectLst/>
                          <a:latin typeface="+mn-lt"/>
                          <a:ea typeface="Times New Roman"/>
                          <a:cs typeface="Times New Roman"/>
                        </a:rPr>
                        <a:t> </a:t>
                      </a:r>
                      <a:r>
                        <a:rPr lang="en-US" sz="1400" spc="5" dirty="0" smtClean="0">
                          <a:effectLst/>
                          <a:latin typeface="+mn-lt"/>
                          <a:ea typeface="Calibri"/>
                          <a:cs typeface="Calibri"/>
                        </a:rPr>
                        <a:t>bec</a:t>
                      </a:r>
                      <a:r>
                        <a:rPr lang="en-US" sz="1400" spc="-5" dirty="0" smtClean="0">
                          <a:effectLst/>
                          <a:latin typeface="+mn-lt"/>
                          <a:ea typeface="Calibri"/>
                          <a:cs typeface="Calibri"/>
                        </a:rPr>
                        <a:t>o</a:t>
                      </a:r>
                      <a:r>
                        <a:rPr lang="en-US" sz="1400" spc="5" dirty="0" smtClean="0">
                          <a:effectLst/>
                          <a:latin typeface="+mn-lt"/>
                          <a:ea typeface="Calibri"/>
                          <a:cs typeface="Calibri"/>
                        </a:rPr>
                        <a:t>m</a:t>
                      </a:r>
                      <a:r>
                        <a:rPr lang="en-US" sz="1400" dirty="0" smtClean="0">
                          <a:effectLst/>
                          <a:latin typeface="+mn-lt"/>
                          <a:ea typeface="Calibri"/>
                          <a:cs typeface="Calibri"/>
                        </a:rPr>
                        <a:t>e</a:t>
                      </a:r>
                      <a:r>
                        <a:rPr lang="en-US" sz="1400" spc="-25" dirty="0" smtClean="0">
                          <a:effectLst/>
                          <a:latin typeface="+mn-lt"/>
                          <a:ea typeface="Times New Roman"/>
                          <a:cs typeface="Times New Roman"/>
                        </a:rPr>
                        <a:t> </a:t>
                      </a:r>
                      <a:r>
                        <a:rPr lang="en-US" sz="1400" dirty="0" smtClean="0">
                          <a:effectLst/>
                          <a:latin typeface="+mn-lt"/>
                          <a:ea typeface="Calibri"/>
                          <a:cs typeface="Calibri"/>
                        </a:rPr>
                        <a:t>the</a:t>
                      </a:r>
                      <a:r>
                        <a:rPr lang="en-US" sz="1400" spc="-35" dirty="0" smtClean="0">
                          <a:effectLst/>
                          <a:latin typeface="+mn-lt"/>
                          <a:ea typeface="Times New Roman"/>
                          <a:cs typeface="Times New Roman"/>
                        </a:rPr>
                        <a:t> </a:t>
                      </a:r>
                      <a:r>
                        <a:rPr lang="en-US" sz="1400" dirty="0" smtClean="0">
                          <a:effectLst/>
                          <a:latin typeface="+mn-lt"/>
                          <a:ea typeface="Calibri"/>
                          <a:cs typeface="Calibri"/>
                        </a:rPr>
                        <a:t>most</a:t>
                      </a:r>
                      <a:r>
                        <a:rPr lang="en-US" sz="1400" spc="-30" dirty="0" smtClean="0">
                          <a:effectLst/>
                          <a:latin typeface="+mn-lt"/>
                          <a:ea typeface="Times New Roman"/>
                          <a:cs typeface="Times New Roman"/>
                        </a:rPr>
                        <a:t> </a:t>
                      </a:r>
                      <a:r>
                        <a:rPr lang="en-US" sz="1400" dirty="0" smtClean="0">
                          <a:effectLst/>
                          <a:latin typeface="+mn-lt"/>
                          <a:ea typeface="Calibri"/>
                          <a:cs typeface="Calibri"/>
                        </a:rPr>
                        <a:t>widely</a:t>
                      </a:r>
                      <a:r>
                        <a:rPr lang="en-US" sz="1400" spc="-25" dirty="0" smtClean="0">
                          <a:effectLst/>
                          <a:latin typeface="+mn-lt"/>
                          <a:ea typeface="Times New Roman"/>
                          <a:cs typeface="Times New Roman"/>
                        </a:rPr>
                        <a:t> </a:t>
                      </a:r>
                      <a:r>
                        <a:rPr lang="en-US" sz="1400" dirty="0" smtClean="0">
                          <a:effectLst/>
                          <a:latin typeface="+mn-lt"/>
                          <a:ea typeface="Calibri"/>
                          <a:cs typeface="Calibri"/>
                        </a:rPr>
                        <a:t>successful</a:t>
                      </a:r>
                      <a:r>
                        <a:rPr lang="en-US" sz="1400" spc="-30" dirty="0" smtClean="0">
                          <a:effectLst/>
                          <a:latin typeface="+mn-lt"/>
                          <a:ea typeface="Times New Roman"/>
                          <a:cs typeface="Times New Roman"/>
                        </a:rPr>
                        <a:t> </a:t>
                      </a:r>
                      <a:r>
                        <a:rPr lang="en-US" sz="1400" dirty="0" smtClean="0">
                          <a:effectLst/>
                          <a:latin typeface="+mn-lt"/>
                          <a:ea typeface="Calibri"/>
                          <a:cs typeface="Calibri"/>
                        </a:rPr>
                        <a:t>and</a:t>
                      </a:r>
                      <a:r>
                        <a:rPr lang="en-US" sz="1400" spc="-30" dirty="0" smtClean="0">
                          <a:effectLst/>
                          <a:latin typeface="+mn-lt"/>
                          <a:ea typeface="Times New Roman"/>
                          <a:cs typeface="Times New Roman"/>
                        </a:rPr>
                        <a:t> </a:t>
                      </a:r>
                      <a:r>
                        <a:rPr lang="en-US" sz="1400" dirty="0" smtClean="0">
                          <a:effectLst/>
                          <a:latin typeface="+mn-lt"/>
                          <a:ea typeface="Calibri"/>
                          <a:cs typeface="Calibri"/>
                        </a:rPr>
                        <a:t>long‐</a:t>
                      </a:r>
                      <a:r>
                        <a:rPr lang="en-US" sz="1400" dirty="0" smtClean="0">
                          <a:effectLst/>
                          <a:latin typeface="+mn-lt"/>
                          <a:ea typeface="Times New Roman"/>
                          <a:cs typeface="Times New Roman"/>
                        </a:rPr>
                        <a:t> </a:t>
                      </a:r>
                      <a:r>
                        <a:rPr lang="en-US" sz="1400" dirty="0" smtClean="0">
                          <a:effectLst/>
                          <a:latin typeface="+mn-lt"/>
                          <a:ea typeface="Calibri"/>
                          <a:cs typeface="Calibri"/>
                        </a:rPr>
                        <a:t>lived</a:t>
                      </a:r>
                      <a:r>
                        <a:rPr lang="en-US" sz="1400" spc="-30" dirty="0" smtClean="0">
                          <a:effectLst/>
                          <a:latin typeface="+mn-lt"/>
                          <a:ea typeface="Times New Roman"/>
                          <a:cs typeface="Times New Roman"/>
                        </a:rPr>
                        <a:t> </a:t>
                      </a:r>
                      <a:r>
                        <a:rPr lang="en-US" sz="1400" dirty="0" smtClean="0">
                          <a:effectLst/>
                          <a:latin typeface="+mn-lt"/>
                          <a:ea typeface="Calibri"/>
                          <a:cs typeface="Calibri"/>
                        </a:rPr>
                        <a:t>mutual‐aid</a:t>
                      </a:r>
                      <a:r>
                        <a:rPr lang="en-US" sz="1400" spc="-35" dirty="0" smtClean="0">
                          <a:effectLst/>
                          <a:latin typeface="+mn-lt"/>
                          <a:ea typeface="Times New Roman"/>
                          <a:cs typeface="Times New Roman"/>
                        </a:rPr>
                        <a:t> </a:t>
                      </a:r>
                      <a:r>
                        <a:rPr lang="en-US" sz="1400" dirty="0" smtClean="0">
                          <a:effectLst/>
                          <a:latin typeface="+mn-lt"/>
                          <a:ea typeface="Calibri"/>
                          <a:cs typeface="Calibri"/>
                        </a:rPr>
                        <a:t>society</a:t>
                      </a:r>
                      <a:r>
                        <a:rPr lang="en-US" sz="1400" spc="-25" dirty="0" smtClean="0">
                          <a:effectLst/>
                          <a:latin typeface="+mn-lt"/>
                          <a:ea typeface="Times New Roman"/>
                          <a:cs typeface="Times New Roman"/>
                        </a:rPr>
                        <a:t> </a:t>
                      </a:r>
                      <a:r>
                        <a:rPr lang="en-US" sz="1400" spc="-5" dirty="0" smtClean="0">
                          <a:effectLst/>
                          <a:latin typeface="+mn-lt"/>
                          <a:ea typeface="Calibri"/>
                          <a:cs typeface="Calibri"/>
                        </a:rPr>
                        <a:t>i</a:t>
                      </a:r>
                      <a:r>
                        <a:rPr lang="en-US" sz="1400" dirty="0" smtClean="0">
                          <a:effectLst/>
                          <a:latin typeface="+mn-lt"/>
                          <a:ea typeface="Calibri"/>
                          <a:cs typeface="Calibri"/>
                        </a:rPr>
                        <a:t>n</a:t>
                      </a:r>
                      <a:r>
                        <a:rPr lang="en-US" sz="1400" spc="-30" dirty="0" smtClean="0">
                          <a:effectLst/>
                          <a:latin typeface="+mn-lt"/>
                          <a:ea typeface="Times New Roman"/>
                          <a:cs typeface="Times New Roman"/>
                        </a:rPr>
                        <a:t> </a:t>
                      </a:r>
                      <a:r>
                        <a:rPr lang="en-US" sz="1400" dirty="0" smtClean="0">
                          <a:effectLst/>
                          <a:latin typeface="+mn-lt"/>
                          <a:ea typeface="Calibri"/>
                          <a:cs typeface="Calibri"/>
                        </a:rPr>
                        <a:t>the</a:t>
                      </a:r>
                      <a:r>
                        <a:rPr lang="en-US" sz="1400" spc="-25" dirty="0" smtClean="0">
                          <a:effectLst/>
                          <a:latin typeface="+mn-lt"/>
                          <a:ea typeface="Times New Roman"/>
                          <a:cs typeface="Times New Roman"/>
                        </a:rPr>
                        <a:t> </a:t>
                      </a:r>
                      <a:r>
                        <a:rPr lang="en-US" sz="1400" dirty="0" smtClean="0">
                          <a:effectLst/>
                          <a:latin typeface="+mn-lt"/>
                          <a:ea typeface="Calibri"/>
                          <a:cs typeface="Calibri"/>
                        </a:rPr>
                        <a:t>trea</a:t>
                      </a:r>
                      <a:r>
                        <a:rPr lang="en-US" sz="1400" spc="-5" dirty="0" smtClean="0">
                          <a:effectLst/>
                          <a:latin typeface="+mn-lt"/>
                          <a:ea typeface="Calibri"/>
                          <a:cs typeface="Calibri"/>
                        </a:rPr>
                        <a:t>t</a:t>
                      </a:r>
                      <a:r>
                        <a:rPr lang="en-US" sz="1400" dirty="0" smtClean="0">
                          <a:effectLst/>
                          <a:latin typeface="+mn-lt"/>
                          <a:ea typeface="Calibri"/>
                          <a:cs typeface="Calibri"/>
                        </a:rPr>
                        <a:t>ment</a:t>
                      </a:r>
                      <a:r>
                        <a:rPr lang="en-US" sz="1400" spc="-30" dirty="0" smtClean="0">
                          <a:effectLst/>
                          <a:latin typeface="+mn-lt"/>
                          <a:ea typeface="Times New Roman"/>
                          <a:cs typeface="Times New Roman"/>
                        </a:rPr>
                        <a:t> </a:t>
                      </a:r>
                      <a:r>
                        <a:rPr lang="en-US" sz="1400" spc="-5" dirty="0" smtClean="0">
                          <a:effectLst/>
                          <a:latin typeface="+mn-lt"/>
                          <a:ea typeface="Calibri"/>
                          <a:cs typeface="Calibri"/>
                        </a:rPr>
                        <a:t>o</a:t>
                      </a:r>
                      <a:r>
                        <a:rPr lang="en-US" sz="1400" dirty="0" smtClean="0">
                          <a:effectLst/>
                          <a:latin typeface="+mn-lt"/>
                          <a:ea typeface="Calibri"/>
                          <a:cs typeface="Calibri"/>
                        </a:rPr>
                        <a:t>f</a:t>
                      </a:r>
                      <a:r>
                        <a:rPr lang="en-US" sz="1400" spc="-30" dirty="0" smtClean="0">
                          <a:effectLst/>
                          <a:latin typeface="+mn-lt"/>
                          <a:ea typeface="Times New Roman"/>
                          <a:cs typeface="Times New Roman"/>
                        </a:rPr>
                        <a:t> </a:t>
                      </a:r>
                      <a:r>
                        <a:rPr lang="en-US" sz="1400" dirty="0" smtClean="0">
                          <a:effectLst/>
                          <a:latin typeface="+mn-lt"/>
                          <a:ea typeface="Calibri"/>
                          <a:cs typeface="Calibri"/>
                        </a:rPr>
                        <a:t>alcoholism</a:t>
                      </a:r>
                      <a:r>
                        <a:rPr lang="en-US" sz="1400" spc="-30" dirty="0" smtClean="0">
                          <a:effectLst/>
                          <a:latin typeface="+mn-lt"/>
                          <a:ea typeface="Times New Roman"/>
                          <a:cs typeface="Times New Roman"/>
                        </a:rPr>
                        <a:t> </a:t>
                      </a:r>
                      <a:r>
                        <a:rPr lang="en-US" sz="1400" dirty="0" smtClean="0">
                          <a:effectLst/>
                          <a:latin typeface="+mn-lt"/>
                          <a:ea typeface="Calibri"/>
                          <a:cs typeface="Calibri"/>
                        </a:rPr>
                        <a:t>and</a:t>
                      </a:r>
                      <a:r>
                        <a:rPr lang="en-US" sz="1400" spc="-25" dirty="0" smtClean="0">
                          <a:effectLst/>
                          <a:latin typeface="+mn-lt"/>
                          <a:ea typeface="Times New Roman"/>
                          <a:cs typeface="Times New Roman"/>
                        </a:rPr>
                        <a:t> </a:t>
                      </a:r>
                      <a:r>
                        <a:rPr lang="en-US" sz="1400" dirty="0" smtClean="0">
                          <a:effectLst/>
                          <a:latin typeface="+mn-lt"/>
                          <a:ea typeface="Calibri"/>
                          <a:cs typeface="Calibri"/>
                        </a:rPr>
                        <a:t>addiction.</a:t>
                      </a:r>
                      <a:r>
                        <a:rPr lang="en-US" sz="1400" spc="240" dirty="0" smtClean="0">
                          <a:effectLst/>
                          <a:latin typeface="+mn-lt"/>
                          <a:ea typeface="Times New Roman"/>
                          <a:cs typeface="Times New Roman"/>
                        </a:rPr>
                        <a:t> </a:t>
                      </a:r>
                      <a:r>
                        <a:rPr lang="en-US" sz="1400" dirty="0" smtClean="0">
                          <a:effectLst/>
                          <a:latin typeface="+mn-lt"/>
                          <a:ea typeface="Calibri"/>
                          <a:cs typeface="Calibri"/>
                        </a:rPr>
                        <a:t>AA</a:t>
                      </a:r>
                      <a:r>
                        <a:rPr lang="en-US" sz="1400" spc="-30" dirty="0" smtClean="0">
                          <a:effectLst/>
                          <a:latin typeface="+mn-lt"/>
                          <a:ea typeface="Times New Roman"/>
                          <a:cs typeface="Times New Roman"/>
                        </a:rPr>
                        <a:t> </a:t>
                      </a:r>
                      <a:r>
                        <a:rPr lang="en-US" sz="1400" dirty="0" smtClean="0">
                          <a:effectLst/>
                          <a:latin typeface="+mn-lt"/>
                          <a:ea typeface="Calibri"/>
                          <a:cs typeface="Calibri"/>
                        </a:rPr>
                        <a:t>has</a:t>
                      </a:r>
                      <a:r>
                        <a:rPr lang="en-US" sz="1400" spc="-30" dirty="0" smtClean="0">
                          <a:effectLst/>
                          <a:latin typeface="+mn-lt"/>
                          <a:ea typeface="Times New Roman"/>
                          <a:cs typeface="Times New Roman"/>
                        </a:rPr>
                        <a:t> </a:t>
                      </a:r>
                      <a:r>
                        <a:rPr lang="en-US" sz="1400" dirty="0" smtClean="0">
                          <a:effectLst/>
                          <a:latin typeface="+mn-lt"/>
                          <a:ea typeface="Calibri"/>
                          <a:cs typeface="Calibri"/>
                        </a:rPr>
                        <a:t>served</a:t>
                      </a:r>
                      <a:r>
                        <a:rPr lang="en-US" sz="1400" spc="-30" dirty="0" smtClean="0">
                          <a:effectLst/>
                          <a:latin typeface="+mn-lt"/>
                          <a:ea typeface="Times New Roman"/>
                          <a:cs typeface="Times New Roman"/>
                        </a:rPr>
                        <a:t> </a:t>
                      </a:r>
                      <a:r>
                        <a:rPr lang="en-US" sz="1400" dirty="0" smtClean="0">
                          <a:effectLst/>
                          <a:latin typeface="+mn-lt"/>
                          <a:ea typeface="Calibri"/>
                          <a:cs typeface="Calibri"/>
                        </a:rPr>
                        <a:t>as</a:t>
                      </a:r>
                      <a:r>
                        <a:rPr lang="en-US" sz="1400" spc="-30" dirty="0" smtClean="0">
                          <a:effectLst/>
                          <a:latin typeface="+mn-lt"/>
                          <a:ea typeface="Times New Roman"/>
                          <a:cs typeface="Times New Roman"/>
                        </a:rPr>
                        <a:t> </a:t>
                      </a:r>
                      <a:r>
                        <a:rPr lang="en-US" sz="1400" dirty="0" smtClean="0">
                          <a:effectLst/>
                          <a:latin typeface="+mn-lt"/>
                          <a:ea typeface="Calibri"/>
                          <a:cs typeface="Calibri"/>
                        </a:rPr>
                        <a:t>the</a:t>
                      </a:r>
                      <a:r>
                        <a:rPr lang="en-US" sz="1400" dirty="0" smtClean="0">
                          <a:effectLst/>
                          <a:latin typeface="+mn-lt"/>
                          <a:ea typeface="Times New Roman"/>
                          <a:cs typeface="Times New Roman"/>
                        </a:rPr>
                        <a:t> </a:t>
                      </a:r>
                      <a:r>
                        <a:rPr lang="en-US" sz="1400" dirty="0" smtClean="0">
                          <a:effectLst/>
                          <a:latin typeface="+mn-lt"/>
                          <a:ea typeface="Calibri"/>
                          <a:cs typeface="Calibri"/>
                        </a:rPr>
                        <a:t>spring</a:t>
                      </a:r>
                      <a:r>
                        <a:rPr lang="en-US" sz="1400" spc="-30" dirty="0" smtClean="0">
                          <a:effectLst/>
                          <a:latin typeface="+mn-lt"/>
                          <a:ea typeface="Times New Roman"/>
                          <a:cs typeface="Times New Roman"/>
                        </a:rPr>
                        <a:t> </a:t>
                      </a:r>
                      <a:r>
                        <a:rPr lang="en-US" sz="1400" dirty="0" smtClean="0">
                          <a:effectLst/>
                          <a:latin typeface="+mn-lt"/>
                          <a:ea typeface="Calibri"/>
                          <a:cs typeface="Calibri"/>
                        </a:rPr>
                        <a:t>board</a:t>
                      </a:r>
                      <a:r>
                        <a:rPr lang="en-US" sz="1400" spc="-30" dirty="0" smtClean="0">
                          <a:effectLst/>
                          <a:latin typeface="+mn-lt"/>
                          <a:ea typeface="Times New Roman"/>
                          <a:cs typeface="Times New Roman"/>
                        </a:rPr>
                        <a:t> </a:t>
                      </a:r>
                      <a:r>
                        <a:rPr lang="en-US" sz="1400" dirty="0" smtClean="0">
                          <a:effectLst/>
                          <a:latin typeface="+mn-lt"/>
                          <a:ea typeface="Calibri"/>
                          <a:cs typeface="Calibri"/>
                        </a:rPr>
                        <a:t>for</a:t>
                      </a:r>
                      <a:r>
                        <a:rPr lang="en-US" sz="1400" spc="-30" dirty="0" smtClean="0">
                          <a:effectLst/>
                          <a:latin typeface="+mn-lt"/>
                          <a:ea typeface="Times New Roman"/>
                          <a:cs typeface="Times New Roman"/>
                        </a:rPr>
                        <a:t> </a:t>
                      </a:r>
                      <a:r>
                        <a:rPr lang="en-US" sz="1400" dirty="0" smtClean="0">
                          <a:effectLst/>
                          <a:latin typeface="+mn-lt"/>
                          <a:ea typeface="Calibri"/>
                          <a:cs typeface="Calibri"/>
                        </a:rPr>
                        <a:t>numerous</a:t>
                      </a:r>
                      <a:r>
                        <a:rPr lang="en-US" sz="1400" spc="-30" dirty="0" smtClean="0">
                          <a:effectLst/>
                          <a:latin typeface="+mn-lt"/>
                          <a:ea typeface="Times New Roman"/>
                          <a:cs typeface="Times New Roman"/>
                        </a:rPr>
                        <a:t> </a:t>
                      </a:r>
                      <a:r>
                        <a:rPr lang="en-US" sz="1400" dirty="0" smtClean="0">
                          <a:effectLst/>
                          <a:latin typeface="+mn-lt"/>
                          <a:ea typeface="Calibri"/>
                          <a:cs typeface="Calibri"/>
                        </a:rPr>
                        <a:t>self‐help</a:t>
                      </a:r>
                      <a:r>
                        <a:rPr lang="en-US" sz="1400" spc="-35" dirty="0" smtClean="0">
                          <a:effectLst/>
                          <a:latin typeface="+mn-lt"/>
                          <a:ea typeface="Times New Roman"/>
                          <a:cs typeface="Times New Roman"/>
                        </a:rPr>
                        <a:t> </a:t>
                      </a:r>
                      <a:r>
                        <a:rPr lang="en-US" sz="1400" dirty="0" smtClean="0">
                          <a:effectLst/>
                          <a:latin typeface="+mn-lt"/>
                          <a:ea typeface="Calibri"/>
                          <a:cs typeface="Calibri"/>
                        </a:rPr>
                        <a:t>groups</a:t>
                      </a:r>
                      <a:r>
                        <a:rPr lang="en-US" sz="1400" spc="-30" dirty="0" smtClean="0">
                          <a:effectLst/>
                          <a:latin typeface="+mn-lt"/>
                          <a:ea typeface="Times New Roman"/>
                          <a:cs typeface="Times New Roman"/>
                        </a:rPr>
                        <a:t> </a:t>
                      </a:r>
                      <a:r>
                        <a:rPr lang="en-US" sz="1400" dirty="0" smtClean="0">
                          <a:effectLst/>
                          <a:latin typeface="+mn-lt"/>
                          <a:ea typeface="Calibri"/>
                          <a:cs typeface="Calibri"/>
                        </a:rPr>
                        <a:t>b</a:t>
                      </a:r>
                      <a:r>
                        <a:rPr lang="en-US" sz="1400" spc="5" dirty="0" smtClean="0">
                          <a:effectLst/>
                          <a:latin typeface="+mn-lt"/>
                          <a:ea typeface="Calibri"/>
                          <a:cs typeface="Calibri"/>
                        </a:rPr>
                        <a:t>a</a:t>
                      </a:r>
                      <a:r>
                        <a:rPr lang="en-US" sz="1400" dirty="0" smtClean="0">
                          <a:effectLst/>
                          <a:latin typeface="+mn-lt"/>
                          <a:ea typeface="Calibri"/>
                          <a:cs typeface="Calibri"/>
                        </a:rPr>
                        <a:t>sed</a:t>
                      </a:r>
                      <a:r>
                        <a:rPr lang="en-US" sz="1400" spc="-30" dirty="0" smtClean="0">
                          <a:effectLst/>
                          <a:latin typeface="+mn-lt"/>
                          <a:ea typeface="Times New Roman"/>
                          <a:cs typeface="Times New Roman"/>
                        </a:rPr>
                        <a:t> </a:t>
                      </a:r>
                      <a:r>
                        <a:rPr lang="en-US" sz="1400" spc="-5" dirty="0" smtClean="0">
                          <a:effectLst/>
                          <a:latin typeface="+mn-lt"/>
                          <a:ea typeface="Calibri"/>
                          <a:cs typeface="Calibri"/>
                        </a:rPr>
                        <a:t>o</a:t>
                      </a:r>
                      <a:r>
                        <a:rPr lang="en-US" sz="1400" dirty="0" smtClean="0">
                          <a:effectLst/>
                          <a:latin typeface="+mn-lt"/>
                          <a:ea typeface="Calibri"/>
                          <a:cs typeface="Calibri"/>
                        </a:rPr>
                        <a:t>n</a:t>
                      </a:r>
                      <a:r>
                        <a:rPr lang="en-US" sz="1400" spc="-30" dirty="0" smtClean="0">
                          <a:effectLst/>
                          <a:latin typeface="+mn-lt"/>
                          <a:ea typeface="Times New Roman"/>
                          <a:cs typeface="Times New Roman"/>
                        </a:rPr>
                        <a:t> </a:t>
                      </a:r>
                      <a:r>
                        <a:rPr lang="en-US" sz="1400" dirty="0" smtClean="0">
                          <a:effectLst/>
                          <a:latin typeface="+mn-lt"/>
                          <a:ea typeface="Calibri"/>
                          <a:cs typeface="Calibri"/>
                        </a:rPr>
                        <a:t>the</a:t>
                      </a:r>
                      <a:r>
                        <a:rPr lang="en-US" sz="1400" spc="-25" dirty="0" smtClean="0">
                          <a:effectLst/>
                          <a:latin typeface="+mn-lt"/>
                          <a:ea typeface="Times New Roman"/>
                          <a:cs typeface="Times New Roman"/>
                        </a:rPr>
                        <a:t> </a:t>
                      </a:r>
                      <a:r>
                        <a:rPr lang="en-US" sz="1400" spc="5" dirty="0" smtClean="0">
                          <a:effectLst/>
                          <a:latin typeface="+mn-lt"/>
                          <a:ea typeface="Calibri"/>
                          <a:cs typeface="Calibri"/>
                        </a:rPr>
                        <a:t>1</a:t>
                      </a:r>
                      <a:r>
                        <a:rPr lang="en-US" sz="1400" dirty="0" smtClean="0">
                          <a:effectLst/>
                          <a:latin typeface="+mn-lt"/>
                          <a:ea typeface="Calibri"/>
                          <a:cs typeface="Calibri"/>
                        </a:rPr>
                        <a:t>2‐step</a:t>
                      </a:r>
                      <a:r>
                        <a:rPr lang="en-US" sz="1400" spc="-35" dirty="0" smtClean="0">
                          <a:effectLst/>
                          <a:latin typeface="+mn-lt"/>
                          <a:ea typeface="Times New Roman"/>
                          <a:cs typeface="Times New Roman"/>
                        </a:rPr>
                        <a:t> </a:t>
                      </a:r>
                      <a:r>
                        <a:rPr lang="en-US" sz="1400" dirty="0" smtClean="0">
                          <a:effectLst/>
                          <a:latin typeface="+mn-lt"/>
                          <a:ea typeface="Calibri"/>
                          <a:cs typeface="Calibri"/>
                        </a:rPr>
                        <a:t>tradition,</a:t>
                      </a:r>
                      <a:r>
                        <a:rPr lang="en-US" sz="1400" spc="-30" dirty="0" smtClean="0">
                          <a:effectLst/>
                          <a:latin typeface="+mn-lt"/>
                          <a:ea typeface="Times New Roman"/>
                          <a:cs typeface="Times New Roman"/>
                        </a:rPr>
                        <a:t> </a:t>
                      </a:r>
                      <a:r>
                        <a:rPr lang="en-US" sz="1400" dirty="0" smtClean="0">
                          <a:effectLst/>
                          <a:latin typeface="+mn-lt"/>
                          <a:ea typeface="Calibri"/>
                          <a:cs typeface="Calibri"/>
                        </a:rPr>
                        <a:t>and</a:t>
                      </a:r>
                      <a:r>
                        <a:rPr lang="en-US" sz="1400" spc="-30" dirty="0" smtClean="0">
                          <a:effectLst/>
                          <a:latin typeface="+mn-lt"/>
                          <a:ea typeface="Times New Roman"/>
                          <a:cs typeface="Times New Roman"/>
                        </a:rPr>
                        <a:t> </a:t>
                      </a:r>
                      <a:r>
                        <a:rPr lang="en-US" sz="1400" dirty="0" smtClean="0">
                          <a:effectLst/>
                          <a:latin typeface="+mn-lt"/>
                          <a:ea typeface="Calibri"/>
                          <a:cs typeface="Calibri"/>
                        </a:rPr>
                        <a:t>has</a:t>
                      </a:r>
                      <a:r>
                        <a:rPr lang="en-US" sz="1400" spc="-25" dirty="0" smtClean="0">
                          <a:effectLst/>
                          <a:latin typeface="+mn-lt"/>
                          <a:ea typeface="Times New Roman"/>
                          <a:cs typeface="Times New Roman"/>
                        </a:rPr>
                        <a:t> </a:t>
                      </a:r>
                      <a:r>
                        <a:rPr lang="en-US" sz="1400" dirty="0" smtClean="0">
                          <a:effectLst/>
                          <a:latin typeface="+mn-lt"/>
                          <a:ea typeface="Calibri"/>
                          <a:cs typeface="Calibri"/>
                        </a:rPr>
                        <a:t>also</a:t>
                      </a:r>
                      <a:r>
                        <a:rPr lang="en-US" sz="1400" dirty="0" smtClean="0">
                          <a:effectLst/>
                          <a:latin typeface="+mn-lt"/>
                          <a:ea typeface="Times New Roman"/>
                          <a:cs typeface="Times New Roman"/>
                        </a:rPr>
                        <a:t> </a:t>
                      </a:r>
                      <a:r>
                        <a:rPr lang="en-US" sz="1400" dirty="0" smtClean="0">
                          <a:effectLst/>
                          <a:latin typeface="+mn-lt"/>
                          <a:ea typeface="Calibri"/>
                          <a:cs typeface="Calibri"/>
                        </a:rPr>
                        <a:t>inspired</a:t>
                      </a:r>
                      <a:r>
                        <a:rPr lang="en-US" sz="1400" spc="-35" dirty="0" smtClean="0">
                          <a:effectLst/>
                          <a:latin typeface="+mn-lt"/>
                          <a:ea typeface="Times New Roman"/>
                          <a:cs typeface="Times New Roman"/>
                        </a:rPr>
                        <a:t> </a:t>
                      </a:r>
                      <a:r>
                        <a:rPr lang="en-US" sz="1400" dirty="0" smtClean="0">
                          <a:effectLst/>
                          <a:latin typeface="+mn-lt"/>
                          <a:ea typeface="Calibri"/>
                          <a:cs typeface="Calibri"/>
                        </a:rPr>
                        <a:t>m</a:t>
                      </a:r>
                      <a:r>
                        <a:rPr lang="en-US" sz="1400" spc="-5" dirty="0" smtClean="0">
                          <a:effectLst/>
                          <a:latin typeface="+mn-lt"/>
                          <a:ea typeface="Calibri"/>
                          <a:cs typeface="Calibri"/>
                        </a:rPr>
                        <a:t>a</a:t>
                      </a:r>
                      <a:r>
                        <a:rPr lang="en-US" sz="1400" dirty="0" smtClean="0">
                          <a:effectLst/>
                          <a:latin typeface="+mn-lt"/>
                          <a:ea typeface="Calibri"/>
                          <a:cs typeface="Calibri"/>
                        </a:rPr>
                        <a:t>ny</a:t>
                      </a:r>
                      <a:r>
                        <a:rPr lang="en-US" sz="1400" spc="-25" dirty="0" smtClean="0">
                          <a:effectLst/>
                          <a:latin typeface="+mn-lt"/>
                          <a:ea typeface="Times New Roman"/>
                          <a:cs typeface="Times New Roman"/>
                        </a:rPr>
                        <a:t> </a:t>
                      </a:r>
                      <a:r>
                        <a:rPr lang="en-US" sz="1400" dirty="0" smtClean="0">
                          <a:effectLst/>
                          <a:latin typeface="+mn-lt"/>
                          <a:ea typeface="Calibri"/>
                          <a:cs typeface="Calibri"/>
                        </a:rPr>
                        <a:t>groups</a:t>
                      </a:r>
                      <a:r>
                        <a:rPr lang="en-US" sz="1400" spc="-30" dirty="0" smtClean="0">
                          <a:effectLst/>
                          <a:latin typeface="+mn-lt"/>
                          <a:ea typeface="Times New Roman"/>
                          <a:cs typeface="Times New Roman"/>
                        </a:rPr>
                        <a:t> </a:t>
                      </a:r>
                      <a:r>
                        <a:rPr lang="en-US" sz="1400" dirty="0" smtClean="0">
                          <a:effectLst/>
                          <a:latin typeface="+mn-lt"/>
                          <a:ea typeface="Calibri"/>
                          <a:cs typeface="Calibri"/>
                        </a:rPr>
                        <a:t>seeking</a:t>
                      </a:r>
                      <a:r>
                        <a:rPr lang="en-US" sz="1400" spc="-30" dirty="0" smtClean="0">
                          <a:effectLst/>
                          <a:latin typeface="+mn-lt"/>
                          <a:ea typeface="Times New Roman"/>
                          <a:cs typeface="Times New Roman"/>
                        </a:rPr>
                        <a:t> </a:t>
                      </a:r>
                      <a:r>
                        <a:rPr lang="en-US" sz="1400" dirty="0" smtClean="0">
                          <a:effectLst/>
                          <a:latin typeface="+mn-lt"/>
                          <a:ea typeface="Calibri"/>
                          <a:cs typeface="Calibri"/>
                        </a:rPr>
                        <a:t>alter</a:t>
                      </a:r>
                      <a:r>
                        <a:rPr lang="en-US" sz="1400" spc="-5" dirty="0" smtClean="0">
                          <a:effectLst/>
                          <a:latin typeface="+mn-lt"/>
                          <a:ea typeface="Calibri"/>
                          <a:cs typeface="Calibri"/>
                        </a:rPr>
                        <a:t>n</a:t>
                      </a:r>
                      <a:r>
                        <a:rPr lang="en-US" sz="1400" dirty="0" smtClean="0">
                          <a:effectLst/>
                          <a:latin typeface="+mn-lt"/>
                          <a:ea typeface="Calibri"/>
                          <a:cs typeface="Calibri"/>
                        </a:rPr>
                        <a:t>ative</a:t>
                      </a:r>
                      <a:r>
                        <a:rPr lang="en-US" sz="1400" spc="-30" dirty="0" smtClean="0">
                          <a:effectLst/>
                          <a:latin typeface="+mn-lt"/>
                          <a:ea typeface="Times New Roman"/>
                          <a:cs typeface="Times New Roman"/>
                        </a:rPr>
                        <a:t> </a:t>
                      </a:r>
                      <a:r>
                        <a:rPr lang="en-US" sz="1400" dirty="0" smtClean="0">
                          <a:effectLst/>
                          <a:latin typeface="+mn-lt"/>
                          <a:ea typeface="Calibri"/>
                          <a:cs typeface="Calibri"/>
                        </a:rPr>
                        <a:t>pathways</a:t>
                      </a:r>
                      <a:r>
                        <a:rPr lang="en-US" sz="1400" spc="-35" dirty="0" smtClean="0">
                          <a:effectLst/>
                          <a:latin typeface="+mn-lt"/>
                          <a:ea typeface="Times New Roman"/>
                          <a:cs typeface="Times New Roman"/>
                        </a:rPr>
                        <a:t> </a:t>
                      </a:r>
                      <a:r>
                        <a:rPr lang="en-US" sz="1400" dirty="0" smtClean="0">
                          <a:effectLst/>
                          <a:latin typeface="+mn-lt"/>
                          <a:ea typeface="Calibri"/>
                          <a:cs typeface="Calibri"/>
                        </a:rPr>
                        <a:t>to</a:t>
                      </a:r>
                      <a:r>
                        <a:rPr lang="en-US" sz="1400" spc="-35" dirty="0" smtClean="0">
                          <a:effectLst/>
                          <a:latin typeface="+mn-lt"/>
                          <a:ea typeface="Times New Roman"/>
                          <a:cs typeface="Times New Roman"/>
                        </a:rPr>
                        <a:t> </a:t>
                      </a:r>
                      <a:r>
                        <a:rPr lang="en-US" sz="1400" dirty="0" smtClean="0">
                          <a:effectLst/>
                          <a:latin typeface="+mn-lt"/>
                          <a:ea typeface="Calibri"/>
                          <a:cs typeface="Calibri"/>
                        </a:rPr>
                        <a:t>recovery.</a:t>
                      </a:r>
                      <a:r>
                        <a:rPr lang="en-US" sz="1400" spc="235" dirty="0" smtClean="0">
                          <a:effectLst/>
                          <a:latin typeface="+mn-lt"/>
                          <a:ea typeface="Times New Roman"/>
                          <a:cs typeface="Times New Roman"/>
                        </a:rPr>
                        <a:t> </a:t>
                      </a:r>
                      <a:r>
                        <a:rPr lang="en-US" sz="1400" dirty="0" smtClean="0">
                          <a:effectLst/>
                          <a:latin typeface="+mn-lt"/>
                          <a:ea typeface="Calibri"/>
                          <a:cs typeface="Calibri"/>
                        </a:rPr>
                        <a:t>AA</a:t>
                      </a:r>
                      <a:r>
                        <a:rPr lang="en-US" sz="1400" spc="-30" dirty="0" smtClean="0">
                          <a:effectLst/>
                          <a:latin typeface="+mn-lt"/>
                          <a:ea typeface="Times New Roman"/>
                          <a:cs typeface="Times New Roman"/>
                        </a:rPr>
                        <a:t> </a:t>
                      </a:r>
                      <a:r>
                        <a:rPr lang="en-US" sz="1400" dirty="0" smtClean="0">
                          <a:effectLst/>
                          <a:latin typeface="+mn-lt"/>
                          <a:ea typeface="Calibri"/>
                          <a:cs typeface="Calibri"/>
                        </a:rPr>
                        <a:t>has</a:t>
                      </a:r>
                      <a:r>
                        <a:rPr lang="en-US" sz="1400" spc="-30" dirty="0" smtClean="0">
                          <a:effectLst/>
                          <a:latin typeface="+mn-lt"/>
                          <a:ea typeface="Times New Roman"/>
                          <a:cs typeface="Times New Roman"/>
                        </a:rPr>
                        <a:t> </a:t>
                      </a:r>
                      <a:r>
                        <a:rPr lang="en-US" sz="1400" dirty="0" smtClean="0">
                          <a:effectLst/>
                          <a:latin typeface="+mn-lt"/>
                          <a:ea typeface="Calibri"/>
                          <a:cs typeface="Calibri"/>
                        </a:rPr>
                        <a:t>become</a:t>
                      </a:r>
                      <a:r>
                        <a:rPr lang="en-US" sz="1400" spc="-30" dirty="0" smtClean="0">
                          <a:effectLst/>
                          <a:latin typeface="+mn-lt"/>
                          <a:ea typeface="Times New Roman"/>
                          <a:cs typeface="Times New Roman"/>
                        </a:rPr>
                        <a:t> </a:t>
                      </a:r>
                      <a:r>
                        <a:rPr lang="en-US" sz="1400" dirty="0" smtClean="0">
                          <a:effectLst/>
                          <a:latin typeface="+mn-lt"/>
                          <a:ea typeface="Calibri"/>
                          <a:cs typeface="Calibri"/>
                        </a:rPr>
                        <a:t>part</a:t>
                      </a:r>
                      <a:r>
                        <a:rPr lang="en-US" sz="1400" spc="-25" dirty="0" smtClean="0">
                          <a:effectLst/>
                          <a:latin typeface="+mn-lt"/>
                          <a:ea typeface="Times New Roman"/>
                          <a:cs typeface="Times New Roman"/>
                        </a:rPr>
                        <a:t> </a:t>
                      </a:r>
                      <a:r>
                        <a:rPr lang="en-US" sz="1400" spc="-5" dirty="0" smtClean="0">
                          <a:effectLst/>
                          <a:latin typeface="+mn-lt"/>
                          <a:ea typeface="Calibri"/>
                          <a:cs typeface="Calibri"/>
                        </a:rPr>
                        <a:t>o</a:t>
                      </a:r>
                      <a:r>
                        <a:rPr lang="en-US" sz="1400" dirty="0" smtClean="0">
                          <a:effectLst/>
                          <a:latin typeface="+mn-lt"/>
                          <a:ea typeface="Calibri"/>
                          <a:cs typeface="Calibri"/>
                        </a:rPr>
                        <a:t>f</a:t>
                      </a:r>
                      <a:r>
                        <a:rPr lang="en-US" sz="1400" spc="-30" dirty="0" smtClean="0">
                          <a:effectLst/>
                          <a:latin typeface="+mn-lt"/>
                          <a:ea typeface="Times New Roman"/>
                          <a:cs typeface="Times New Roman"/>
                        </a:rPr>
                        <a:t> </a:t>
                      </a:r>
                      <a:r>
                        <a:rPr lang="en-US" sz="1400" dirty="0" smtClean="0">
                          <a:effectLst/>
                          <a:latin typeface="+mn-lt"/>
                          <a:ea typeface="Calibri"/>
                          <a:cs typeface="Calibri"/>
                        </a:rPr>
                        <a:t>the</a:t>
                      </a:r>
                      <a:r>
                        <a:rPr lang="en-US" sz="1400" dirty="0" smtClean="0">
                          <a:effectLst/>
                          <a:latin typeface="+mn-lt"/>
                          <a:ea typeface="Times New Roman"/>
                          <a:cs typeface="Times New Roman"/>
                        </a:rPr>
                        <a:t> </a:t>
                      </a:r>
                      <a:r>
                        <a:rPr lang="en-US" sz="1400" dirty="0" smtClean="0">
                          <a:effectLst/>
                          <a:latin typeface="+mn-lt"/>
                          <a:ea typeface="Calibri"/>
                          <a:cs typeface="Calibri"/>
                        </a:rPr>
                        <a:t>fabric</a:t>
                      </a:r>
                      <a:r>
                        <a:rPr lang="en-US" sz="1400" spc="-30" dirty="0" smtClean="0">
                          <a:effectLst/>
                          <a:latin typeface="+mn-lt"/>
                          <a:ea typeface="Times New Roman"/>
                          <a:cs typeface="Times New Roman"/>
                        </a:rPr>
                        <a:t> </a:t>
                      </a:r>
                      <a:r>
                        <a:rPr lang="en-US" sz="1400" spc="-5" dirty="0" smtClean="0">
                          <a:effectLst/>
                          <a:latin typeface="+mn-lt"/>
                          <a:ea typeface="Calibri"/>
                          <a:cs typeface="Calibri"/>
                        </a:rPr>
                        <a:t>o</a:t>
                      </a:r>
                      <a:r>
                        <a:rPr lang="en-US" sz="1400" dirty="0" smtClean="0">
                          <a:effectLst/>
                          <a:latin typeface="+mn-lt"/>
                          <a:ea typeface="Calibri"/>
                          <a:cs typeface="Calibri"/>
                        </a:rPr>
                        <a:t>f</a:t>
                      </a:r>
                      <a:r>
                        <a:rPr lang="en-US" sz="1400" spc="-30" dirty="0" smtClean="0">
                          <a:effectLst/>
                          <a:latin typeface="+mn-lt"/>
                          <a:ea typeface="Times New Roman"/>
                          <a:cs typeface="Times New Roman"/>
                        </a:rPr>
                        <a:t> </a:t>
                      </a:r>
                      <a:r>
                        <a:rPr lang="en-US" sz="1400" dirty="0" smtClean="0">
                          <a:effectLst/>
                          <a:latin typeface="+mn-lt"/>
                          <a:ea typeface="Calibri"/>
                          <a:cs typeface="Calibri"/>
                        </a:rPr>
                        <a:t>alcoholism</a:t>
                      </a:r>
                      <a:r>
                        <a:rPr lang="en-US" sz="1400" spc="-30" dirty="0" smtClean="0">
                          <a:effectLst/>
                          <a:latin typeface="+mn-lt"/>
                          <a:ea typeface="Times New Roman"/>
                          <a:cs typeface="Times New Roman"/>
                        </a:rPr>
                        <a:t> </a:t>
                      </a:r>
                      <a:r>
                        <a:rPr lang="en-US" sz="1400" dirty="0" smtClean="0">
                          <a:effectLst/>
                          <a:latin typeface="+mn-lt"/>
                          <a:ea typeface="Calibri"/>
                          <a:cs typeface="Calibri"/>
                        </a:rPr>
                        <a:t>and</a:t>
                      </a:r>
                      <a:r>
                        <a:rPr lang="en-US" sz="1400" spc="-25" dirty="0" smtClean="0">
                          <a:effectLst/>
                          <a:latin typeface="+mn-lt"/>
                          <a:ea typeface="Times New Roman"/>
                          <a:cs typeface="Times New Roman"/>
                        </a:rPr>
                        <a:t> </a:t>
                      </a:r>
                      <a:r>
                        <a:rPr lang="en-US" sz="1400" dirty="0" smtClean="0">
                          <a:effectLst/>
                          <a:latin typeface="+mn-lt"/>
                          <a:ea typeface="Calibri"/>
                          <a:cs typeface="Calibri"/>
                        </a:rPr>
                        <a:t>addictions</a:t>
                      </a:r>
                      <a:r>
                        <a:rPr lang="en-US" sz="1400" spc="-30" dirty="0" smtClean="0">
                          <a:effectLst/>
                          <a:latin typeface="+mn-lt"/>
                          <a:ea typeface="Times New Roman"/>
                          <a:cs typeface="Times New Roman"/>
                        </a:rPr>
                        <a:t> </a:t>
                      </a:r>
                      <a:r>
                        <a:rPr lang="en-US" sz="1400" dirty="0" smtClean="0">
                          <a:effectLst/>
                          <a:latin typeface="+mn-lt"/>
                          <a:ea typeface="Calibri"/>
                          <a:cs typeface="Calibri"/>
                        </a:rPr>
                        <a:t>treatment</a:t>
                      </a:r>
                      <a:r>
                        <a:rPr lang="en-US" sz="1400" spc="-30" dirty="0" smtClean="0">
                          <a:effectLst/>
                          <a:latin typeface="+mn-lt"/>
                          <a:ea typeface="Times New Roman"/>
                          <a:cs typeface="Times New Roman"/>
                        </a:rPr>
                        <a:t> </a:t>
                      </a:r>
                      <a:r>
                        <a:rPr lang="en-US" sz="1400" dirty="0" smtClean="0">
                          <a:effectLst/>
                          <a:latin typeface="+mn-lt"/>
                          <a:ea typeface="Calibri"/>
                          <a:cs typeface="Calibri"/>
                        </a:rPr>
                        <a:t>in</a:t>
                      </a:r>
                      <a:r>
                        <a:rPr lang="en-US" sz="1400" spc="-30" dirty="0" smtClean="0">
                          <a:effectLst/>
                          <a:latin typeface="+mn-lt"/>
                          <a:ea typeface="Times New Roman"/>
                          <a:cs typeface="Times New Roman"/>
                        </a:rPr>
                        <a:t> </a:t>
                      </a:r>
                      <a:r>
                        <a:rPr lang="en-US" sz="1400" dirty="0" smtClean="0">
                          <a:effectLst/>
                          <a:latin typeface="+mn-lt"/>
                          <a:ea typeface="Calibri"/>
                          <a:cs typeface="Calibri"/>
                        </a:rPr>
                        <a:t>the</a:t>
                      </a:r>
                      <a:r>
                        <a:rPr lang="en-US" sz="1400" spc="-25" dirty="0" smtClean="0">
                          <a:effectLst/>
                          <a:latin typeface="+mn-lt"/>
                          <a:ea typeface="Times New Roman"/>
                          <a:cs typeface="Times New Roman"/>
                        </a:rPr>
                        <a:t> </a:t>
                      </a:r>
                      <a:r>
                        <a:rPr lang="en-US" sz="1400" dirty="0" smtClean="0">
                          <a:effectLst/>
                          <a:latin typeface="+mn-lt"/>
                          <a:ea typeface="Calibri"/>
                          <a:cs typeface="Calibri"/>
                        </a:rPr>
                        <a:t>U.S.</a:t>
                      </a:r>
                      <a:r>
                        <a:rPr lang="en-US" sz="1400" spc="-35" dirty="0" smtClean="0">
                          <a:effectLst/>
                          <a:latin typeface="+mn-lt"/>
                          <a:ea typeface="Times New Roman"/>
                          <a:cs typeface="Times New Roman"/>
                        </a:rPr>
                        <a:t> </a:t>
                      </a:r>
                      <a:r>
                        <a:rPr lang="en-US" sz="1400" dirty="0" smtClean="0">
                          <a:effectLst/>
                          <a:latin typeface="+mn-lt"/>
                          <a:ea typeface="Calibri"/>
                          <a:cs typeface="Calibri"/>
                        </a:rPr>
                        <a:t>and</a:t>
                      </a:r>
                      <a:r>
                        <a:rPr lang="en-US" sz="1400" spc="-25" dirty="0" smtClean="0">
                          <a:effectLst/>
                          <a:latin typeface="+mn-lt"/>
                          <a:ea typeface="Times New Roman"/>
                          <a:cs typeface="Times New Roman"/>
                        </a:rPr>
                        <a:t> </a:t>
                      </a:r>
                      <a:r>
                        <a:rPr lang="en-US" sz="1400" dirty="0" smtClean="0">
                          <a:effectLst/>
                          <a:latin typeface="+mn-lt"/>
                          <a:ea typeface="Calibri"/>
                          <a:cs typeface="Calibri"/>
                        </a:rPr>
                        <a:t>around</a:t>
                      </a:r>
                      <a:r>
                        <a:rPr lang="en-US" sz="1400" spc="-30" dirty="0" smtClean="0">
                          <a:effectLst/>
                          <a:latin typeface="+mn-lt"/>
                          <a:ea typeface="Times New Roman"/>
                          <a:cs typeface="Times New Roman"/>
                        </a:rPr>
                        <a:t> </a:t>
                      </a:r>
                      <a:r>
                        <a:rPr lang="en-US" sz="1400" dirty="0" smtClean="0">
                          <a:effectLst/>
                          <a:latin typeface="+mn-lt"/>
                          <a:ea typeface="Calibri"/>
                          <a:cs typeface="Calibri"/>
                        </a:rPr>
                        <a:t>the</a:t>
                      </a:r>
                      <a:r>
                        <a:rPr lang="en-US" sz="1400" spc="-25" dirty="0" smtClean="0">
                          <a:effectLst/>
                          <a:latin typeface="+mn-lt"/>
                          <a:ea typeface="Times New Roman"/>
                          <a:cs typeface="Times New Roman"/>
                        </a:rPr>
                        <a:t> </a:t>
                      </a:r>
                      <a:r>
                        <a:rPr lang="en-US" sz="1400" dirty="0" smtClean="0">
                          <a:effectLst/>
                          <a:latin typeface="+mn-lt"/>
                          <a:ea typeface="Calibri"/>
                          <a:cs typeface="Calibri"/>
                        </a:rPr>
                        <a:t>world.</a:t>
                      </a:r>
                      <a:endParaRPr lang="en-US" sz="1400" dirty="0">
                        <a:effectLst/>
                        <a:latin typeface="+mn-lt"/>
                        <a:ea typeface="Calibri"/>
                        <a:cs typeface="Times New Roman"/>
                      </a:endParaRPr>
                    </a:p>
                  </a:txBody>
                  <a:tcPr/>
                </a:tc>
              </a:tr>
              <a:tr h="693978">
                <a:tc>
                  <a:txBody>
                    <a:bodyPr/>
                    <a:lstStyle/>
                    <a:p>
                      <a:r>
                        <a:rPr lang="en-US" sz="1400" dirty="0" smtClean="0">
                          <a:latin typeface="+mn-lt"/>
                        </a:rPr>
                        <a:t>1940-1950s</a:t>
                      </a:r>
                      <a:endParaRPr lang="en-US" sz="1400"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effectLst/>
                          <a:latin typeface="+mn-lt"/>
                          <a:ea typeface="+mn-ea"/>
                          <a:cs typeface="+mn-cs"/>
                        </a:rPr>
                        <a:t>The 1940’s and 1950’s began the Mental Hygiene Movement. Autobiographical depictions of life in state hospitals were published; federal investigations and exposes once again documented abuse, neglect and custodial care. Consequently, there was a call for reform and the dismantling of state hospitals.</a:t>
                      </a:r>
                    </a:p>
                  </a:txBody>
                  <a:tcPr/>
                </a:tc>
              </a:tr>
              <a:tr h="1943139">
                <a:tc>
                  <a:txBody>
                    <a:bodyPr/>
                    <a:lstStyle/>
                    <a:p>
                      <a:r>
                        <a:rPr lang="en-US" sz="1400" dirty="0" smtClean="0">
                          <a:latin typeface="+mn-lt"/>
                        </a:rPr>
                        <a:t>1970s</a:t>
                      </a:r>
                      <a:endParaRPr lang="en-US" sz="1400" dirty="0">
                        <a:latin typeface="+mn-lt"/>
                      </a:endParaRPr>
                    </a:p>
                  </a:txBody>
                  <a:tcPr/>
                </a:tc>
                <a:tc>
                  <a:txBody>
                    <a:bodyPr/>
                    <a:lstStyle/>
                    <a:p>
                      <a:r>
                        <a:rPr lang="en-US" sz="1400" kern="1200" dirty="0" smtClean="0">
                          <a:solidFill>
                            <a:schemeClr val="dk1"/>
                          </a:solidFill>
                          <a:effectLst/>
                          <a:latin typeface="+mn-lt"/>
                          <a:ea typeface="+mn-ea"/>
                          <a:cs typeface="+mn-cs"/>
                        </a:rPr>
                        <a:t>The 1970’s marked the beginning of the “ex‐patient movement” in the field of mental health.</a:t>
                      </a:r>
                    </a:p>
                    <a:p>
                      <a:r>
                        <a:rPr lang="en-US" sz="1400" kern="1200" dirty="0" smtClean="0">
                          <a:solidFill>
                            <a:schemeClr val="dk1"/>
                          </a:solidFill>
                          <a:effectLst/>
                          <a:latin typeface="+mn-lt"/>
                          <a:ea typeface="+mn-ea"/>
                          <a:cs typeface="+mn-cs"/>
                        </a:rPr>
                        <a:t>Consumer‐run programs emerged and consumer support programs were established, including NAMI. This was the time in which other movements, such as the Women’s Rights Movement, Gay Rights Movement and Disabilities Rights emerged. Former patients of the mental health system began to organize to fight for patients’ rights, against forced treatment and to introduce peer‐run services as an alternative to traditional treatment. This was the start of what is now known as the “Consumer/Survivor/Ex‐Patient Movement.” This movement remains active today, organizing ex‐patients, consumers, and advocacy organizations to campaign for improved mental health services, empowerment and choice, rights protection, advocacy and self‐determination.</a:t>
                      </a:r>
                    </a:p>
                    <a:p>
                      <a:endParaRPr lang="en-US" sz="1400" dirty="0">
                        <a:latin typeface="+mn-lt"/>
                      </a:endParaRPr>
                    </a:p>
                  </a:txBody>
                  <a:tcPr/>
                </a:tc>
              </a:tr>
            </a:tbl>
          </a:graphicData>
        </a:graphic>
      </p:graphicFrame>
    </p:spTree>
    <p:extLst>
      <p:ext uri="{BB962C8B-B14F-4D97-AF65-F5344CB8AC3E}">
        <p14:creationId xmlns:p14="http://schemas.microsoft.com/office/powerpoint/2010/main" val="56991323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IBH Look Like?</a:t>
            </a:r>
            <a:endParaRPr lang="en-US" dirty="0"/>
          </a:p>
        </p:txBody>
      </p:sp>
      <p:sp>
        <p:nvSpPr>
          <p:cNvPr id="3" name="Content Placeholder 2"/>
          <p:cNvSpPr>
            <a:spLocks noGrp="1"/>
          </p:cNvSpPr>
          <p:nvPr>
            <p:ph idx="1"/>
          </p:nvPr>
        </p:nvSpPr>
        <p:spPr/>
        <p:txBody>
          <a:bodyPr/>
          <a:lstStyle/>
          <a:p>
            <a:r>
              <a:rPr lang="en-US" dirty="0"/>
              <a:t>Integrating Mental Health into Primary Care</a:t>
            </a:r>
          </a:p>
          <a:p>
            <a:endParaRPr lang="en-US" dirty="0" smtClean="0">
              <a:hlinkClick r:id=""/>
            </a:endParaRPr>
          </a:p>
          <a:p>
            <a:r>
              <a:rPr lang="en-US" dirty="0" smtClean="0"/>
              <a:t>IMPACT – Evidence Based Depression Care</a:t>
            </a:r>
          </a:p>
          <a:p>
            <a:endParaRPr lang="en-US" dirty="0" smtClean="0">
              <a:hlinkClick r:id="rId2"/>
            </a:endParaRPr>
          </a:p>
          <a:p>
            <a:r>
              <a:rPr lang="en-US" dirty="0" err="1"/>
              <a:t>TEAMcare</a:t>
            </a: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80061093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99009063"/>
              </p:ext>
            </p:extLst>
          </p:nvPr>
        </p:nvGraphicFramePr>
        <p:xfrm>
          <a:off x="0" y="-1"/>
          <a:ext cx="9144000" cy="5087095"/>
        </p:xfrm>
        <a:graphic>
          <a:graphicData uri="http://schemas.openxmlformats.org/drawingml/2006/table">
            <a:tbl>
              <a:tblPr firstRow="1" bandRow="1">
                <a:tableStyleId>{5C22544A-7EE6-4342-B048-85BDC9FD1C3A}</a:tableStyleId>
              </a:tblPr>
              <a:tblGrid>
                <a:gridCol w="1185334"/>
                <a:gridCol w="7958666"/>
              </a:tblGrid>
              <a:tr h="758935">
                <a:tc>
                  <a:txBody>
                    <a:bodyPr/>
                    <a:lstStyle/>
                    <a:p>
                      <a:r>
                        <a:rPr lang="en-US" sz="1400" dirty="0" smtClean="0">
                          <a:solidFill>
                            <a:schemeClr val="tx1"/>
                          </a:solidFill>
                        </a:rPr>
                        <a:t>Year</a:t>
                      </a:r>
                      <a:endParaRPr 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rPr>
                        <a:t>Development of Peers</a:t>
                      </a:r>
                      <a:r>
                        <a:rPr lang="en-US" sz="1400" baseline="0" dirty="0" smtClean="0">
                          <a:solidFill>
                            <a:schemeClr val="tx1"/>
                          </a:solidFill>
                        </a:rPr>
                        <a:t> in the support and advocacy for development of mental health and addiction recovery services</a:t>
                      </a:r>
                      <a:endParaRPr lang="en-US" sz="1400" dirty="0" smtClean="0">
                        <a:solidFill>
                          <a:schemeClr val="tx1"/>
                        </a:solidFill>
                      </a:endParaRPr>
                    </a:p>
                    <a:p>
                      <a:endParaRPr lang="en-US" sz="1400" dirty="0">
                        <a:solidFill>
                          <a:schemeClr val="tx1"/>
                        </a:solidFill>
                      </a:endParaRPr>
                    </a:p>
                  </a:txBody>
                  <a:tcPr/>
                </a:tc>
              </a:tr>
              <a:tr h="1335162">
                <a:tc>
                  <a:txBody>
                    <a:bodyPr/>
                    <a:lstStyle/>
                    <a:p>
                      <a:r>
                        <a:rPr lang="en-US" sz="1400" dirty="0" smtClean="0"/>
                        <a:t>1960-1970s</a:t>
                      </a:r>
                      <a:endParaRPr lang="en-US" sz="1400" dirty="0"/>
                    </a:p>
                  </a:txBody>
                  <a:tcPr/>
                </a:tc>
                <a:tc>
                  <a:txBody>
                    <a:bodyPr/>
                    <a:lstStyle/>
                    <a:p>
                      <a:r>
                        <a:rPr lang="en-US" sz="1400" kern="1200" dirty="0" smtClean="0">
                          <a:solidFill>
                            <a:schemeClr val="dk1"/>
                          </a:solidFill>
                          <a:effectLst/>
                          <a:latin typeface="+mn-lt"/>
                          <a:ea typeface="+mn-ea"/>
                          <a:cs typeface="+mn-cs"/>
                        </a:rPr>
                        <a:t>Also in the ‘60’s and ‘70’s, alcoholism and addiction services underwent critical transformation in both peer‐based and professional arenas. Special populations such as people of color, women, LGBT, and youth formed groups of their own to attend to the culturally‐specific needs of their recovering communities. Researchers and practitioners undertook scientific and controversial studies around the defining elements of alcoholism and drug addiction. Screening tools were developed, standards for diagnosis and treatment were defined which, even today, continue to be revised, and state and national funding streams were put in place.</a:t>
                      </a:r>
                    </a:p>
                  </a:txBody>
                  <a:tcPr/>
                </a:tc>
              </a:tr>
              <a:tr h="664068">
                <a:tc>
                  <a:txBody>
                    <a:bodyPr/>
                    <a:lstStyle/>
                    <a:p>
                      <a:r>
                        <a:rPr lang="en-US" sz="1400" dirty="0" smtClean="0"/>
                        <a:t>1980s</a:t>
                      </a:r>
                      <a:endParaRPr lang="en-US" sz="1400" dirty="0"/>
                    </a:p>
                  </a:txBody>
                  <a:tcPr/>
                </a:tc>
                <a:tc>
                  <a:txBody>
                    <a:bodyPr/>
                    <a:lstStyle/>
                    <a:p>
                      <a:r>
                        <a:rPr lang="en-US" sz="1400" kern="1200" dirty="0" smtClean="0">
                          <a:solidFill>
                            <a:schemeClr val="dk1"/>
                          </a:solidFill>
                          <a:effectLst/>
                          <a:latin typeface="+mn-lt"/>
                          <a:ea typeface="+mn-ea"/>
                          <a:cs typeface="+mn-cs"/>
                        </a:rPr>
                        <a:t>The widespread emergence of self‐help/advocacy groups and peer‐run services in the mental health community came about in the 1980’s. Unlike the earlier objectives of abolishing</a:t>
                      </a:r>
                      <a:r>
                        <a:rPr lang="en-US" sz="1400" kern="1200" baseline="0" dirty="0" smtClean="0">
                          <a:solidFill>
                            <a:schemeClr val="dk1"/>
                          </a:solidFill>
                          <a:effectLst/>
                          <a:latin typeface="+mn-lt"/>
                          <a:ea typeface="+mn-ea"/>
                          <a:cs typeface="+mn-cs"/>
                        </a:rPr>
                        <a:t> </a:t>
                      </a:r>
                      <a:r>
                        <a:rPr lang="en-US" sz="1400" kern="1200" dirty="0" smtClean="0">
                          <a:solidFill>
                            <a:schemeClr val="dk1"/>
                          </a:solidFill>
                          <a:effectLst/>
                          <a:latin typeface="+mn-lt"/>
                          <a:ea typeface="+mn-ea"/>
                          <a:cs typeface="+mn-cs"/>
                        </a:rPr>
                        <a:t>traditional mental health treatment, supporters of self‐help and peer run services wanted to reform the mental health system.</a:t>
                      </a:r>
                    </a:p>
                  </a:txBody>
                  <a:tcPr/>
                </a:tc>
              </a:tr>
              <a:tr h="1379668">
                <a:tc>
                  <a:txBody>
                    <a:bodyPr/>
                    <a:lstStyle/>
                    <a:p>
                      <a:r>
                        <a:rPr lang="en-US" sz="1400" dirty="0" smtClean="0"/>
                        <a:t>1980s</a:t>
                      </a:r>
                      <a:endParaRPr lang="en-US" sz="1400" dirty="0"/>
                    </a:p>
                  </a:txBody>
                  <a:tcPr/>
                </a:tc>
                <a:tc>
                  <a:txBody>
                    <a:bodyPr/>
                    <a:lstStyle/>
                    <a:p>
                      <a:r>
                        <a:rPr lang="en-US" sz="1400" kern="1200" dirty="0" smtClean="0">
                          <a:solidFill>
                            <a:schemeClr val="dk1"/>
                          </a:solidFill>
                          <a:effectLst/>
                          <a:latin typeface="+mn-lt"/>
                          <a:ea typeface="+mn-ea"/>
                          <a:cs typeface="+mn-cs"/>
                        </a:rPr>
                        <a:t>Mental health reform began in earnest across the United States during the 1980’s, and is evident today in the number of consumers involved in any number of different service levels, local boards, consumer advocacy roles, and in local service provision as peer support specialist. In the recent past, Medicaid has been approving Medicaid services  with Peer Support Specialists in paid positions, under supervision delivering peer support services. Many states currently have Peer support credentialing programs in process. Consequently, the number of peers involved in providing peer based services has grown exponentially across the country as the recovery movement has grown. </a:t>
                      </a:r>
                    </a:p>
                  </a:txBody>
                  <a:tcPr/>
                </a:tc>
              </a:tr>
            </a:tbl>
          </a:graphicData>
        </a:graphic>
      </p:graphicFrame>
    </p:spTree>
    <p:extLst>
      <p:ext uri="{BB962C8B-B14F-4D97-AF65-F5344CB8AC3E}">
        <p14:creationId xmlns:p14="http://schemas.microsoft.com/office/powerpoint/2010/main" val="3121675120"/>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03895547"/>
              </p:ext>
            </p:extLst>
          </p:nvPr>
        </p:nvGraphicFramePr>
        <p:xfrm>
          <a:off x="0" y="-1"/>
          <a:ext cx="9144000" cy="3288775"/>
        </p:xfrm>
        <a:graphic>
          <a:graphicData uri="http://schemas.openxmlformats.org/drawingml/2006/table">
            <a:tbl>
              <a:tblPr firstRow="1" bandRow="1">
                <a:tableStyleId>{5C22544A-7EE6-4342-B048-85BDC9FD1C3A}</a:tableStyleId>
              </a:tblPr>
              <a:tblGrid>
                <a:gridCol w="1185334"/>
                <a:gridCol w="7958666"/>
              </a:tblGrid>
              <a:tr h="758935">
                <a:tc>
                  <a:txBody>
                    <a:bodyPr/>
                    <a:lstStyle/>
                    <a:p>
                      <a:r>
                        <a:rPr lang="en-US" sz="1400" dirty="0" smtClean="0">
                          <a:solidFill>
                            <a:schemeClr val="tx1"/>
                          </a:solidFill>
                        </a:rPr>
                        <a:t>Year</a:t>
                      </a:r>
                      <a:endParaRPr 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rPr>
                        <a:t>Development of Peers</a:t>
                      </a:r>
                      <a:r>
                        <a:rPr lang="en-US" sz="1400" baseline="0" dirty="0" smtClean="0">
                          <a:solidFill>
                            <a:schemeClr val="tx1"/>
                          </a:solidFill>
                        </a:rPr>
                        <a:t> in the support and advocacy for development of mental health and addiction recovery services</a:t>
                      </a:r>
                      <a:endParaRPr lang="en-US" sz="1400" dirty="0" smtClean="0">
                        <a:solidFill>
                          <a:schemeClr val="tx1"/>
                        </a:solidFill>
                      </a:endParaRPr>
                    </a:p>
                    <a:p>
                      <a:endParaRPr lang="en-US" sz="1400" dirty="0">
                        <a:solidFill>
                          <a:schemeClr val="tx1"/>
                        </a:solidFill>
                      </a:endParaRPr>
                    </a:p>
                  </a:txBody>
                  <a:tcPr/>
                </a:tc>
              </a:tr>
              <a:tr h="1233269">
                <a:tc>
                  <a:txBody>
                    <a:bodyPr/>
                    <a:lstStyle/>
                    <a:p>
                      <a:r>
                        <a:rPr lang="en-US" sz="1400" dirty="0" smtClean="0"/>
                        <a:t>1990s</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effectLst/>
                          <a:latin typeface="+mn-lt"/>
                          <a:ea typeface="+mn-ea"/>
                          <a:cs typeface="+mn-cs"/>
                        </a:rPr>
                        <a:t>The 1990’s saw reform legislation with states adopting a recovery approach to treating mental illness. In addition, research by respected leaders in the field of addiction treatment was conducted to show the integral role of Peer Support Services in a Recovery‐Oriented Systems approach to treatment in the U.S. Medicaid</a:t>
                      </a:r>
                      <a:r>
                        <a:rPr lang="en-US" sz="1400" kern="1200" baseline="0" dirty="0" smtClean="0">
                          <a:solidFill>
                            <a:schemeClr val="dk1"/>
                          </a:solidFill>
                          <a:effectLst/>
                          <a:latin typeface="+mn-lt"/>
                          <a:ea typeface="+mn-ea"/>
                          <a:cs typeface="+mn-cs"/>
                        </a:rPr>
                        <a:t> approved the first mental health service definitions recognizing the role of peer support specialists as a legitimate way for peer support services to be delivered and reimbursed.</a:t>
                      </a:r>
                      <a:endParaRPr lang="en-US" sz="1400" kern="1200" dirty="0" smtClean="0">
                        <a:solidFill>
                          <a:schemeClr val="dk1"/>
                        </a:solidFill>
                        <a:effectLst/>
                        <a:latin typeface="+mn-lt"/>
                        <a:ea typeface="+mn-ea"/>
                        <a:cs typeface="+mn-cs"/>
                      </a:endParaRPr>
                    </a:p>
                    <a:p>
                      <a:endParaRPr lang="en-US" sz="1400" dirty="0"/>
                    </a:p>
                  </a:txBody>
                  <a:tcPr/>
                </a:tc>
              </a:tr>
              <a:tr h="801098">
                <a:tc>
                  <a:txBody>
                    <a:bodyPr/>
                    <a:lstStyle/>
                    <a:p>
                      <a:r>
                        <a:rPr lang="en-US" sz="1400" dirty="0" smtClean="0"/>
                        <a:t>1997</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Genesys</a:t>
                      </a:r>
                      <a:r>
                        <a:rPr lang="en-US" sz="1400" baseline="0" dirty="0" smtClean="0"/>
                        <a:t> </a:t>
                      </a:r>
                      <a:r>
                        <a:rPr lang="en-US" sz="1400" baseline="0" dirty="0" err="1" smtClean="0"/>
                        <a:t>Healthworks</a:t>
                      </a:r>
                      <a:r>
                        <a:rPr lang="en-US" sz="1400" baseline="0" dirty="0" smtClean="0"/>
                        <a:t> implemented a peer program on the healthcare side entitled Health Navigators. Today Health Navigators </a:t>
                      </a:r>
                      <a:r>
                        <a:rPr lang="en-US" sz="1400" dirty="0" smtClean="0"/>
                        <a:t>the </a:t>
                      </a:r>
                      <a:r>
                        <a:rPr lang="en-US" sz="1400" dirty="0" err="1" smtClean="0"/>
                        <a:t>HealthWorks</a:t>
                      </a:r>
                      <a:r>
                        <a:rPr lang="en-US" sz="1400" dirty="0" smtClean="0"/>
                        <a:t> model is being applied in more than 33 </a:t>
                      </a:r>
                      <a:r>
                        <a:rPr lang="en-US" sz="1400" dirty="0" err="1" smtClean="0"/>
                        <a:t>Genesys</a:t>
                      </a:r>
                      <a:r>
                        <a:rPr lang="en-US" sz="1400" dirty="0" smtClean="0"/>
                        <a:t> PHO practices, serving more than 59,000 patients. Vulnerable Populations: Impoverished; Medically uninsured.</a:t>
                      </a:r>
                    </a:p>
                  </a:txBody>
                  <a:tcPr/>
                </a:tc>
              </a:tr>
            </a:tbl>
          </a:graphicData>
        </a:graphic>
      </p:graphicFrame>
    </p:spTree>
    <p:extLst>
      <p:ext uri="{BB962C8B-B14F-4D97-AF65-F5344CB8AC3E}">
        <p14:creationId xmlns:p14="http://schemas.microsoft.com/office/powerpoint/2010/main" val="2868517194"/>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14693355"/>
              </p:ext>
            </p:extLst>
          </p:nvPr>
        </p:nvGraphicFramePr>
        <p:xfrm>
          <a:off x="1447800" y="1578587"/>
          <a:ext cx="6172200" cy="3587242"/>
        </p:xfrm>
        <a:graphic>
          <a:graphicData uri="http://schemas.openxmlformats.org/drawingml/2006/table">
            <a:tbl>
              <a:tblPr>
                <a:tableStyleId>{5C22544A-7EE6-4342-B048-85BDC9FD1C3A}</a:tableStyleId>
              </a:tblPr>
              <a:tblGrid>
                <a:gridCol w="1160395"/>
                <a:gridCol w="2932232"/>
                <a:gridCol w="2079573"/>
              </a:tblGrid>
              <a:tr h="236855">
                <a:tc>
                  <a:txBody>
                    <a:bodyPr/>
                    <a:lstStyle/>
                    <a:p>
                      <a:pPr marL="94615" marR="0">
                        <a:lnSpc>
                          <a:spcPts val="1130"/>
                        </a:lnSpc>
                        <a:spcBef>
                          <a:spcPts val="0"/>
                        </a:spcBef>
                        <a:spcAft>
                          <a:spcPts val="0"/>
                        </a:spcAft>
                      </a:pPr>
                      <a:r>
                        <a:rPr lang="en-US" sz="1100" b="1" dirty="0">
                          <a:effectLst/>
                        </a:rPr>
                        <a:t>Type</a:t>
                      </a:r>
                      <a:r>
                        <a:rPr lang="en-US" sz="1100" b="1" spc="-25" dirty="0">
                          <a:effectLst/>
                        </a:rPr>
                        <a:t> </a:t>
                      </a:r>
                      <a:r>
                        <a:rPr lang="en-US" sz="1100" b="1" dirty="0">
                          <a:effectLst/>
                        </a:rPr>
                        <a:t>of </a:t>
                      </a:r>
                      <a:r>
                        <a:rPr lang="en-US" sz="1100" b="1" spc="-5" dirty="0">
                          <a:effectLst/>
                        </a:rPr>
                        <a:t>S</a:t>
                      </a:r>
                      <a:r>
                        <a:rPr lang="en-US" sz="1100" b="1" dirty="0">
                          <a:effectLst/>
                        </a:rPr>
                        <a:t>up</a:t>
                      </a:r>
                      <a:r>
                        <a:rPr lang="en-US" sz="1100" b="1" spc="-5" dirty="0">
                          <a:effectLst/>
                        </a:rPr>
                        <a:t>p</a:t>
                      </a:r>
                      <a:r>
                        <a:rPr lang="en-US" sz="1100" b="1" dirty="0">
                          <a:effectLst/>
                        </a:rPr>
                        <a:t>o</a:t>
                      </a:r>
                      <a:r>
                        <a:rPr lang="en-US" sz="1100" b="1" spc="-5" dirty="0">
                          <a:effectLst/>
                        </a:rPr>
                        <a:t>r</a:t>
                      </a:r>
                      <a:r>
                        <a:rPr lang="en-US" sz="1100" b="1" dirty="0">
                          <a:effectLst/>
                        </a:rPr>
                        <a:t>t</a:t>
                      </a:r>
                      <a:endParaRPr lang="en-US" sz="1100" b="1" dirty="0">
                        <a:effectLst/>
                        <a:latin typeface="Calibri"/>
                        <a:ea typeface="Times New Roman"/>
                        <a:cs typeface="Times New Roman"/>
                      </a:endParaRPr>
                    </a:p>
                  </a:txBody>
                  <a:tcPr marL="0" marR="0" marT="0" marB="0"/>
                </a:tc>
                <a:tc>
                  <a:txBody>
                    <a:bodyPr/>
                    <a:lstStyle/>
                    <a:p>
                      <a:pPr marL="1056640" marR="1036320" algn="ctr">
                        <a:lnSpc>
                          <a:spcPts val="1130"/>
                        </a:lnSpc>
                        <a:spcBef>
                          <a:spcPts val="0"/>
                        </a:spcBef>
                        <a:spcAft>
                          <a:spcPts val="0"/>
                        </a:spcAft>
                      </a:pPr>
                      <a:r>
                        <a:rPr lang="en-US" sz="1100" b="1" spc="-5" dirty="0">
                          <a:effectLst/>
                        </a:rPr>
                        <a:t>D</a:t>
                      </a:r>
                      <a:r>
                        <a:rPr lang="en-US" sz="1100" b="1" dirty="0">
                          <a:effectLst/>
                        </a:rPr>
                        <a:t>escrip</a:t>
                      </a:r>
                      <a:r>
                        <a:rPr lang="en-US" sz="1100" b="1" spc="-5" dirty="0">
                          <a:effectLst/>
                        </a:rPr>
                        <a:t>t</a:t>
                      </a:r>
                      <a:r>
                        <a:rPr lang="en-US" sz="1100" b="1" dirty="0">
                          <a:effectLst/>
                        </a:rPr>
                        <a:t>ion</a:t>
                      </a:r>
                      <a:endParaRPr lang="en-US" sz="1100" b="1" dirty="0">
                        <a:effectLst/>
                        <a:latin typeface="Calibri"/>
                        <a:ea typeface="Times New Roman"/>
                        <a:cs typeface="Times New Roman"/>
                      </a:endParaRPr>
                    </a:p>
                  </a:txBody>
                  <a:tcPr marL="0" marR="0" marT="0" marB="0"/>
                </a:tc>
                <a:tc>
                  <a:txBody>
                    <a:bodyPr/>
                    <a:lstStyle/>
                    <a:p>
                      <a:pPr marL="162560" marR="0">
                        <a:lnSpc>
                          <a:spcPts val="1130"/>
                        </a:lnSpc>
                        <a:spcBef>
                          <a:spcPts val="0"/>
                        </a:spcBef>
                        <a:spcAft>
                          <a:spcPts val="0"/>
                        </a:spcAft>
                      </a:pPr>
                      <a:r>
                        <a:rPr lang="en-US" sz="1100" b="1" spc="-5" dirty="0">
                          <a:effectLst/>
                        </a:rPr>
                        <a:t>P</a:t>
                      </a:r>
                      <a:r>
                        <a:rPr lang="en-US" sz="1100" b="1" dirty="0">
                          <a:effectLst/>
                        </a:rPr>
                        <a:t>eer </a:t>
                      </a:r>
                      <a:r>
                        <a:rPr lang="en-US" sz="1100" b="1" spc="-5" dirty="0">
                          <a:effectLst/>
                        </a:rPr>
                        <a:t>S</a:t>
                      </a:r>
                      <a:r>
                        <a:rPr lang="en-US" sz="1100" b="1" dirty="0">
                          <a:effectLst/>
                        </a:rPr>
                        <a:t>up</a:t>
                      </a:r>
                      <a:r>
                        <a:rPr lang="en-US" sz="1100" b="1" spc="-5" dirty="0">
                          <a:effectLst/>
                        </a:rPr>
                        <a:t>p</a:t>
                      </a:r>
                      <a:r>
                        <a:rPr lang="en-US" sz="1100" b="1" dirty="0">
                          <a:effectLst/>
                        </a:rPr>
                        <a:t>o</a:t>
                      </a:r>
                      <a:r>
                        <a:rPr lang="en-US" sz="1100" b="1" spc="-5" dirty="0">
                          <a:effectLst/>
                        </a:rPr>
                        <a:t>r</a:t>
                      </a:r>
                      <a:r>
                        <a:rPr lang="en-US" sz="1100" b="1" dirty="0">
                          <a:effectLst/>
                        </a:rPr>
                        <a:t>t </a:t>
                      </a:r>
                      <a:r>
                        <a:rPr lang="en-US" sz="1100" b="1" spc="-5" dirty="0">
                          <a:effectLst/>
                        </a:rPr>
                        <a:t>S</a:t>
                      </a:r>
                      <a:r>
                        <a:rPr lang="en-US" sz="1100" b="1" dirty="0">
                          <a:effectLst/>
                        </a:rPr>
                        <a:t>e</a:t>
                      </a:r>
                      <a:r>
                        <a:rPr lang="en-US" sz="1100" b="1" spc="-5" dirty="0">
                          <a:effectLst/>
                        </a:rPr>
                        <a:t>r</a:t>
                      </a:r>
                      <a:r>
                        <a:rPr lang="en-US" sz="1100" b="1" dirty="0">
                          <a:effectLst/>
                        </a:rPr>
                        <a:t>vice Exa</a:t>
                      </a:r>
                      <a:r>
                        <a:rPr lang="en-US" sz="1100" b="1" spc="-15" dirty="0">
                          <a:effectLst/>
                        </a:rPr>
                        <a:t>m</a:t>
                      </a:r>
                      <a:r>
                        <a:rPr lang="en-US" sz="1100" b="1" dirty="0">
                          <a:effectLst/>
                        </a:rPr>
                        <a:t>ples</a:t>
                      </a:r>
                      <a:endParaRPr lang="en-US" sz="1100" b="1" dirty="0">
                        <a:effectLst/>
                        <a:latin typeface="Calibri"/>
                        <a:ea typeface="Times New Roman"/>
                        <a:cs typeface="Times New Roman"/>
                      </a:endParaRPr>
                    </a:p>
                  </a:txBody>
                  <a:tcPr marL="0" marR="0" marT="0" marB="0"/>
                </a:tc>
              </a:tr>
              <a:tr h="540385">
                <a:tc>
                  <a:txBody>
                    <a:bodyPr/>
                    <a:lstStyle/>
                    <a:p>
                      <a:pPr marL="76200" marR="0">
                        <a:lnSpc>
                          <a:spcPct val="115000"/>
                        </a:lnSpc>
                        <a:spcBef>
                          <a:spcPts val="380"/>
                        </a:spcBef>
                        <a:spcAft>
                          <a:spcPts val="0"/>
                        </a:spcAft>
                      </a:pPr>
                      <a:r>
                        <a:rPr lang="en-US" sz="1100" spc="-5">
                          <a:effectLst/>
                        </a:rPr>
                        <a:t>E</a:t>
                      </a:r>
                      <a:r>
                        <a:rPr lang="en-US" sz="1100">
                          <a:effectLst/>
                        </a:rPr>
                        <a:t>mo</a:t>
                      </a:r>
                      <a:r>
                        <a:rPr lang="en-US" sz="1100" spc="-5">
                          <a:effectLst/>
                        </a:rPr>
                        <a:t>t</a:t>
                      </a:r>
                      <a:r>
                        <a:rPr lang="en-US" sz="1100">
                          <a:effectLst/>
                        </a:rPr>
                        <a:t>ional</a:t>
                      </a:r>
                      <a:endParaRPr lang="en-US" sz="1100">
                        <a:effectLst/>
                        <a:latin typeface="Calibri"/>
                        <a:ea typeface="Times New Roman"/>
                        <a:cs typeface="Times New Roman"/>
                      </a:endParaRPr>
                    </a:p>
                  </a:txBody>
                  <a:tcPr marL="0" marR="0" marT="0" marB="0"/>
                </a:tc>
                <a:tc>
                  <a:txBody>
                    <a:bodyPr/>
                    <a:lstStyle/>
                    <a:p>
                      <a:pPr marL="122555" marR="144780">
                        <a:lnSpc>
                          <a:spcPct val="110000"/>
                        </a:lnSpc>
                        <a:spcBef>
                          <a:spcPts val="385"/>
                        </a:spcBef>
                        <a:spcAft>
                          <a:spcPts val="0"/>
                        </a:spcAft>
                      </a:pPr>
                      <a:r>
                        <a:rPr lang="en-US" sz="1100" spc="-5" dirty="0">
                          <a:effectLst/>
                        </a:rPr>
                        <a:t>D</a:t>
                      </a:r>
                      <a:r>
                        <a:rPr lang="en-US" sz="1100" dirty="0">
                          <a:effectLst/>
                        </a:rPr>
                        <a:t>e</a:t>
                      </a:r>
                      <a:r>
                        <a:rPr lang="en-US" sz="1100" spc="-15" dirty="0">
                          <a:effectLst/>
                        </a:rPr>
                        <a:t>m</a:t>
                      </a:r>
                      <a:r>
                        <a:rPr lang="en-US" sz="1100" dirty="0">
                          <a:effectLst/>
                        </a:rPr>
                        <a:t>ons</a:t>
                      </a:r>
                      <a:r>
                        <a:rPr lang="en-US" sz="1100" spc="5" dirty="0">
                          <a:effectLst/>
                        </a:rPr>
                        <a:t>tr</a:t>
                      </a:r>
                      <a:r>
                        <a:rPr lang="en-US" sz="1100" dirty="0">
                          <a:effectLst/>
                        </a:rPr>
                        <a:t>a</a:t>
                      </a:r>
                      <a:r>
                        <a:rPr lang="en-US" sz="1100" spc="-5" dirty="0">
                          <a:effectLst/>
                        </a:rPr>
                        <a:t>t</a:t>
                      </a:r>
                      <a:r>
                        <a:rPr lang="en-US" sz="1100" dirty="0">
                          <a:effectLst/>
                        </a:rPr>
                        <a:t>e e</a:t>
                      </a:r>
                      <a:r>
                        <a:rPr lang="en-US" sz="1100" spc="-20" dirty="0">
                          <a:effectLst/>
                        </a:rPr>
                        <a:t>m</a:t>
                      </a:r>
                      <a:r>
                        <a:rPr lang="en-US" sz="1100" dirty="0">
                          <a:effectLst/>
                        </a:rPr>
                        <a:t>pa</a:t>
                      </a:r>
                      <a:r>
                        <a:rPr lang="en-US" sz="1100" spc="5" dirty="0">
                          <a:effectLst/>
                        </a:rPr>
                        <a:t>t</a:t>
                      </a:r>
                      <a:r>
                        <a:rPr lang="en-US" sz="1100" dirty="0">
                          <a:effectLst/>
                        </a:rPr>
                        <a:t>h</a:t>
                      </a:r>
                      <a:r>
                        <a:rPr lang="en-US" sz="1100" spc="-10" dirty="0">
                          <a:effectLst/>
                        </a:rPr>
                        <a:t>y</a:t>
                      </a:r>
                      <a:r>
                        <a:rPr lang="en-US" sz="1100" dirty="0">
                          <a:effectLst/>
                        </a:rPr>
                        <a:t>, ca</a:t>
                      </a:r>
                      <a:r>
                        <a:rPr lang="en-US" sz="1100" spc="-10" dirty="0">
                          <a:effectLst/>
                        </a:rPr>
                        <a:t>r</a:t>
                      </a:r>
                      <a:r>
                        <a:rPr lang="en-US" sz="1100" spc="-5" dirty="0">
                          <a:effectLst/>
                        </a:rPr>
                        <a:t>i</a:t>
                      </a:r>
                      <a:r>
                        <a:rPr lang="en-US" sz="1100" dirty="0">
                          <a:effectLst/>
                        </a:rPr>
                        <a:t>n</a:t>
                      </a:r>
                      <a:r>
                        <a:rPr lang="en-US" sz="1100" spc="-10" dirty="0">
                          <a:effectLst/>
                        </a:rPr>
                        <a:t>g</a:t>
                      </a:r>
                      <a:r>
                        <a:rPr lang="en-US" sz="1100" dirty="0">
                          <a:effectLst/>
                        </a:rPr>
                        <a:t>, or</a:t>
                      </a:r>
                      <a:r>
                        <a:rPr lang="en-US" sz="1100" spc="5" dirty="0">
                          <a:effectLst/>
                        </a:rPr>
                        <a:t> </a:t>
                      </a:r>
                      <a:r>
                        <a:rPr lang="en-US" sz="1100" dirty="0">
                          <a:effectLst/>
                        </a:rPr>
                        <a:t>conc</a:t>
                      </a:r>
                      <a:r>
                        <a:rPr lang="en-US" sz="1100" spc="-10" dirty="0">
                          <a:effectLst/>
                        </a:rPr>
                        <a:t>e</a:t>
                      </a:r>
                      <a:r>
                        <a:rPr lang="en-US" sz="1100" spc="5" dirty="0">
                          <a:effectLst/>
                        </a:rPr>
                        <a:t>r</a:t>
                      </a:r>
                      <a:r>
                        <a:rPr lang="en-US" sz="1100" dirty="0">
                          <a:effectLst/>
                        </a:rPr>
                        <a:t>n</a:t>
                      </a:r>
                      <a:r>
                        <a:rPr lang="en-US" sz="1100" spc="-10" dirty="0">
                          <a:effectLst/>
                        </a:rPr>
                        <a:t> </a:t>
                      </a:r>
                      <a:r>
                        <a:rPr lang="en-US" sz="1100" spc="5" dirty="0">
                          <a:effectLst/>
                        </a:rPr>
                        <a:t>t</a:t>
                      </a:r>
                      <a:r>
                        <a:rPr lang="en-US" sz="1100" dirty="0">
                          <a:effectLst/>
                        </a:rPr>
                        <a:t>o bo</a:t>
                      </a:r>
                      <a:r>
                        <a:rPr lang="en-US" sz="1100" spc="5" dirty="0">
                          <a:effectLst/>
                        </a:rPr>
                        <a:t>l</a:t>
                      </a:r>
                      <a:r>
                        <a:rPr lang="en-US" sz="1100" spc="-10" dirty="0">
                          <a:effectLst/>
                        </a:rPr>
                        <a:t>s</a:t>
                      </a:r>
                      <a:r>
                        <a:rPr lang="en-US" sz="1100" spc="5" dirty="0">
                          <a:effectLst/>
                        </a:rPr>
                        <a:t>t</a:t>
                      </a:r>
                      <a:r>
                        <a:rPr lang="en-US" sz="1100" dirty="0">
                          <a:effectLst/>
                        </a:rPr>
                        <a:t>er</a:t>
                      </a:r>
                      <a:r>
                        <a:rPr lang="en-US" sz="1100" spc="-5" dirty="0">
                          <a:effectLst/>
                        </a:rPr>
                        <a:t> </a:t>
                      </a:r>
                      <a:r>
                        <a:rPr lang="en-US" sz="1100" dirty="0">
                          <a:effectLst/>
                        </a:rPr>
                        <a:t>p</a:t>
                      </a:r>
                      <a:r>
                        <a:rPr lang="en-US" sz="1100" spc="-10" dirty="0">
                          <a:effectLst/>
                        </a:rPr>
                        <a:t>e</a:t>
                      </a:r>
                      <a:r>
                        <a:rPr lang="en-US" sz="1100" spc="5" dirty="0">
                          <a:effectLst/>
                        </a:rPr>
                        <a:t>r</a:t>
                      </a:r>
                      <a:r>
                        <a:rPr lang="en-US" sz="1100" dirty="0">
                          <a:effectLst/>
                        </a:rPr>
                        <a:t>so</a:t>
                      </a:r>
                      <a:r>
                        <a:rPr lang="en-US" sz="1100" spc="-5" dirty="0">
                          <a:effectLst/>
                        </a:rPr>
                        <a:t>n</a:t>
                      </a:r>
                      <a:r>
                        <a:rPr lang="en-US" sz="1100" spc="5" dirty="0">
                          <a:effectLst/>
                        </a:rPr>
                        <a:t>’</a:t>
                      </a:r>
                      <a:r>
                        <a:rPr lang="en-US" sz="1100" dirty="0">
                          <a:effectLst/>
                        </a:rPr>
                        <a:t>s </a:t>
                      </a:r>
                      <a:r>
                        <a:rPr lang="en-US" sz="1100" spc="-5" dirty="0">
                          <a:effectLst/>
                        </a:rPr>
                        <a:t>s</a:t>
                      </a:r>
                      <a:r>
                        <a:rPr lang="en-US" sz="1100" dirty="0">
                          <a:effectLst/>
                        </a:rPr>
                        <a:t>e</a:t>
                      </a:r>
                      <a:r>
                        <a:rPr lang="en-US" sz="1100" spc="-5" dirty="0">
                          <a:effectLst/>
                        </a:rPr>
                        <a:t>l</a:t>
                      </a:r>
                      <a:r>
                        <a:rPr lang="en-US" sz="1100" spc="5" dirty="0">
                          <a:effectLst/>
                        </a:rPr>
                        <a:t>f</a:t>
                      </a:r>
                      <a:r>
                        <a:rPr lang="en-US" sz="1100" spc="-20" dirty="0">
                          <a:effectLst/>
                        </a:rPr>
                        <a:t>-</a:t>
                      </a:r>
                      <a:r>
                        <a:rPr lang="en-US" sz="1100" dirty="0">
                          <a:effectLst/>
                        </a:rPr>
                        <a:t>e</a:t>
                      </a:r>
                      <a:r>
                        <a:rPr lang="en-US" sz="1100" spc="5" dirty="0">
                          <a:effectLst/>
                        </a:rPr>
                        <a:t>st</a:t>
                      </a:r>
                      <a:r>
                        <a:rPr lang="en-US" sz="1100" dirty="0">
                          <a:effectLst/>
                        </a:rPr>
                        <a:t>eem</a:t>
                      </a:r>
                      <a:r>
                        <a:rPr lang="en-US" sz="1100" spc="-20" dirty="0">
                          <a:effectLst/>
                        </a:rPr>
                        <a:t> </a:t>
                      </a:r>
                      <a:r>
                        <a:rPr lang="en-US" sz="1100" dirty="0">
                          <a:effectLst/>
                        </a:rPr>
                        <a:t>and co</a:t>
                      </a:r>
                      <a:r>
                        <a:rPr lang="en-US" sz="1100" spc="-10" dirty="0">
                          <a:effectLst/>
                        </a:rPr>
                        <a:t>n</a:t>
                      </a:r>
                      <a:r>
                        <a:rPr lang="en-US" sz="1100" spc="5" dirty="0">
                          <a:effectLst/>
                        </a:rPr>
                        <a:t>f</a:t>
                      </a:r>
                      <a:r>
                        <a:rPr lang="en-US" sz="1100" spc="-5" dirty="0">
                          <a:effectLst/>
                        </a:rPr>
                        <a:t>i</a:t>
                      </a:r>
                      <a:r>
                        <a:rPr lang="en-US" sz="1100" dirty="0">
                          <a:effectLst/>
                        </a:rPr>
                        <a:t>den</a:t>
                      </a:r>
                      <a:r>
                        <a:rPr lang="en-US" sz="1100" spc="-10" dirty="0">
                          <a:effectLst/>
                        </a:rPr>
                        <a:t>c</a:t>
                      </a:r>
                      <a:r>
                        <a:rPr lang="en-US" sz="1100" dirty="0">
                          <a:effectLst/>
                        </a:rPr>
                        <a:t>e.</a:t>
                      </a:r>
                      <a:endParaRPr lang="en-US" sz="1100" dirty="0">
                        <a:effectLst/>
                        <a:latin typeface="Calibri"/>
                        <a:ea typeface="Times New Roman"/>
                        <a:cs typeface="Times New Roman"/>
                      </a:endParaRPr>
                    </a:p>
                  </a:txBody>
                  <a:tcPr marL="0" marR="0" marT="0" marB="0"/>
                </a:tc>
                <a:tc>
                  <a:txBody>
                    <a:bodyPr/>
                    <a:lstStyle/>
                    <a:p>
                      <a:pPr marL="126365" marR="0">
                        <a:lnSpc>
                          <a:spcPct val="115000"/>
                        </a:lnSpc>
                        <a:spcBef>
                          <a:spcPts val="385"/>
                        </a:spcBef>
                        <a:spcAft>
                          <a:spcPts val="0"/>
                        </a:spcAft>
                      </a:pPr>
                      <a:r>
                        <a:rPr lang="en-US" sz="1100">
                          <a:effectLst/>
                        </a:rPr>
                        <a:t>Peer</a:t>
                      </a:r>
                      <a:r>
                        <a:rPr lang="en-US" sz="1100" spc="-20">
                          <a:effectLst/>
                        </a:rPr>
                        <a:t> m</a:t>
                      </a:r>
                      <a:r>
                        <a:rPr lang="en-US" sz="1100">
                          <a:effectLst/>
                        </a:rPr>
                        <a:t>en</a:t>
                      </a:r>
                      <a:r>
                        <a:rPr lang="en-US" sz="1100" spc="5">
                          <a:effectLst/>
                        </a:rPr>
                        <a:t>t</a:t>
                      </a:r>
                      <a:r>
                        <a:rPr lang="en-US" sz="1100" spc="-10">
                          <a:effectLst/>
                        </a:rPr>
                        <a:t>o</a:t>
                      </a:r>
                      <a:r>
                        <a:rPr lang="en-US" sz="1100" spc="5">
                          <a:effectLst/>
                        </a:rPr>
                        <a:t>ri</a:t>
                      </a:r>
                      <a:r>
                        <a:rPr lang="en-US" sz="1100">
                          <a:effectLst/>
                        </a:rPr>
                        <a:t>ng</a:t>
                      </a:r>
                    </a:p>
                    <a:p>
                      <a:pPr marL="126365" marR="0">
                        <a:lnSpc>
                          <a:spcPct val="115000"/>
                        </a:lnSpc>
                        <a:spcBef>
                          <a:spcPts val="440"/>
                        </a:spcBef>
                        <a:spcAft>
                          <a:spcPts val="0"/>
                        </a:spcAft>
                      </a:pPr>
                      <a:r>
                        <a:rPr lang="en-US" sz="1100">
                          <a:effectLst/>
                        </a:rPr>
                        <a:t>Pee</a:t>
                      </a:r>
                      <a:r>
                        <a:rPr lang="en-US" sz="1100" spc="5">
                          <a:effectLst/>
                        </a:rPr>
                        <a:t>r</a:t>
                      </a:r>
                      <a:r>
                        <a:rPr lang="en-US" sz="1100" spc="-20">
                          <a:effectLst/>
                        </a:rPr>
                        <a:t>-</a:t>
                      </a:r>
                      <a:r>
                        <a:rPr lang="en-US" sz="1100" spc="5">
                          <a:effectLst/>
                        </a:rPr>
                        <a:t>l</a:t>
                      </a:r>
                      <a:r>
                        <a:rPr lang="en-US" sz="1100">
                          <a:effectLst/>
                        </a:rPr>
                        <a:t>ed </a:t>
                      </a:r>
                      <a:r>
                        <a:rPr lang="en-US" sz="1100" spc="5">
                          <a:effectLst/>
                        </a:rPr>
                        <a:t>s</a:t>
                      </a:r>
                      <a:r>
                        <a:rPr lang="en-US" sz="1100">
                          <a:effectLst/>
                        </a:rPr>
                        <a:t>up</a:t>
                      </a:r>
                      <a:r>
                        <a:rPr lang="en-US" sz="1100" spc="-10">
                          <a:effectLst/>
                        </a:rPr>
                        <a:t>p</a:t>
                      </a:r>
                      <a:r>
                        <a:rPr lang="en-US" sz="1100">
                          <a:effectLst/>
                        </a:rPr>
                        <a:t>o</a:t>
                      </a:r>
                      <a:r>
                        <a:rPr lang="en-US" sz="1100" spc="-10">
                          <a:effectLst/>
                        </a:rPr>
                        <a:t>r</a:t>
                      </a:r>
                      <a:r>
                        <a:rPr lang="en-US" sz="1100">
                          <a:effectLst/>
                        </a:rPr>
                        <a:t>t</a:t>
                      </a:r>
                      <a:r>
                        <a:rPr lang="en-US" sz="1100" spc="5">
                          <a:effectLst/>
                        </a:rPr>
                        <a:t> </a:t>
                      </a:r>
                      <a:r>
                        <a:rPr lang="en-US" sz="1100" spc="-10">
                          <a:effectLst/>
                        </a:rPr>
                        <a:t>g</a:t>
                      </a:r>
                      <a:r>
                        <a:rPr lang="en-US" sz="1100" spc="5">
                          <a:effectLst/>
                        </a:rPr>
                        <a:t>r</a:t>
                      </a:r>
                      <a:r>
                        <a:rPr lang="en-US" sz="1100">
                          <a:effectLst/>
                        </a:rPr>
                        <a:t>oups</a:t>
                      </a:r>
                      <a:endParaRPr lang="en-US" sz="1100">
                        <a:effectLst/>
                        <a:latin typeface="Calibri"/>
                        <a:ea typeface="Times New Roman"/>
                        <a:cs typeface="Times New Roman"/>
                      </a:endParaRPr>
                    </a:p>
                  </a:txBody>
                  <a:tcPr marL="0" marR="0" marT="0" marB="0"/>
                </a:tc>
              </a:tr>
              <a:tr h="708660">
                <a:tc>
                  <a:txBody>
                    <a:bodyPr/>
                    <a:lstStyle/>
                    <a:p>
                      <a:pPr marL="0" marR="0">
                        <a:lnSpc>
                          <a:spcPts val="750"/>
                        </a:lnSpc>
                        <a:spcBef>
                          <a:spcPts val="45"/>
                        </a:spcBef>
                        <a:spcAft>
                          <a:spcPts val="0"/>
                        </a:spcAft>
                      </a:pPr>
                      <a:r>
                        <a:rPr lang="en-US" sz="750">
                          <a:effectLst/>
                        </a:rPr>
                        <a:t> </a:t>
                      </a:r>
                      <a:endParaRPr lang="en-US" sz="1100">
                        <a:effectLst/>
                      </a:endParaRPr>
                    </a:p>
                    <a:p>
                      <a:pPr marL="76200" marR="0">
                        <a:lnSpc>
                          <a:spcPct val="115000"/>
                        </a:lnSpc>
                        <a:spcBef>
                          <a:spcPts val="0"/>
                        </a:spcBef>
                        <a:spcAft>
                          <a:spcPts val="0"/>
                        </a:spcAft>
                      </a:pPr>
                      <a:r>
                        <a:rPr lang="en-US" sz="1100">
                          <a:effectLst/>
                        </a:rPr>
                        <a:t>Inf</a:t>
                      </a:r>
                      <a:r>
                        <a:rPr lang="en-US" sz="1100" spc="-5">
                          <a:effectLst/>
                        </a:rPr>
                        <a:t>or</a:t>
                      </a:r>
                      <a:r>
                        <a:rPr lang="en-US" sz="1100">
                          <a:effectLst/>
                        </a:rPr>
                        <a:t>matio</a:t>
                      </a:r>
                      <a:r>
                        <a:rPr lang="en-US" sz="1100" spc="-5">
                          <a:effectLst/>
                        </a:rPr>
                        <a:t>n</a:t>
                      </a:r>
                      <a:r>
                        <a:rPr lang="en-US" sz="1100">
                          <a:effectLst/>
                        </a:rPr>
                        <a:t>al</a:t>
                      </a:r>
                      <a:endParaRPr lang="en-US" sz="1100">
                        <a:effectLst/>
                        <a:latin typeface="Calibri"/>
                        <a:ea typeface="Times New Roman"/>
                        <a:cs typeface="Times New Roman"/>
                      </a:endParaRPr>
                    </a:p>
                  </a:txBody>
                  <a:tcPr marL="0" marR="0" marT="0" marB="0"/>
                </a:tc>
                <a:tc>
                  <a:txBody>
                    <a:bodyPr/>
                    <a:lstStyle/>
                    <a:p>
                      <a:pPr marL="0" marR="0">
                        <a:lnSpc>
                          <a:spcPts val="750"/>
                        </a:lnSpc>
                        <a:spcBef>
                          <a:spcPts val="45"/>
                        </a:spcBef>
                        <a:spcAft>
                          <a:spcPts val="0"/>
                        </a:spcAft>
                      </a:pPr>
                      <a:r>
                        <a:rPr lang="en-US" sz="750">
                          <a:effectLst/>
                        </a:rPr>
                        <a:t> </a:t>
                      </a:r>
                      <a:endParaRPr lang="en-US" sz="1100">
                        <a:effectLst/>
                      </a:endParaRPr>
                    </a:p>
                    <a:p>
                      <a:pPr marL="122555" marR="334010">
                        <a:lnSpc>
                          <a:spcPct val="110000"/>
                        </a:lnSpc>
                        <a:spcBef>
                          <a:spcPts val="0"/>
                        </a:spcBef>
                        <a:spcAft>
                          <a:spcPts val="0"/>
                        </a:spcAft>
                      </a:pPr>
                      <a:r>
                        <a:rPr lang="en-US" sz="1100">
                          <a:effectLst/>
                        </a:rPr>
                        <a:t>Sha</a:t>
                      </a:r>
                      <a:r>
                        <a:rPr lang="en-US" sz="1100" spc="5">
                          <a:effectLst/>
                        </a:rPr>
                        <a:t>r</a:t>
                      </a:r>
                      <a:r>
                        <a:rPr lang="en-US" sz="1100">
                          <a:effectLst/>
                        </a:rPr>
                        <a:t>e </a:t>
                      </a:r>
                      <a:r>
                        <a:rPr lang="en-US" sz="1100" spc="-10">
                          <a:effectLst/>
                        </a:rPr>
                        <a:t>k</a:t>
                      </a:r>
                      <a:r>
                        <a:rPr lang="en-US" sz="1100">
                          <a:effectLst/>
                        </a:rPr>
                        <a:t>no</a:t>
                      </a:r>
                      <a:r>
                        <a:rPr lang="en-US" sz="1100" spc="-5">
                          <a:effectLst/>
                        </a:rPr>
                        <a:t>w</a:t>
                      </a:r>
                      <a:r>
                        <a:rPr lang="en-US" sz="1100" spc="5">
                          <a:effectLst/>
                        </a:rPr>
                        <a:t>l</a:t>
                      </a:r>
                      <a:r>
                        <a:rPr lang="en-US" sz="1100" spc="-10">
                          <a:effectLst/>
                        </a:rPr>
                        <a:t>e</a:t>
                      </a:r>
                      <a:r>
                        <a:rPr lang="en-US" sz="1100">
                          <a:effectLst/>
                        </a:rPr>
                        <a:t>d</a:t>
                      </a:r>
                      <a:r>
                        <a:rPr lang="en-US" sz="1100" spc="-10">
                          <a:effectLst/>
                        </a:rPr>
                        <a:t>g</a:t>
                      </a:r>
                      <a:r>
                        <a:rPr lang="en-US" sz="1100">
                          <a:effectLst/>
                        </a:rPr>
                        <a:t>e and </a:t>
                      </a:r>
                      <a:r>
                        <a:rPr lang="en-US" sz="1100" spc="-5">
                          <a:effectLst/>
                        </a:rPr>
                        <a:t>i</a:t>
                      </a:r>
                      <a:r>
                        <a:rPr lang="en-US" sz="1100">
                          <a:effectLst/>
                        </a:rPr>
                        <a:t>n</a:t>
                      </a:r>
                      <a:r>
                        <a:rPr lang="en-US" sz="1100" spc="5">
                          <a:effectLst/>
                        </a:rPr>
                        <a:t>f</a:t>
                      </a:r>
                      <a:r>
                        <a:rPr lang="en-US" sz="1100" spc="-10">
                          <a:effectLst/>
                        </a:rPr>
                        <a:t>or</a:t>
                      </a:r>
                      <a:r>
                        <a:rPr lang="en-US" sz="1100" spc="-20">
                          <a:effectLst/>
                        </a:rPr>
                        <a:t>m</a:t>
                      </a:r>
                      <a:r>
                        <a:rPr lang="en-US" sz="1100" spc="20">
                          <a:effectLst/>
                        </a:rPr>
                        <a:t>a</a:t>
                      </a:r>
                      <a:r>
                        <a:rPr lang="en-US" sz="1100" spc="5">
                          <a:effectLst/>
                        </a:rPr>
                        <a:t>ti</a:t>
                      </a:r>
                      <a:r>
                        <a:rPr lang="en-US" sz="1100">
                          <a:effectLst/>
                        </a:rPr>
                        <a:t>on</a:t>
                      </a:r>
                      <a:r>
                        <a:rPr lang="en-US" sz="1100" spc="-10">
                          <a:effectLst/>
                        </a:rPr>
                        <a:t> </a:t>
                      </a:r>
                      <a:r>
                        <a:rPr lang="en-US" sz="1100">
                          <a:effectLst/>
                        </a:rPr>
                        <a:t>an</a:t>
                      </a:r>
                      <a:r>
                        <a:rPr lang="en-US" sz="1100" spc="-10">
                          <a:effectLst/>
                        </a:rPr>
                        <a:t>d</a:t>
                      </a:r>
                      <a:r>
                        <a:rPr lang="en-US" sz="1100" spc="5">
                          <a:effectLst/>
                        </a:rPr>
                        <a:t>/</a:t>
                      </a:r>
                      <a:r>
                        <a:rPr lang="en-US" sz="1100">
                          <a:effectLst/>
                        </a:rPr>
                        <a:t>or p</a:t>
                      </a:r>
                      <a:r>
                        <a:rPr lang="en-US" sz="1100" spc="5">
                          <a:effectLst/>
                        </a:rPr>
                        <a:t>r</a:t>
                      </a:r>
                      <a:r>
                        <a:rPr lang="en-US" sz="1100">
                          <a:effectLst/>
                        </a:rPr>
                        <a:t>o</a:t>
                      </a:r>
                      <a:r>
                        <a:rPr lang="en-US" sz="1100" spc="-10">
                          <a:effectLst/>
                        </a:rPr>
                        <a:t>v</a:t>
                      </a:r>
                      <a:r>
                        <a:rPr lang="en-US" sz="1100" spc="5">
                          <a:effectLst/>
                        </a:rPr>
                        <a:t>i</a:t>
                      </a:r>
                      <a:r>
                        <a:rPr lang="en-US" sz="1100">
                          <a:effectLst/>
                        </a:rPr>
                        <a:t>de</a:t>
                      </a:r>
                      <a:r>
                        <a:rPr lang="en-US" sz="1100" spc="-10">
                          <a:effectLst/>
                        </a:rPr>
                        <a:t> </a:t>
                      </a:r>
                      <a:r>
                        <a:rPr lang="en-US" sz="1100" spc="5">
                          <a:effectLst/>
                        </a:rPr>
                        <a:t>l</a:t>
                      </a:r>
                      <a:r>
                        <a:rPr lang="en-US" sz="1100" spc="-5">
                          <a:effectLst/>
                        </a:rPr>
                        <a:t>i</a:t>
                      </a:r>
                      <a:r>
                        <a:rPr lang="en-US" sz="1100" spc="5">
                          <a:effectLst/>
                        </a:rPr>
                        <a:t>f</a:t>
                      </a:r>
                      <a:r>
                        <a:rPr lang="en-US" sz="1100">
                          <a:effectLst/>
                        </a:rPr>
                        <a:t>e</a:t>
                      </a:r>
                      <a:r>
                        <a:rPr lang="en-US" sz="1100" spc="10">
                          <a:effectLst/>
                        </a:rPr>
                        <a:t> </a:t>
                      </a:r>
                      <a:r>
                        <a:rPr lang="en-US" sz="1100" spc="-10">
                          <a:effectLst/>
                        </a:rPr>
                        <a:t>o</a:t>
                      </a:r>
                      <a:r>
                        <a:rPr lang="en-US" sz="1100">
                          <a:effectLst/>
                        </a:rPr>
                        <a:t>r</a:t>
                      </a:r>
                      <a:r>
                        <a:rPr lang="en-US" sz="1100" spc="5">
                          <a:effectLst/>
                        </a:rPr>
                        <a:t> </a:t>
                      </a:r>
                      <a:r>
                        <a:rPr lang="en-US" sz="1100" spc="-10">
                          <a:effectLst/>
                        </a:rPr>
                        <a:t>v</a:t>
                      </a:r>
                      <a:r>
                        <a:rPr lang="en-US" sz="1100">
                          <a:effectLst/>
                        </a:rPr>
                        <a:t>oca</a:t>
                      </a:r>
                      <a:r>
                        <a:rPr lang="en-US" sz="1100" spc="-5">
                          <a:effectLst/>
                        </a:rPr>
                        <a:t>t</a:t>
                      </a:r>
                      <a:r>
                        <a:rPr lang="en-US" sz="1100" spc="5">
                          <a:effectLst/>
                        </a:rPr>
                        <a:t>i</a:t>
                      </a:r>
                      <a:r>
                        <a:rPr lang="en-US" sz="1100">
                          <a:effectLst/>
                        </a:rPr>
                        <a:t>on</a:t>
                      </a:r>
                      <a:r>
                        <a:rPr lang="en-US" sz="1100" spc="-10">
                          <a:effectLst/>
                        </a:rPr>
                        <a:t>a</a:t>
                      </a:r>
                      <a:r>
                        <a:rPr lang="en-US" sz="1100">
                          <a:effectLst/>
                        </a:rPr>
                        <a:t>l</a:t>
                      </a:r>
                      <a:r>
                        <a:rPr lang="en-US" sz="1100" spc="5">
                          <a:effectLst/>
                        </a:rPr>
                        <a:t> </a:t>
                      </a:r>
                      <a:r>
                        <a:rPr lang="en-US" sz="1100" spc="-10">
                          <a:effectLst/>
                        </a:rPr>
                        <a:t>sk</a:t>
                      </a:r>
                      <a:r>
                        <a:rPr lang="en-US" sz="1100" spc="5">
                          <a:effectLst/>
                        </a:rPr>
                        <a:t>ill</a:t>
                      </a:r>
                      <a:r>
                        <a:rPr lang="en-US" sz="1100">
                          <a:effectLst/>
                        </a:rPr>
                        <a:t>s</a:t>
                      </a:r>
                      <a:r>
                        <a:rPr lang="en-US" sz="1100" spc="-10">
                          <a:effectLst/>
                        </a:rPr>
                        <a:t> </a:t>
                      </a:r>
                      <a:r>
                        <a:rPr lang="en-US" sz="1100" spc="5">
                          <a:effectLst/>
                        </a:rPr>
                        <a:t>tr</a:t>
                      </a:r>
                      <a:r>
                        <a:rPr lang="en-US" sz="1100" spc="-10">
                          <a:effectLst/>
                        </a:rPr>
                        <a:t>a</a:t>
                      </a:r>
                      <a:r>
                        <a:rPr lang="en-US" sz="1100" spc="5">
                          <a:effectLst/>
                        </a:rPr>
                        <a:t>i</a:t>
                      </a:r>
                      <a:r>
                        <a:rPr lang="en-US" sz="1100" spc="-10">
                          <a:effectLst/>
                        </a:rPr>
                        <a:t>n</a:t>
                      </a:r>
                      <a:r>
                        <a:rPr lang="en-US" sz="1100" spc="5">
                          <a:effectLst/>
                        </a:rPr>
                        <a:t>i</a:t>
                      </a:r>
                      <a:r>
                        <a:rPr lang="en-US" sz="1100">
                          <a:effectLst/>
                        </a:rPr>
                        <a:t>n</a:t>
                      </a:r>
                      <a:r>
                        <a:rPr lang="en-US" sz="1100" spc="-10">
                          <a:effectLst/>
                        </a:rPr>
                        <a:t>g</a:t>
                      </a:r>
                      <a:r>
                        <a:rPr lang="en-US" sz="1100">
                          <a:effectLst/>
                        </a:rPr>
                        <a:t>.</a:t>
                      </a:r>
                      <a:endParaRPr lang="en-US" sz="1100">
                        <a:effectLst/>
                        <a:latin typeface="Calibri"/>
                        <a:ea typeface="Times New Roman"/>
                        <a:cs typeface="Times New Roman"/>
                      </a:endParaRPr>
                    </a:p>
                  </a:txBody>
                  <a:tcPr marL="0" marR="0" marT="0" marB="0"/>
                </a:tc>
                <a:tc>
                  <a:txBody>
                    <a:bodyPr/>
                    <a:lstStyle/>
                    <a:p>
                      <a:pPr marL="0" marR="0">
                        <a:lnSpc>
                          <a:spcPts val="750"/>
                        </a:lnSpc>
                        <a:spcBef>
                          <a:spcPts val="45"/>
                        </a:spcBef>
                        <a:spcAft>
                          <a:spcPts val="0"/>
                        </a:spcAft>
                      </a:pPr>
                      <a:r>
                        <a:rPr lang="en-US" sz="750">
                          <a:effectLst/>
                        </a:rPr>
                        <a:t> </a:t>
                      </a:r>
                      <a:endParaRPr lang="en-US" sz="1100">
                        <a:effectLst/>
                      </a:endParaRPr>
                    </a:p>
                    <a:p>
                      <a:pPr marL="126365" marR="0">
                        <a:lnSpc>
                          <a:spcPct val="115000"/>
                        </a:lnSpc>
                        <a:spcBef>
                          <a:spcPts val="0"/>
                        </a:spcBef>
                        <a:spcAft>
                          <a:spcPts val="0"/>
                        </a:spcAft>
                      </a:pPr>
                      <a:r>
                        <a:rPr lang="en-US" sz="1100">
                          <a:effectLst/>
                        </a:rPr>
                        <a:t>Pa</a:t>
                      </a:r>
                      <a:r>
                        <a:rPr lang="en-US" sz="1100" spc="5">
                          <a:effectLst/>
                        </a:rPr>
                        <a:t>r</a:t>
                      </a:r>
                      <a:r>
                        <a:rPr lang="en-US" sz="1100">
                          <a:effectLst/>
                        </a:rPr>
                        <a:t>e</a:t>
                      </a:r>
                      <a:r>
                        <a:rPr lang="en-US" sz="1100" spc="-10">
                          <a:effectLst/>
                        </a:rPr>
                        <a:t>n</a:t>
                      </a:r>
                      <a:r>
                        <a:rPr lang="en-US" sz="1100" spc="5">
                          <a:effectLst/>
                        </a:rPr>
                        <a:t>ti</a:t>
                      </a:r>
                      <a:r>
                        <a:rPr lang="en-US" sz="1100">
                          <a:effectLst/>
                        </a:rPr>
                        <a:t>ng</a:t>
                      </a:r>
                      <a:r>
                        <a:rPr lang="en-US" sz="1100" spc="-10">
                          <a:effectLst/>
                        </a:rPr>
                        <a:t> c</a:t>
                      </a:r>
                      <a:r>
                        <a:rPr lang="en-US" sz="1100" spc="5">
                          <a:effectLst/>
                        </a:rPr>
                        <a:t>l</a:t>
                      </a:r>
                      <a:r>
                        <a:rPr lang="en-US" sz="1100">
                          <a:effectLst/>
                        </a:rPr>
                        <a:t>a</a:t>
                      </a:r>
                      <a:r>
                        <a:rPr lang="en-US" sz="1100" spc="-10">
                          <a:effectLst/>
                        </a:rPr>
                        <a:t>s</a:t>
                      </a:r>
                      <a:r>
                        <a:rPr lang="en-US" sz="1100">
                          <a:effectLst/>
                        </a:rPr>
                        <a:t>s</a:t>
                      </a:r>
                    </a:p>
                    <a:p>
                      <a:pPr marL="126365" marR="0">
                        <a:lnSpc>
                          <a:spcPct val="115000"/>
                        </a:lnSpc>
                        <a:spcBef>
                          <a:spcPts val="125"/>
                        </a:spcBef>
                        <a:spcAft>
                          <a:spcPts val="0"/>
                        </a:spcAft>
                      </a:pPr>
                      <a:r>
                        <a:rPr lang="en-US" sz="1100" spc="15">
                          <a:effectLst/>
                        </a:rPr>
                        <a:t>J</a:t>
                      </a:r>
                      <a:r>
                        <a:rPr lang="en-US" sz="1100" spc="-10">
                          <a:effectLst/>
                        </a:rPr>
                        <a:t>o</a:t>
                      </a:r>
                      <a:r>
                        <a:rPr lang="en-US" sz="1100">
                          <a:effectLst/>
                        </a:rPr>
                        <a:t>b </a:t>
                      </a:r>
                      <a:r>
                        <a:rPr lang="en-US" sz="1100" spc="-10">
                          <a:effectLst/>
                        </a:rPr>
                        <a:t>r</a:t>
                      </a:r>
                      <a:r>
                        <a:rPr lang="en-US" sz="1100">
                          <a:effectLst/>
                        </a:rPr>
                        <a:t>ea</a:t>
                      </a:r>
                      <a:r>
                        <a:rPr lang="en-US" sz="1100" spc="-10">
                          <a:effectLst/>
                        </a:rPr>
                        <a:t>d</a:t>
                      </a:r>
                      <a:r>
                        <a:rPr lang="en-US" sz="1100" spc="5">
                          <a:effectLst/>
                        </a:rPr>
                        <a:t>i</a:t>
                      </a:r>
                      <a:r>
                        <a:rPr lang="en-US" sz="1100">
                          <a:effectLst/>
                        </a:rPr>
                        <a:t>ne</a:t>
                      </a:r>
                      <a:r>
                        <a:rPr lang="en-US" sz="1100" spc="-10">
                          <a:effectLst/>
                        </a:rPr>
                        <a:t>s</a:t>
                      </a:r>
                      <a:r>
                        <a:rPr lang="en-US" sz="1100">
                          <a:effectLst/>
                        </a:rPr>
                        <a:t>s </a:t>
                      </a:r>
                      <a:r>
                        <a:rPr lang="en-US" sz="1100" spc="-5">
                          <a:effectLst/>
                        </a:rPr>
                        <a:t>t</a:t>
                      </a:r>
                      <a:r>
                        <a:rPr lang="en-US" sz="1100" spc="5">
                          <a:effectLst/>
                        </a:rPr>
                        <a:t>r</a:t>
                      </a:r>
                      <a:r>
                        <a:rPr lang="en-US" sz="1100" spc="-10">
                          <a:effectLst/>
                        </a:rPr>
                        <a:t>a</a:t>
                      </a:r>
                      <a:r>
                        <a:rPr lang="en-US" sz="1100" spc="5">
                          <a:effectLst/>
                        </a:rPr>
                        <a:t>i</a:t>
                      </a:r>
                      <a:r>
                        <a:rPr lang="en-US" sz="1100">
                          <a:effectLst/>
                        </a:rPr>
                        <a:t>n</a:t>
                      </a:r>
                      <a:r>
                        <a:rPr lang="en-US" sz="1100" spc="5">
                          <a:effectLst/>
                        </a:rPr>
                        <a:t>i</a:t>
                      </a:r>
                      <a:r>
                        <a:rPr lang="en-US" sz="1100">
                          <a:effectLst/>
                        </a:rPr>
                        <a:t>ng</a:t>
                      </a:r>
                    </a:p>
                    <a:p>
                      <a:pPr marL="126365" marR="0">
                        <a:lnSpc>
                          <a:spcPct val="115000"/>
                        </a:lnSpc>
                        <a:spcBef>
                          <a:spcPts val="140"/>
                        </a:spcBef>
                        <a:spcAft>
                          <a:spcPts val="0"/>
                        </a:spcAft>
                      </a:pPr>
                      <a:r>
                        <a:rPr lang="en-US" sz="1100">
                          <a:effectLst/>
                        </a:rPr>
                        <a:t>We</a:t>
                      </a:r>
                      <a:r>
                        <a:rPr lang="en-US" sz="1100" spc="-5">
                          <a:effectLst/>
                        </a:rPr>
                        <a:t>l</a:t>
                      </a:r>
                      <a:r>
                        <a:rPr lang="en-US" sz="1100" spc="5">
                          <a:effectLst/>
                        </a:rPr>
                        <a:t>l</a:t>
                      </a:r>
                      <a:r>
                        <a:rPr lang="en-US" sz="1100">
                          <a:effectLst/>
                        </a:rPr>
                        <a:t>n</a:t>
                      </a:r>
                      <a:r>
                        <a:rPr lang="en-US" sz="1100" spc="-10">
                          <a:effectLst/>
                        </a:rPr>
                        <a:t>e</a:t>
                      </a:r>
                      <a:r>
                        <a:rPr lang="en-US" sz="1100">
                          <a:effectLst/>
                        </a:rPr>
                        <a:t>ss</a:t>
                      </a:r>
                      <a:r>
                        <a:rPr lang="en-US" sz="1100" spc="5">
                          <a:effectLst/>
                        </a:rPr>
                        <a:t> </a:t>
                      </a:r>
                      <a:r>
                        <a:rPr lang="en-US" sz="1100" spc="-10">
                          <a:effectLst/>
                        </a:rPr>
                        <a:t>s</a:t>
                      </a:r>
                      <a:r>
                        <a:rPr lang="en-US" sz="1100">
                          <a:effectLst/>
                        </a:rPr>
                        <a:t>e</a:t>
                      </a:r>
                      <a:r>
                        <a:rPr lang="en-US" sz="1100" spc="-15">
                          <a:effectLst/>
                        </a:rPr>
                        <a:t>m</a:t>
                      </a:r>
                      <a:r>
                        <a:rPr lang="en-US" sz="1100" spc="5">
                          <a:effectLst/>
                        </a:rPr>
                        <a:t>i</a:t>
                      </a:r>
                      <a:r>
                        <a:rPr lang="en-US" sz="1100">
                          <a:effectLst/>
                        </a:rPr>
                        <a:t>nar</a:t>
                      </a:r>
                      <a:endParaRPr lang="en-US" sz="1100">
                        <a:effectLst/>
                        <a:latin typeface="Calibri"/>
                        <a:ea typeface="Times New Roman"/>
                        <a:cs typeface="Times New Roman"/>
                      </a:endParaRPr>
                    </a:p>
                  </a:txBody>
                  <a:tcPr marL="0" marR="0" marT="0" marB="0"/>
                </a:tc>
              </a:tr>
              <a:tr h="885825">
                <a:tc>
                  <a:txBody>
                    <a:bodyPr/>
                    <a:lstStyle/>
                    <a:p>
                      <a:pPr marL="0" marR="0">
                        <a:lnSpc>
                          <a:spcPts val="600"/>
                        </a:lnSpc>
                        <a:spcBef>
                          <a:spcPts val="15"/>
                        </a:spcBef>
                        <a:spcAft>
                          <a:spcPts val="0"/>
                        </a:spcAft>
                      </a:pPr>
                      <a:r>
                        <a:rPr lang="en-US" sz="600">
                          <a:effectLst/>
                        </a:rPr>
                        <a:t> </a:t>
                      </a:r>
                      <a:endParaRPr lang="en-US" sz="1100">
                        <a:effectLst/>
                      </a:endParaRPr>
                    </a:p>
                    <a:p>
                      <a:pPr marL="76200" marR="0">
                        <a:lnSpc>
                          <a:spcPct val="115000"/>
                        </a:lnSpc>
                        <a:spcBef>
                          <a:spcPts val="0"/>
                        </a:spcBef>
                        <a:spcAft>
                          <a:spcPts val="0"/>
                        </a:spcAft>
                      </a:pPr>
                      <a:r>
                        <a:rPr lang="en-US" sz="1100">
                          <a:effectLst/>
                        </a:rPr>
                        <a:t>Inst</a:t>
                      </a:r>
                      <a:r>
                        <a:rPr lang="en-US" sz="1100" spc="-5">
                          <a:effectLst/>
                        </a:rPr>
                        <a:t>r</a:t>
                      </a:r>
                      <a:r>
                        <a:rPr lang="en-US" sz="1100">
                          <a:effectLst/>
                        </a:rPr>
                        <a:t>umen</a:t>
                      </a:r>
                      <a:r>
                        <a:rPr lang="en-US" sz="1100" spc="-5">
                          <a:effectLst/>
                        </a:rPr>
                        <a:t>t</a:t>
                      </a:r>
                      <a:r>
                        <a:rPr lang="en-US" sz="1100">
                          <a:effectLst/>
                        </a:rPr>
                        <a:t>al</a:t>
                      </a:r>
                      <a:endParaRPr lang="en-US" sz="1100">
                        <a:effectLst/>
                        <a:latin typeface="Calibri"/>
                        <a:ea typeface="Times New Roman"/>
                        <a:cs typeface="Times New Roman"/>
                      </a:endParaRPr>
                    </a:p>
                  </a:txBody>
                  <a:tcPr marL="0" marR="0" marT="0" marB="0"/>
                </a:tc>
                <a:tc>
                  <a:txBody>
                    <a:bodyPr/>
                    <a:lstStyle/>
                    <a:p>
                      <a:pPr marL="0" marR="0">
                        <a:lnSpc>
                          <a:spcPts val="600"/>
                        </a:lnSpc>
                        <a:spcBef>
                          <a:spcPts val="15"/>
                        </a:spcBef>
                        <a:spcAft>
                          <a:spcPts val="0"/>
                        </a:spcAft>
                      </a:pPr>
                      <a:r>
                        <a:rPr lang="en-US" sz="600">
                          <a:effectLst/>
                        </a:rPr>
                        <a:t> </a:t>
                      </a:r>
                      <a:endParaRPr lang="en-US" sz="1100">
                        <a:effectLst/>
                      </a:endParaRPr>
                    </a:p>
                    <a:p>
                      <a:pPr marL="122555" marR="292100">
                        <a:lnSpc>
                          <a:spcPct val="110000"/>
                        </a:lnSpc>
                        <a:spcBef>
                          <a:spcPts val="0"/>
                        </a:spcBef>
                        <a:spcAft>
                          <a:spcPts val="0"/>
                        </a:spcAft>
                      </a:pPr>
                      <a:r>
                        <a:rPr lang="en-US" sz="1100">
                          <a:effectLst/>
                        </a:rPr>
                        <a:t>Pro</a:t>
                      </a:r>
                      <a:r>
                        <a:rPr lang="en-US" sz="1100" spc="-10">
                          <a:effectLst/>
                        </a:rPr>
                        <a:t>v</a:t>
                      </a:r>
                      <a:r>
                        <a:rPr lang="en-US" sz="1100" spc="5">
                          <a:effectLst/>
                        </a:rPr>
                        <a:t>i</a:t>
                      </a:r>
                      <a:r>
                        <a:rPr lang="en-US" sz="1100">
                          <a:effectLst/>
                        </a:rPr>
                        <a:t>de c</a:t>
                      </a:r>
                      <a:r>
                        <a:rPr lang="en-US" sz="1100" spc="-10">
                          <a:effectLst/>
                        </a:rPr>
                        <a:t>o</a:t>
                      </a:r>
                      <a:r>
                        <a:rPr lang="en-US" sz="1100">
                          <a:effectLst/>
                        </a:rPr>
                        <a:t>nc</a:t>
                      </a:r>
                      <a:r>
                        <a:rPr lang="en-US" sz="1100" spc="-5">
                          <a:effectLst/>
                        </a:rPr>
                        <a:t>r</a:t>
                      </a:r>
                      <a:r>
                        <a:rPr lang="en-US" sz="1100">
                          <a:effectLst/>
                        </a:rPr>
                        <a:t>e</a:t>
                      </a:r>
                      <a:r>
                        <a:rPr lang="en-US" sz="1100" spc="5">
                          <a:effectLst/>
                        </a:rPr>
                        <a:t>t</a:t>
                      </a:r>
                      <a:r>
                        <a:rPr lang="en-US" sz="1100">
                          <a:effectLst/>
                        </a:rPr>
                        <a:t>e</a:t>
                      </a:r>
                      <a:r>
                        <a:rPr lang="en-US" sz="1100" spc="-10">
                          <a:effectLst/>
                        </a:rPr>
                        <a:t> </a:t>
                      </a:r>
                      <a:r>
                        <a:rPr lang="en-US" sz="1100">
                          <a:effectLst/>
                        </a:rPr>
                        <a:t>a</a:t>
                      </a:r>
                      <a:r>
                        <a:rPr lang="en-US" sz="1100" spc="-10">
                          <a:effectLst/>
                        </a:rPr>
                        <a:t>s</a:t>
                      </a:r>
                      <a:r>
                        <a:rPr lang="en-US" sz="1100">
                          <a:effectLst/>
                        </a:rPr>
                        <a:t>s</a:t>
                      </a:r>
                      <a:r>
                        <a:rPr lang="en-US" sz="1100" spc="5">
                          <a:effectLst/>
                        </a:rPr>
                        <a:t>i</a:t>
                      </a:r>
                      <a:r>
                        <a:rPr lang="en-US" sz="1100" spc="-10">
                          <a:effectLst/>
                        </a:rPr>
                        <a:t>s</a:t>
                      </a:r>
                      <a:r>
                        <a:rPr lang="en-US" sz="1100" spc="5">
                          <a:effectLst/>
                        </a:rPr>
                        <a:t>t</a:t>
                      </a:r>
                      <a:r>
                        <a:rPr lang="en-US" sz="1100">
                          <a:effectLst/>
                        </a:rPr>
                        <a:t>a</a:t>
                      </a:r>
                      <a:r>
                        <a:rPr lang="en-US" sz="1100" spc="-10">
                          <a:effectLst/>
                        </a:rPr>
                        <a:t>n</a:t>
                      </a:r>
                      <a:r>
                        <a:rPr lang="en-US" sz="1100">
                          <a:effectLst/>
                        </a:rPr>
                        <a:t>ce</a:t>
                      </a:r>
                      <a:r>
                        <a:rPr lang="en-US" sz="1100" spc="-10">
                          <a:effectLst/>
                        </a:rPr>
                        <a:t> </a:t>
                      </a:r>
                      <a:r>
                        <a:rPr lang="en-US" sz="1100" spc="5">
                          <a:effectLst/>
                        </a:rPr>
                        <a:t>t</a:t>
                      </a:r>
                      <a:r>
                        <a:rPr lang="en-US" sz="1100">
                          <a:effectLst/>
                        </a:rPr>
                        <a:t>o h</a:t>
                      </a:r>
                      <a:r>
                        <a:rPr lang="en-US" sz="1100" spc="-10">
                          <a:effectLst/>
                        </a:rPr>
                        <a:t>e</a:t>
                      </a:r>
                      <a:r>
                        <a:rPr lang="en-US" sz="1100" spc="5">
                          <a:effectLst/>
                        </a:rPr>
                        <a:t>l</a:t>
                      </a:r>
                      <a:r>
                        <a:rPr lang="en-US" sz="1100">
                          <a:effectLst/>
                        </a:rPr>
                        <a:t>p </a:t>
                      </a:r>
                      <a:r>
                        <a:rPr lang="en-US" sz="1100" spc="-10">
                          <a:effectLst/>
                        </a:rPr>
                        <a:t>o</a:t>
                      </a:r>
                      <a:r>
                        <a:rPr lang="en-US" sz="1100" spc="5">
                          <a:effectLst/>
                        </a:rPr>
                        <a:t>t</a:t>
                      </a:r>
                      <a:r>
                        <a:rPr lang="en-US" sz="1100">
                          <a:effectLst/>
                        </a:rPr>
                        <a:t>h</a:t>
                      </a:r>
                      <a:r>
                        <a:rPr lang="en-US" sz="1100" spc="-10">
                          <a:effectLst/>
                        </a:rPr>
                        <a:t>e</a:t>
                      </a:r>
                      <a:r>
                        <a:rPr lang="en-US" sz="1100" spc="5">
                          <a:effectLst/>
                        </a:rPr>
                        <a:t>r</a:t>
                      </a:r>
                      <a:r>
                        <a:rPr lang="en-US" sz="1100">
                          <a:effectLst/>
                        </a:rPr>
                        <a:t>s acco</a:t>
                      </a:r>
                      <a:r>
                        <a:rPr lang="en-US" sz="1100" spc="-15">
                          <a:effectLst/>
                        </a:rPr>
                        <a:t>m</a:t>
                      </a:r>
                      <a:r>
                        <a:rPr lang="en-US" sz="1100">
                          <a:effectLst/>
                        </a:rPr>
                        <a:t>p</a:t>
                      </a:r>
                      <a:r>
                        <a:rPr lang="en-US" sz="1100" spc="5">
                          <a:effectLst/>
                        </a:rPr>
                        <a:t>li</a:t>
                      </a:r>
                      <a:r>
                        <a:rPr lang="en-US" sz="1100">
                          <a:effectLst/>
                        </a:rPr>
                        <a:t>sh</a:t>
                      </a:r>
                      <a:r>
                        <a:rPr lang="en-US" sz="1100" spc="-10">
                          <a:effectLst/>
                        </a:rPr>
                        <a:t> </a:t>
                      </a:r>
                      <a:r>
                        <a:rPr lang="en-US" sz="1100" spc="5">
                          <a:effectLst/>
                        </a:rPr>
                        <a:t>t</a:t>
                      </a:r>
                      <a:r>
                        <a:rPr lang="en-US" sz="1100" spc="-10">
                          <a:effectLst/>
                        </a:rPr>
                        <a:t>a</a:t>
                      </a:r>
                      <a:r>
                        <a:rPr lang="en-US" sz="1100">
                          <a:effectLst/>
                        </a:rPr>
                        <a:t>s</a:t>
                      </a:r>
                      <a:r>
                        <a:rPr lang="en-US" sz="1100" spc="-10">
                          <a:effectLst/>
                        </a:rPr>
                        <a:t>k</a:t>
                      </a:r>
                      <a:r>
                        <a:rPr lang="en-US" sz="1100">
                          <a:effectLst/>
                        </a:rPr>
                        <a:t>s.</a:t>
                      </a:r>
                      <a:endParaRPr lang="en-US" sz="1100">
                        <a:effectLst/>
                        <a:latin typeface="Calibri"/>
                        <a:ea typeface="Times New Roman"/>
                        <a:cs typeface="Times New Roman"/>
                      </a:endParaRPr>
                    </a:p>
                  </a:txBody>
                  <a:tcPr marL="0" marR="0" marT="0" marB="0"/>
                </a:tc>
                <a:tc>
                  <a:txBody>
                    <a:bodyPr/>
                    <a:lstStyle/>
                    <a:p>
                      <a:pPr marL="0" marR="0">
                        <a:lnSpc>
                          <a:spcPts val="600"/>
                        </a:lnSpc>
                        <a:spcBef>
                          <a:spcPts val="15"/>
                        </a:spcBef>
                        <a:spcAft>
                          <a:spcPts val="0"/>
                        </a:spcAft>
                      </a:pPr>
                      <a:r>
                        <a:rPr lang="en-US" sz="600">
                          <a:effectLst/>
                        </a:rPr>
                        <a:t> </a:t>
                      </a:r>
                      <a:endParaRPr lang="en-US" sz="1100">
                        <a:effectLst/>
                      </a:endParaRPr>
                    </a:p>
                    <a:p>
                      <a:pPr marL="126365" marR="0">
                        <a:lnSpc>
                          <a:spcPct val="115000"/>
                        </a:lnSpc>
                        <a:spcBef>
                          <a:spcPts val="0"/>
                        </a:spcBef>
                        <a:spcAft>
                          <a:spcPts val="0"/>
                        </a:spcAft>
                      </a:pPr>
                      <a:r>
                        <a:rPr lang="en-US" sz="1100" spc="-5">
                          <a:effectLst/>
                        </a:rPr>
                        <a:t>C</a:t>
                      </a:r>
                      <a:r>
                        <a:rPr lang="en-US" sz="1100">
                          <a:effectLst/>
                        </a:rPr>
                        <a:t>h</a:t>
                      </a:r>
                      <a:r>
                        <a:rPr lang="en-US" sz="1100" spc="5">
                          <a:effectLst/>
                        </a:rPr>
                        <a:t>il</a:t>
                      </a:r>
                      <a:r>
                        <a:rPr lang="en-US" sz="1100">
                          <a:effectLst/>
                        </a:rPr>
                        <a:t>d</a:t>
                      </a:r>
                      <a:r>
                        <a:rPr lang="en-US" sz="1100" spc="-10">
                          <a:effectLst/>
                        </a:rPr>
                        <a:t> </a:t>
                      </a:r>
                      <a:r>
                        <a:rPr lang="en-US" sz="1100">
                          <a:effectLst/>
                        </a:rPr>
                        <a:t>ca</a:t>
                      </a:r>
                      <a:r>
                        <a:rPr lang="en-US" sz="1100" spc="-10">
                          <a:effectLst/>
                        </a:rPr>
                        <a:t>r</a:t>
                      </a:r>
                      <a:r>
                        <a:rPr lang="en-US" sz="1100">
                          <a:effectLst/>
                        </a:rPr>
                        <a:t>e</a:t>
                      </a:r>
                    </a:p>
                    <a:p>
                      <a:pPr marL="126365" marR="0">
                        <a:lnSpc>
                          <a:spcPct val="115000"/>
                        </a:lnSpc>
                        <a:spcBef>
                          <a:spcPts val="130"/>
                        </a:spcBef>
                        <a:spcAft>
                          <a:spcPts val="0"/>
                        </a:spcAft>
                      </a:pPr>
                      <a:r>
                        <a:rPr lang="en-US" sz="1100" spc="10">
                          <a:effectLst/>
                        </a:rPr>
                        <a:t>T</a:t>
                      </a:r>
                      <a:r>
                        <a:rPr lang="en-US" sz="1100" spc="-10">
                          <a:effectLst/>
                        </a:rPr>
                        <a:t>r</a:t>
                      </a:r>
                      <a:r>
                        <a:rPr lang="en-US" sz="1100">
                          <a:effectLst/>
                        </a:rPr>
                        <a:t>an</a:t>
                      </a:r>
                      <a:r>
                        <a:rPr lang="en-US" sz="1100" spc="5">
                          <a:effectLst/>
                        </a:rPr>
                        <a:t>s</a:t>
                      </a:r>
                      <a:r>
                        <a:rPr lang="en-US" sz="1100" spc="-10">
                          <a:effectLst/>
                        </a:rPr>
                        <a:t>p</a:t>
                      </a:r>
                      <a:r>
                        <a:rPr lang="en-US" sz="1100">
                          <a:effectLst/>
                        </a:rPr>
                        <a:t>o</a:t>
                      </a:r>
                      <a:r>
                        <a:rPr lang="en-US" sz="1100" spc="-10">
                          <a:effectLst/>
                        </a:rPr>
                        <a:t>r</a:t>
                      </a:r>
                      <a:r>
                        <a:rPr lang="en-US" sz="1100" spc="5">
                          <a:effectLst/>
                        </a:rPr>
                        <a:t>t</a:t>
                      </a:r>
                      <a:r>
                        <a:rPr lang="en-US" sz="1100">
                          <a:effectLst/>
                        </a:rPr>
                        <a:t>a</a:t>
                      </a:r>
                      <a:r>
                        <a:rPr lang="en-US" sz="1100" spc="-5">
                          <a:effectLst/>
                        </a:rPr>
                        <a:t>t</a:t>
                      </a:r>
                      <a:r>
                        <a:rPr lang="en-US" sz="1100" spc="5">
                          <a:effectLst/>
                        </a:rPr>
                        <a:t>i</a:t>
                      </a:r>
                      <a:r>
                        <a:rPr lang="en-US" sz="1100">
                          <a:effectLst/>
                        </a:rPr>
                        <a:t>on</a:t>
                      </a:r>
                    </a:p>
                    <a:p>
                      <a:pPr marL="126365" marR="301625">
                        <a:lnSpc>
                          <a:spcPct val="110000"/>
                        </a:lnSpc>
                        <a:spcBef>
                          <a:spcPts val="140"/>
                        </a:spcBef>
                        <a:spcAft>
                          <a:spcPts val="0"/>
                        </a:spcAft>
                      </a:pPr>
                      <a:r>
                        <a:rPr lang="en-US" sz="1100" spc="-5">
                          <a:effectLst/>
                        </a:rPr>
                        <a:t>H</a:t>
                      </a:r>
                      <a:r>
                        <a:rPr lang="en-US" sz="1100">
                          <a:effectLst/>
                        </a:rPr>
                        <a:t>e</a:t>
                      </a:r>
                      <a:r>
                        <a:rPr lang="en-US" sz="1100" spc="5">
                          <a:effectLst/>
                        </a:rPr>
                        <a:t>l</a:t>
                      </a:r>
                      <a:r>
                        <a:rPr lang="en-US" sz="1100">
                          <a:effectLst/>
                        </a:rPr>
                        <a:t>p </a:t>
                      </a:r>
                      <a:r>
                        <a:rPr lang="en-US" sz="1100" spc="-10">
                          <a:effectLst/>
                        </a:rPr>
                        <a:t>a</a:t>
                      </a:r>
                      <a:r>
                        <a:rPr lang="en-US" sz="1100">
                          <a:effectLst/>
                        </a:rPr>
                        <a:t>cce</a:t>
                      </a:r>
                      <a:r>
                        <a:rPr lang="en-US" sz="1100" spc="-10">
                          <a:effectLst/>
                        </a:rPr>
                        <a:t>s</a:t>
                      </a:r>
                      <a:r>
                        <a:rPr lang="en-US" sz="1100">
                          <a:effectLst/>
                        </a:rPr>
                        <a:t>s</a:t>
                      </a:r>
                      <a:r>
                        <a:rPr lang="en-US" sz="1100" spc="5">
                          <a:effectLst/>
                        </a:rPr>
                        <a:t>i</a:t>
                      </a:r>
                      <a:r>
                        <a:rPr lang="en-US" sz="1100">
                          <a:effectLst/>
                        </a:rPr>
                        <a:t>ng</a:t>
                      </a:r>
                      <a:r>
                        <a:rPr lang="en-US" sz="1100" spc="-10">
                          <a:effectLst/>
                        </a:rPr>
                        <a:t> </a:t>
                      </a:r>
                      <a:r>
                        <a:rPr lang="en-US" sz="1100">
                          <a:effectLst/>
                        </a:rPr>
                        <a:t>co</a:t>
                      </a:r>
                      <a:r>
                        <a:rPr lang="en-US" sz="1100" spc="-15">
                          <a:effectLst/>
                        </a:rPr>
                        <a:t>m</a:t>
                      </a:r>
                      <a:r>
                        <a:rPr lang="en-US" sz="1100" spc="-20">
                          <a:effectLst/>
                        </a:rPr>
                        <a:t>m</a:t>
                      </a:r>
                      <a:r>
                        <a:rPr lang="en-US" sz="1100" spc="5">
                          <a:effectLst/>
                        </a:rPr>
                        <a:t>u</a:t>
                      </a:r>
                      <a:r>
                        <a:rPr lang="en-US" sz="1100">
                          <a:effectLst/>
                        </a:rPr>
                        <a:t>n</a:t>
                      </a:r>
                      <a:r>
                        <a:rPr lang="en-US" sz="1100" spc="5">
                          <a:effectLst/>
                        </a:rPr>
                        <a:t>it</a:t>
                      </a:r>
                      <a:r>
                        <a:rPr lang="en-US" sz="1100">
                          <a:effectLst/>
                        </a:rPr>
                        <a:t>y hea</a:t>
                      </a:r>
                      <a:r>
                        <a:rPr lang="en-US" sz="1100" spc="-5">
                          <a:effectLst/>
                        </a:rPr>
                        <a:t>l</a:t>
                      </a:r>
                      <a:r>
                        <a:rPr lang="en-US" sz="1100" spc="5">
                          <a:effectLst/>
                        </a:rPr>
                        <a:t>t</a:t>
                      </a:r>
                      <a:r>
                        <a:rPr lang="en-US" sz="1100">
                          <a:effectLst/>
                        </a:rPr>
                        <a:t>h </a:t>
                      </a:r>
                      <a:r>
                        <a:rPr lang="en-US" sz="1100" spc="-10">
                          <a:effectLst/>
                        </a:rPr>
                        <a:t>a</a:t>
                      </a:r>
                      <a:r>
                        <a:rPr lang="en-US" sz="1100">
                          <a:effectLst/>
                        </a:rPr>
                        <a:t>nd s</a:t>
                      </a:r>
                      <a:r>
                        <a:rPr lang="en-US" sz="1100" spc="-10">
                          <a:effectLst/>
                        </a:rPr>
                        <a:t>o</a:t>
                      </a:r>
                      <a:r>
                        <a:rPr lang="en-US" sz="1100">
                          <a:effectLst/>
                        </a:rPr>
                        <a:t>c</a:t>
                      </a:r>
                      <a:r>
                        <a:rPr lang="en-US" sz="1100" spc="5">
                          <a:effectLst/>
                        </a:rPr>
                        <a:t>i</a:t>
                      </a:r>
                      <a:r>
                        <a:rPr lang="en-US" sz="1100" spc="-10">
                          <a:effectLst/>
                        </a:rPr>
                        <a:t>a</a:t>
                      </a:r>
                      <a:r>
                        <a:rPr lang="en-US" sz="1100">
                          <a:effectLst/>
                        </a:rPr>
                        <a:t>l</a:t>
                      </a:r>
                      <a:r>
                        <a:rPr lang="en-US" sz="1100" spc="5">
                          <a:effectLst/>
                        </a:rPr>
                        <a:t> </a:t>
                      </a:r>
                      <a:r>
                        <a:rPr lang="en-US" sz="1100" spc="-10">
                          <a:effectLst/>
                        </a:rPr>
                        <a:t>s</a:t>
                      </a:r>
                      <a:r>
                        <a:rPr lang="en-US" sz="1100">
                          <a:effectLst/>
                        </a:rPr>
                        <a:t>e</a:t>
                      </a:r>
                      <a:r>
                        <a:rPr lang="en-US" sz="1100" spc="5">
                          <a:effectLst/>
                        </a:rPr>
                        <a:t>r</a:t>
                      </a:r>
                      <a:r>
                        <a:rPr lang="en-US" sz="1100" spc="-10">
                          <a:effectLst/>
                        </a:rPr>
                        <a:t>v</a:t>
                      </a:r>
                      <a:r>
                        <a:rPr lang="en-US" sz="1100" spc="5">
                          <a:effectLst/>
                        </a:rPr>
                        <a:t>i</a:t>
                      </a:r>
                      <a:r>
                        <a:rPr lang="en-US" sz="1100">
                          <a:effectLst/>
                        </a:rPr>
                        <a:t>c</a:t>
                      </a:r>
                      <a:r>
                        <a:rPr lang="en-US" sz="1100" spc="-10">
                          <a:effectLst/>
                        </a:rPr>
                        <a:t>e</a:t>
                      </a:r>
                      <a:r>
                        <a:rPr lang="en-US" sz="1100">
                          <a:effectLst/>
                        </a:rPr>
                        <a:t>s</a:t>
                      </a:r>
                      <a:endParaRPr lang="en-US" sz="1100">
                        <a:effectLst/>
                        <a:latin typeface="Calibri"/>
                        <a:ea typeface="Times New Roman"/>
                        <a:cs typeface="Times New Roman"/>
                      </a:endParaRPr>
                    </a:p>
                  </a:txBody>
                  <a:tcPr marL="0" marR="0" marT="0" marB="0"/>
                </a:tc>
              </a:tr>
              <a:tr h="791210">
                <a:tc>
                  <a:txBody>
                    <a:bodyPr/>
                    <a:lstStyle/>
                    <a:p>
                      <a:pPr marL="0" marR="0">
                        <a:lnSpc>
                          <a:spcPts val="750"/>
                        </a:lnSpc>
                        <a:spcBef>
                          <a:spcPts val="30"/>
                        </a:spcBef>
                        <a:spcAft>
                          <a:spcPts val="0"/>
                        </a:spcAft>
                      </a:pPr>
                      <a:r>
                        <a:rPr lang="en-US" sz="750">
                          <a:effectLst/>
                        </a:rPr>
                        <a:t> </a:t>
                      </a:r>
                      <a:endParaRPr lang="en-US" sz="1100">
                        <a:effectLst/>
                      </a:endParaRPr>
                    </a:p>
                    <a:p>
                      <a:pPr marL="76200" marR="0">
                        <a:lnSpc>
                          <a:spcPct val="115000"/>
                        </a:lnSpc>
                        <a:spcBef>
                          <a:spcPts val="0"/>
                        </a:spcBef>
                        <a:spcAft>
                          <a:spcPts val="0"/>
                        </a:spcAft>
                      </a:pPr>
                      <a:r>
                        <a:rPr lang="en-US" sz="1100" spc="-5">
                          <a:effectLst/>
                        </a:rPr>
                        <a:t>A</a:t>
                      </a:r>
                      <a:r>
                        <a:rPr lang="en-US" sz="1100">
                          <a:effectLst/>
                        </a:rPr>
                        <a:t>ffiliati</a:t>
                      </a:r>
                      <a:r>
                        <a:rPr lang="en-US" sz="1100" spc="-5">
                          <a:effectLst/>
                        </a:rPr>
                        <a:t>o</a:t>
                      </a:r>
                      <a:r>
                        <a:rPr lang="en-US" sz="1100">
                          <a:effectLst/>
                        </a:rPr>
                        <a:t>nal</a:t>
                      </a:r>
                      <a:endParaRPr lang="en-US" sz="1100">
                        <a:effectLst/>
                        <a:latin typeface="Calibri"/>
                        <a:ea typeface="Times New Roman"/>
                        <a:cs typeface="Times New Roman"/>
                      </a:endParaRPr>
                    </a:p>
                  </a:txBody>
                  <a:tcPr marL="0" marR="0" marT="0" marB="0"/>
                </a:tc>
                <a:tc>
                  <a:txBody>
                    <a:bodyPr/>
                    <a:lstStyle/>
                    <a:p>
                      <a:pPr marL="0" marR="0">
                        <a:lnSpc>
                          <a:spcPts val="750"/>
                        </a:lnSpc>
                        <a:spcBef>
                          <a:spcPts val="35"/>
                        </a:spcBef>
                        <a:spcAft>
                          <a:spcPts val="0"/>
                        </a:spcAft>
                      </a:pPr>
                      <a:r>
                        <a:rPr lang="en-US" sz="750" dirty="0">
                          <a:effectLst/>
                        </a:rPr>
                        <a:t> </a:t>
                      </a:r>
                      <a:endParaRPr lang="en-US" sz="1100" dirty="0">
                        <a:effectLst/>
                      </a:endParaRPr>
                    </a:p>
                    <a:p>
                      <a:pPr marL="122555" marR="102235">
                        <a:lnSpc>
                          <a:spcPct val="110000"/>
                        </a:lnSpc>
                        <a:spcBef>
                          <a:spcPts val="0"/>
                        </a:spcBef>
                        <a:spcAft>
                          <a:spcPts val="0"/>
                        </a:spcAft>
                      </a:pPr>
                      <a:r>
                        <a:rPr lang="en-US" sz="1100" dirty="0">
                          <a:effectLst/>
                        </a:rPr>
                        <a:t>Fac</a:t>
                      </a:r>
                      <a:r>
                        <a:rPr lang="en-US" sz="1100" spc="-5" dirty="0">
                          <a:effectLst/>
                        </a:rPr>
                        <a:t>i</a:t>
                      </a:r>
                      <a:r>
                        <a:rPr lang="en-US" sz="1100" spc="5" dirty="0">
                          <a:effectLst/>
                        </a:rPr>
                        <a:t>l</a:t>
                      </a:r>
                      <a:r>
                        <a:rPr lang="en-US" sz="1100" spc="-5" dirty="0">
                          <a:effectLst/>
                        </a:rPr>
                        <a:t>i</a:t>
                      </a:r>
                      <a:r>
                        <a:rPr lang="en-US" sz="1100" spc="5" dirty="0">
                          <a:effectLst/>
                        </a:rPr>
                        <a:t>t</a:t>
                      </a:r>
                      <a:r>
                        <a:rPr lang="en-US" sz="1100" spc="-10" dirty="0">
                          <a:effectLst/>
                        </a:rPr>
                        <a:t>a</a:t>
                      </a:r>
                      <a:r>
                        <a:rPr lang="en-US" sz="1100" spc="5" dirty="0">
                          <a:effectLst/>
                        </a:rPr>
                        <a:t>t</a:t>
                      </a:r>
                      <a:r>
                        <a:rPr lang="en-US" sz="1100" dirty="0">
                          <a:effectLst/>
                        </a:rPr>
                        <a:t>e c</a:t>
                      </a:r>
                      <a:r>
                        <a:rPr lang="en-US" sz="1100" spc="-10" dirty="0">
                          <a:effectLst/>
                        </a:rPr>
                        <a:t>o</a:t>
                      </a:r>
                      <a:r>
                        <a:rPr lang="en-US" sz="1100" dirty="0">
                          <a:effectLst/>
                        </a:rPr>
                        <a:t>n</a:t>
                      </a:r>
                      <a:r>
                        <a:rPr lang="en-US" sz="1100" spc="5" dirty="0">
                          <a:effectLst/>
                        </a:rPr>
                        <a:t>t</a:t>
                      </a:r>
                      <a:r>
                        <a:rPr lang="en-US" sz="1100" spc="-10" dirty="0">
                          <a:effectLst/>
                        </a:rPr>
                        <a:t>a</a:t>
                      </a:r>
                      <a:r>
                        <a:rPr lang="en-US" sz="1100" dirty="0">
                          <a:effectLst/>
                        </a:rPr>
                        <a:t>c</a:t>
                      </a:r>
                      <a:r>
                        <a:rPr lang="en-US" sz="1100" spc="-5" dirty="0">
                          <a:effectLst/>
                        </a:rPr>
                        <a:t>t</a:t>
                      </a:r>
                      <a:r>
                        <a:rPr lang="en-US" sz="1100" dirty="0">
                          <a:effectLst/>
                        </a:rPr>
                        <a:t>s w</a:t>
                      </a:r>
                      <a:r>
                        <a:rPr lang="en-US" sz="1100" spc="-10" dirty="0">
                          <a:effectLst/>
                        </a:rPr>
                        <a:t>i</a:t>
                      </a:r>
                      <a:r>
                        <a:rPr lang="en-US" sz="1100" spc="5" dirty="0">
                          <a:effectLst/>
                        </a:rPr>
                        <a:t>t</a:t>
                      </a:r>
                      <a:r>
                        <a:rPr lang="en-US" sz="1100" dirty="0">
                          <a:effectLst/>
                        </a:rPr>
                        <a:t>h </a:t>
                      </a:r>
                      <a:r>
                        <a:rPr lang="en-US" sz="1100" spc="-10" dirty="0">
                          <a:effectLst/>
                        </a:rPr>
                        <a:t>o</a:t>
                      </a:r>
                      <a:r>
                        <a:rPr lang="en-US" sz="1100" spc="5" dirty="0">
                          <a:effectLst/>
                        </a:rPr>
                        <a:t>t</a:t>
                      </a:r>
                      <a:r>
                        <a:rPr lang="en-US" sz="1100" spc="-10" dirty="0">
                          <a:effectLst/>
                        </a:rPr>
                        <a:t>h</a:t>
                      </a:r>
                      <a:r>
                        <a:rPr lang="en-US" sz="1100" dirty="0">
                          <a:effectLst/>
                        </a:rPr>
                        <a:t>er</a:t>
                      </a:r>
                      <a:r>
                        <a:rPr lang="en-US" sz="1100" spc="5" dirty="0">
                          <a:effectLst/>
                        </a:rPr>
                        <a:t> </a:t>
                      </a:r>
                      <a:r>
                        <a:rPr lang="en-US" sz="1100" dirty="0">
                          <a:effectLst/>
                        </a:rPr>
                        <a:t>p</a:t>
                      </a:r>
                      <a:r>
                        <a:rPr lang="en-US" sz="1100" spc="-10" dirty="0">
                          <a:effectLst/>
                        </a:rPr>
                        <a:t>e</a:t>
                      </a:r>
                      <a:r>
                        <a:rPr lang="en-US" sz="1100" dirty="0">
                          <a:effectLst/>
                        </a:rPr>
                        <a:t>op</a:t>
                      </a:r>
                      <a:r>
                        <a:rPr lang="en-US" sz="1100" spc="-5" dirty="0">
                          <a:effectLst/>
                        </a:rPr>
                        <a:t>l</a:t>
                      </a:r>
                      <a:r>
                        <a:rPr lang="en-US" sz="1100" dirty="0">
                          <a:effectLst/>
                        </a:rPr>
                        <a:t>e </a:t>
                      </a:r>
                      <a:r>
                        <a:rPr lang="en-US" sz="1100" spc="5" dirty="0">
                          <a:effectLst/>
                        </a:rPr>
                        <a:t>t</a:t>
                      </a:r>
                      <a:r>
                        <a:rPr lang="en-US" sz="1100" dirty="0">
                          <a:effectLst/>
                        </a:rPr>
                        <a:t>o p</a:t>
                      </a:r>
                      <a:r>
                        <a:rPr lang="en-US" sz="1100" spc="5" dirty="0">
                          <a:effectLst/>
                        </a:rPr>
                        <a:t>r</a:t>
                      </a:r>
                      <a:r>
                        <a:rPr lang="en-US" sz="1100" dirty="0">
                          <a:effectLst/>
                        </a:rPr>
                        <a:t>o</a:t>
                      </a:r>
                      <a:r>
                        <a:rPr lang="en-US" sz="1100" spc="-20" dirty="0">
                          <a:effectLst/>
                        </a:rPr>
                        <a:t>m</a:t>
                      </a:r>
                      <a:r>
                        <a:rPr lang="en-US" sz="1100" dirty="0">
                          <a:effectLst/>
                        </a:rPr>
                        <a:t>o</a:t>
                      </a:r>
                      <a:r>
                        <a:rPr lang="en-US" sz="1100" spc="5" dirty="0">
                          <a:effectLst/>
                        </a:rPr>
                        <a:t>t</a:t>
                      </a:r>
                      <a:r>
                        <a:rPr lang="en-US" sz="1100" dirty="0">
                          <a:effectLst/>
                        </a:rPr>
                        <a:t>e </a:t>
                      </a:r>
                      <a:r>
                        <a:rPr lang="en-US" sz="1100" spc="5" dirty="0">
                          <a:effectLst/>
                        </a:rPr>
                        <a:t>l</a:t>
                      </a:r>
                      <a:r>
                        <a:rPr lang="en-US" sz="1100" spc="-10" dirty="0">
                          <a:effectLst/>
                        </a:rPr>
                        <a:t>e</a:t>
                      </a:r>
                      <a:r>
                        <a:rPr lang="en-US" sz="1100" dirty="0">
                          <a:effectLst/>
                        </a:rPr>
                        <a:t>a</a:t>
                      </a:r>
                      <a:r>
                        <a:rPr lang="en-US" sz="1100" spc="5" dirty="0">
                          <a:effectLst/>
                        </a:rPr>
                        <a:t>r</a:t>
                      </a:r>
                      <a:r>
                        <a:rPr lang="en-US" sz="1100" spc="-10" dirty="0">
                          <a:effectLst/>
                        </a:rPr>
                        <a:t>n</a:t>
                      </a:r>
                      <a:r>
                        <a:rPr lang="en-US" sz="1100" spc="5" dirty="0">
                          <a:effectLst/>
                        </a:rPr>
                        <a:t>i</a:t>
                      </a:r>
                      <a:r>
                        <a:rPr lang="en-US" sz="1100" dirty="0">
                          <a:effectLst/>
                        </a:rPr>
                        <a:t>ng</a:t>
                      </a:r>
                      <a:r>
                        <a:rPr lang="en-US" sz="1100" spc="-10" dirty="0">
                          <a:effectLst/>
                        </a:rPr>
                        <a:t> </a:t>
                      </a:r>
                      <a:r>
                        <a:rPr lang="en-US" sz="1100" dirty="0">
                          <a:effectLst/>
                        </a:rPr>
                        <a:t>of</a:t>
                      </a:r>
                      <a:r>
                        <a:rPr lang="en-US" sz="1100" spc="5" dirty="0">
                          <a:effectLst/>
                        </a:rPr>
                        <a:t> </a:t>
                      </a:r>
                      <a:r>
                        <a:rPr lang="en-US" sz="1100" spc="-10" dirty="0">
                          <a:effectLst/>
                        </a:rPr>
                        <a:t>s</a:t>
                      </a:r>
                      <a:r>
                        <a:rPr lang="en-US" sz="1100" dirty="0">
                          <a:effectLst/>
                        </a:rPr>
                        <a:t>oc</a:t>
                      </a:r>
                      <a:r>
                        <a:rPr lang="en-US" sz="1100" spc="-5" dirty="0">
                          <a:effectLst/>
                        </a:rPr>
                        <a:t>i</a:t>
                      </a:r>
                      <a:r>
                        <a:rPr lang="en-US" sz="1100" dirty="0">
                          <a:effectLst/>
                        </a:rPr>
                        <a:t>al</a:t>
                      </a:r>
                      <a:r>
                        <a:rPr lang="en-US" sz="1100" spc="-5" dirty="0">
                          <a:effectLst/>
                        </a:rPr>
                        <a:t> </a:t>
                      </a:r>
                      <a:r>
                        <a:rPr lang="en-US" sz="1100" dirty="0">
                          <a:effectLst/>
                        </a:rPr>
                        <a:t>and </a:t>
                      </a:r>
                      <a:r>
                        <a:rPr lang="en-US" sz="1100" spc="-5" dirty="0">
                          <a:effectLst/>
                        </a:rPr>
                        <a:t>r</a:t>
                      </a:r>
                      <a:r>
                        <a:rPr lang="en-US" sz="1100" dirty="0">
                          <a:effectLst/>
                        </a:rPr>
                        <a:t>ec</a:t>
                      </a:r>
                      <a:r>
                        <a:rPr lang="en-US" sz="1100" spc="-10" dirty="0">
                          <a:effectLst/>
                        </a:rPr>
                        <a:t>r</a:t>
                      </a:r>
                      <a:r>
                        <a:rPr lang="en-US" sz="1100" dirty="0">
                          <a:effectLst/>
                        </a:rPr>
                        <a:t>ea</a:t>
                      </a:r>
                      <a:r>
                        <a:rPr lang="en-US" sz="1100" spc="-5" dirty="0">
                          <a:effectLst/>
                        </a:rPr>
                        <a:t>t</a:t>
                      </a:r>
                      <a:r>
                        <a:rPr lang="en-US" sz="1100" spc="5" dirty="0">
                          <a:effectLst/>
                        </a:rPr>
                        <a:t>i</a:t>
                      </a:r>
                      <a:r>
                        <a:rPr lang="en-US" sz="1100" dirty="0">
                          <a:effectLst/>
                        </a:rPr>
                        <a:t>o</a:t>
                      </a:r>
                      <a:r>
                        <a:rPr lang="en-US" sz="1100" spc="-10" dirty="0">
                          <a:effectLst/>
                        </a:rPr>
                        <a:t>n</a:t>
                      </a:r>
                      <a:r>
                        <a:rPr lang="en-US" sz="1100" dirty="0">
                          <a:effectLst/>
                        </a:rPr>
                        <a:t>al s</a:t>
                      </a:r>
                      <a:r>
                        <a:rPr lang="en-US" sz="1100" spc="-10" dirty="0">
                          <a:effectLst/>
                        </a:rPr>
                        <a:t>k</a:t>
                      </a:r>
                      <a:r>
                        <a:rPr lang="en-US" sz="1100" spc="5" dirty="0">
                          <a:effectLst/>
                        </a:rPr>
                        <a:t>ill</a:t>
                      </a:r>
                      <a:r>
                        <a:rPr lang="en-US" sz="1100" dirty="0">
                          <a:effectLst/>
                        </a:rPr>
                        <a:t>s,</a:t>
                      </a:r>
                      <a:r>
                        <a:rPr lang="en-US" sz="1100" spc="-10" dirty="0">
                          <a:effectLst/>
                        </a:rPr>
                        <a:t> </a:t>
                      </a:r>
                      <a:r>
                        <a:rPr lang="en-US" sz="1100" dirty="0">
                          <a:effectLst/>
                        </a:rPr>
                        <a:t>c</a:t>
                      </a:r>
                      <a:r>
                        <a:rPr lang="en-US" sz="1100" spc="-5" dirty="0">
                          <a:effectLst/>
                        </a:rPr>
                        <a:t>r</a:t>
                      </a:r>
                      <a:r>
                        <a:rPr lang="en-US" sz="1100" dirty="0">
                          <a:effectLst/>
                        </a:rPr>
                        <a:t>ea</a:t>
                      </a:r>
                      <a:r>
                        <a:rPr lang="en-US" sz="1100" spc="-5" dirty="0">
                          <a:effectLst/>
                        </a:rPr>
                        <a:t>t</a:t>
                      </a:r>
                      <a:r>
                        <a:rPr lang="en-US" sz="1100" dirty="0">
                          <a:effectLst/>
                        </a:rPr>
                        <a:t>e co</a:t>
                      </a:r>
                      <a:r>
                        <a:rPr lang="en-US" sz="1100" spc="-20" dirty="0">
                          <a:effectLst/>
                        </a:rPr>
                        <a:t>mm</a:t>
                      </a:r>
                      <a:r>
                        <a:rPr lang="en-US" sz="1100" dirty="0">
                          <a:effectLst/>
                        </a:rPr>
                        <a:t>un</a:t>
                      </a:r>
                      <a:r>
                        <a:rPr lang="en-US" sz="1100" spc="5" dirty="0">
                          <a:effectLst/>
                        </a:rPr>
                        <a:t>it</a:t>
                      </a:r>
                      <a:r>
                        <a:rPr lang="en-US" sz="1100" spc="-10" dirty="0">
                          <a:effectLst/>
                        </a:rPr>
                        <a:t>y</a:t>
                      </a:r>
                      <a:r>
                        <a:rPr lang="en-US" sz="1100" dirty="0">
                          <a:effectLst/>
                        </a:rPr>
                        <a:t>, a</a:t>
                      </a:r>
                      <a:r>
                        <a:rPr lang="en-US" sz="1100" spc="10" dirty="0">
                          <a:effectLst/>
                        </a:rPr>
                        <a:t>n</a:t>
                      </a:r>
                      <a:r>
                        <a:rPr lang="en-US" sz="1100" dirty="0">
                          <a:effectLst/>
                        </a:rPr>
                        <a:t>d acq</a:t>
                      </a:r>
                      <a:r>
                        <a:rPr lang="en-US" sz="1100" spc="-10" dirty="0">
                          <a:effectLst/>
                        </a:rPr>
                        <a:t>u</a:t>
                      </a:r>
                      <a:r>
                        <a:rPr lang="en-US" sz="1100" spc="5" dirty="0">
                          <a:effectLst/>
                        </a:rPr>
                        <a:t>i</a:t>
                      </a:r>
                      <a:r>
                        <a:rPr lang="en-US" sz="1100" spc="-10" dirty="0">
                          <a:effectLst/>
                        </a:rPr>
                        <a:t>r</a:t>
                      </a:r>
                      <a:r>
                        <a:rPr lang="en-US" sz="1100" dirty="0">
                          <a:effectLst/>
                        </a:rPr>
                        <a:t>e a</a:t>
                      </a:r>
                      <a:r>
                        <a:rPr lang="en-US" sz="1100" spc="5" dirty="0">
                          <a:effectLst/>
                        </a:rPr>
                        <a:t> </a:t>
                      </a:r>
                      <a:r>
                        <a:rPr lang="en-US" sz="1100" spc="-10" dirty="0" smtClean="0">
                          <a:effectLst/>
                        </a:rPr>
                        <a:t>s</a:t>
                      </a:r>
                      <a:r>
                        <a:rPr lang="en-US" sz="1100" dirty="0" smtClean="0">
                          <a:effectLst/>
                        </a:rPr>
                        <a:t>en</a:t>
                      </a:r>
                      <a:r>
                        <a:rPr lang="en-US" sz="1100" spc="-10" dirty="0" smtClean="0">
                          <a:effectLst/>
                        </a:rPr>
                        <a:t>s</a:t>
                      </a:r>
                      <a:r>
                        <a:rPr lang="en-US" sz="1100" dirty="0" smtClean="0">
                          <a:effectLst/>
                        </a:rPr>
                        <a:t>e of</a:t>
                      </a:r>
                      <a:r>
                        <a:rPr lang="en-US" sz="1100" spc="-20" dirty="0" smtClean="0">
                          <a:effectLst/>
                        </a:rPr>
                        <a:t> </a:t>
                      </a:r>
                      <a:r>
                        <a:rPr lang="en-US" sz="1100" dirty="0">
                          <a:effectLst/>
                        </a:rPr>
                        <a:t>b</a:t>
                      </a:r>
                      <a:r>
                        <a:rPr lang="en-US" sz="1100" spc="-10" dirty="0">
                          <a:effectLst/>
                        </a:rPr>
                        <a:t>e</a:t>
                      </a:r>
                      <a:r>
                        <a:rPr lang="en-US" sz="1100" spc="5" dirty="0">
                          <a:effectLst/>
                        </a:rPr>
                        <a:t>l</a:t>
                      </a:r>
                      <a:r>
                        <a:rPr lang="en-US" sz="1100" dirty="0">
                          <a:effectLst/>
                        </a:rPr>
                        <a:t>on</a:t>
                      </a:r>
                      <a:r>
                        <a:rPr lang="en-US" sz="1100" spc="-10" dirty="0">
                          <a:effectLst/>
                        </a:rPr>
                        <a:t>g</a:t>
                      </a:r>
                      <a:r>
                        <a:rPr lang="en-US" sz="1100" spc="5" dirty="0">
                          <a:effectLst/>
                        </a:rPr>
                        <a:t>i</a:t>
                      </a:r>
                      <a:r>
                        <a:rPr lang="en-US" sz="1100" dirty="0">
                          <a:effectLst/>
                        </a:rPr>
                        <a:t>n</a:t>
                      </a:r>
                      <a:r>
                        <a:rPr lang="en-US" sz="1100" spc="-10" dirty="0">
                          <a:effectLst/>
                        </a:rPr>
                        <a:t>g</a:t>
                      </a:r>
                      <a:r>
                        <a:rPr lang="en-US" sz="1100" dirty="0">
                          <a:effectLst/>
                        </a:rPr>
                        <a:t>.</a:t>
                      </a:r>
                      <a:endParaRPr lang="en-US" sz="1100" dirty="0">
                        <a:effectLst/>
                        <a:latin typeface="Calibri"/>
                        <a:ea typeface="Times New Roman"/>
                        <a:cs typeface="Times New Roman"/>
                      </a:endParaRPr>
                    </a:p>
                  </a:txBody>
                  <a:tcPr marL="0" marR="0" marT="0" marB="0"/>
                </a:tc>
                <a:tc>
                  <a:txBody>
                    <a:bodyPr/>
                    <a:lstStyle/>
                    <a:p>
                      <a:pPr marL="0" marR="0">
                        <a:lnSpc>
                          <a:spcPts val="750"/>
                        </a:lnSpc>
                        <a:spcBef>
                          <a:spcPts val="35"/>
                        </a:spcBef>
                        <a:spcAft>
                          <a:spcPts val="0"/>
                        </a:spcAft>
                      </a:pPr>
                      <a:r>
                        <a:rPr lang="en-US" sz="750" dirty="0">
                          <a:effectLst/>
                        </a:rPr>
                        <a:t> </a:t>
                      </a:r>
                      <a:endParaRPr lang="en-US" sz="1100" dirty="0">
                        <a:effectLst/>
                      </a:endParaRPr>
                    </a:p>
                    <a:p>
                      <a:pPr marL="126365" marR="0">
                        <a:lnSpc>
                          <a:spcPct val="115000"/>
                        </a:lnSpc>
                        <a:spcBef>
                          <a:spcPts val="0"/>
                        </a:spcBef>
                        <a:spcAft>
                          <a:spcPts val="0"/>
                        </a:spcAft>
                      </a:pPr>
                      <a:r>
                        <a:rPr lang="en-US" sz="1100" spc="-5" dirty="0">
                          <a:effectLst/>
                        </a:rPr>
                        <a:t>R</a:t>
                      </a:r>
                      <a:r>
                        <a:rPr lang="en-US" sz="1100" dirty="0">
                          <a:effectLst/>
                        </a:rPr>
                        <a:t>eco</a:t>
                      </a:r>
                      <a:r>
                        <a:rPr lang="en-US" sz="1100" spc="-10" dirty="0">
                          <a:effectLst/>
                        </a:rPr>
                        <a:t>v</a:t>
                      </a:r>
                      <a:r>
                        <a:rPr lang="en-US" sz="1100" dirty="0">
                          <a:effectLst/>
                        </a:rPr>
                        <a:t>e</a:t>
                      </a:r>
                      <a:r>
                        <a:rPr lang="en-US" sz="1100" spc="5" dirty="0">
                          <a:effectLst/>
                        </a:rPr>
                        <a:t>r</a:t>
                      </a:r>
                      <a:r>
                        <a:rPr lang="en-US" sz="1100" dirty="0">
                          <a:effectLst/>
                        </a:rPr>
                        <a:t>y</a:t>
                      </a:r>
                      <a:r>
                        <a:rPr lang="en-US" sz="1100" spc="-10" dirty="0">
                          <a:effectLst/>
                        </a:rPr>
                        <a:t> </a:t>
                      </a:r>
                      <a:r>
                        <a:rPr lang="en-US" sz="1100" dirty="0">
                          <a:effectLst/>
                        </a:rPr>
                        <a:t>cen</a:t>
                      </a:r>
                      <a:r>
                        <a:rPr lang="en-US" sz="1100" spc="5" dirty="0">
                          <a:effectLst/>
                        </a:rPr>
                        <a:t>t</a:t>
                      </a:r>
                      <a:r>
                        <a:rPr lang="en-US" sz="1100" spc="-10" dirty="0">
                          <a:effectLst/>
                        </a:rPr>
                        <a:t>e</a:t>
                      </a:r>
                      <a:r>
                        <a:rPr lang="en-US" sz="1100" spc="5" dirty="0">
                          <a:effectLst/>
                        </a:rPr>
                        <a:t>r</a:t>
                      </a:r>
                      <a:r>
                        <a:rPr lang="en-US" sz="1100" dirty="0">
                          <a:effectLst/>
                        </a:rPr>
                        <a:t>s</a:t>
                      </a:r>
                    </a:p>
                    <a:p>
                      <a:pPr marL="126365" marR="316230">
                        <a:lnSpc>
                          <a:spcPts val="1400"/>
                        </a:lnSpc>
                        <a:spcBef>
                          <a:spcPts val="35"/>
                        </a:spcBef>
                        <a:spcAft>
                          <a:spcPts val="0"/>
                        </a:spcAft>
                      </a:pPr>
                      <a:r>
                        <a:rPr lang="en-US" sz="1100" dirty="0">
                          <a:effectLst/>
                        </a:rPr>
                        <a:t>Spor</a:t>
                      </a:r>
                      <a:r>
                        <a:rPr lang="en-US" sz="1100" spc="-5" dirty="0">
                          <a:effectLst/>
                        </a:rPr>
                        <a:t>t</a:t>
                      </a:r>
                      <a:r>
                        <a:rPr lang="en-US" sz="1100" dirty="0">
                          <a:effectLst/>
                        </a:rPr>
                        <a:t>s </a:t>
                      </a:r>
                      <a:r>
                        <a:rPr lang="en-US" sz="1100" spc="-5" dirty="0">
                          <a:effectLst/>
                        </a:rPr>
                        <a:t>l</a:t>
                      </a:r>
                      <a:r>
                        <a:rPr lang="en-US" sz="1100" dirty="0">
                          <a:effectLst/>
                        </a:rPr>
                        <a:t>ea</a:t>
                      </a:r>
                      <a:r>
                        <a:rPr lang="en-US" sz="1100" spc="-10" dirty="0">
                          <a:effectLst/>
                        </a:rPr>
                        <a:t>g</a:t>
                      </a:r>
                      <a:r>
                        <a:rPr lang="en-US" sz="1100" dirty="0">
                          <a:effectLst/>
                        </a:rPr>
                        <a:t>ue p</a:t>
                      </a:r>
                      <a:r>
                        <a:rPr lang="en-US" sz="1100" spc="-10" dirty="0">
                          <a:effectLst/>
                        </a:rPr>
                        <a:t>a</a:t>
                      </a:r>
                      <a:r>
                        <a:rPr lang="en-US" sz="1100" spc="5" dirty="0">
                          <a:effectLst/>
                        </a:rPr>
                        <a:t>r</a:t>
                      </a:r>
                      <a:r>
                        <a:rPr lang="en-US" sz="1100" spc="-5" dirty="0">
                          <a:effectLst/>
                        </a:rPr>
                        <a:t>t</a:t>
                      </a:r>
                      <a:r>
                        <a:rPr lang="en-US" sz="1100" spc="5" dirty="0">
                          <a:effectLst/>
                        </a:rPr>
                        <a:t>i</a:t>
                      </a:r>
                      <a:r>
                        <a:rPr lang="en-US" sz="1100" dirty="0">
                          <a:effectLst/>
                        </a:rPr>
                        <a:t>c</a:t>
                      </a:r>
                      <a:r>
                        <a:rPr lang="en-US" sz="1100" spc="-5" dirty="0">
                          <a:effectLst/>
                        </a:rPr>
                        <a:t>i</a:t>
                      </a:r>
                      <a:r>
                        <a:rPr lang="en-US" sz="1100" dirty="0">
                          <a:effectLst/>
                        </a:rPr>
                        <a:t>pa</a:t>
                      </a:r>
                      <a:r>
                        <a:rPr lang="en-US" sz="1100" spc="-5" dirty="0">
                          <a:effectLst/>
                        </a:rPr>
                        <a:t>t</a:t>
                      </a:r>
                      <a:r>
                        <a:rPr lang="en-US" sz="1100" spc="5" dirty="0">
                          <a:effectLst/>
                        </a:rPr>
                        <a:t>i</a:t>
                      </a:r>
                      <a:r>
                        <a:rPr lang="en-US" sz="1100" dirty="0">
                          <a:effectLst/>
                        </a:rPr>
                        <a:t>on </a:t>
                      </a:r>
                      <a:r>
                        <a:rPr lang="en-US" sz="1100" spc="-5" dirty="0">
                          <a:effectLst/>
                        </a:rPr>
                        <a:t>A</a:t>
                      </a:r>
                      <a:r>
                        <a:rPr lang="en-US" sz="1100" spc="5" dirty="0">
                          <a:effectLst/>
                        </a:rPr>
                        <a:t>l</a:t>
                      </a:r>
                      <a:r>
                        <a:rPr lang="en-US" sz="1100" dirty="0">
                          <a:effectLst/>
                        </a:rPr>
                        <a:t>coh</a:t>
                      </a:r>
                      <a:r>
                        <a:rPr lang="en-US" sz="1100" spc="-10" dirty="0">
                          <a:effectLst/>
                        </a:rPr>
                        <a:t>o</a:t>
                      </a:r>
                      <a:r>
                        <a:rPr lang="en-US" sz="1100" spc="5" dirty="0">
                          <a:effectLst/>
                        </a:rPr>
                        <a:t>l</a:t>
                      </a:r>
                      <a:r>
                        <a:rPr lang="en-US" sz="1100" dirty="0">
                          <a:effectLst/>
                        </a:rPr>
                        <a:t>-</a:t>
                      </a:r>
                      <a:r>
                        <a:rPr lang="en-US" sz="1100" spc="-20" dirty="0">
                          <a:effectLst/>
                        </a:rPr>
                        <a:t> </a:t>
                      </a:r>
                      <a:r>
                        <a:rPr lang="en-US" sz="1100" dirty="0">
                          <a:effectLst/>
                        </a:rPr>
                        <a:t>and d</a:t>
                      </a:r>
                      <a:r>
                        <a:rPr lang="en-US" sz="1100" spc="5" dirty="0">
                          <a:effectLst/>
                        </a:rPr>
                        <a:t>r</a:t>
                      </a:r>
                      <a:r>
                        <a:rPr lang="en-US" sz="1100" dirty="0">
                          <a:effectLst/>
                        </a:rPr>
                        <a:t>u</a:t>
                      </a:r>
                      <a:r>
                        <a:rPr lang="en-US" sz="1100" spc="5" dirty="0">
                          <a:effectLst/>
                        </a:rPr>
                        <a:t>g</a:t>
                      </a:r>
                      <a:r>
                        <a:rPr lang="en-US" sz="1100" spc="-20" dirty="0">
                          <a:effectLst/>
                        </a:rPr>
                        <a:t>-</a:t>
                      </a:r>
                      <a:r>
                        <a:rPr lang="en-US" sz="1100" spc="5" dirty="0">
                          <a:effectLst/>
                        </a:rPr>
                        <a:t>fr</a:t>
                      </a:r>
                      <a:r>
                        <a:rPr lang="en-US" sz="1100" dirty="0">
                          <a:effectLst/>
                        </a:rPr>
                        <a:t>ee so</a:t>
                      </a:r>
                      <a:r>
                        <a:rPr lang="en-US" sz="1100" spc="5" dirty="0">
                          <a:effectLst/>
                        </a:rPr>
                        <a:t>c</a:t>
                      </a:r>
                      <a:r>
                        <a:rPr lang="en-US" sz="1100" spc="-5" dirty="0">
                          <a:effectLst/>
                        </a:rPr>
                        <a:t>i</a:t>
                      </a:r>
                      <a:r>
                        <a:rPr lang="en-US" sz="1100" dirty="0">
                          <a:effectLst/>
                        </a:rPr>
                        <a:t>a</a:t>
                      </a:r>
                      <a:r>
                        <a:rPr lang="en-US" sz="1100" spc="-5" dirty="0">
                          <a:effectLst/>
                        </a:rPr>
                        <a:t>l</a:t>
                      </a:r>
                      <a:r>
                        <a:rPr lang="en-US" sz="1100" spc="5" dirty="0">
                          <a:effectLst/>
                        </a:rPr>
                        <a:t>i</a:t>
                      </a:r>
                      <a:r>
                        <a:rPr lang="en-US" sz="1100" spc="-10" dirty="0">
                          <a:effectLst/>
                        </a:rPr>
                        <a:t>z</a:t>
                      </a:r>
                      <a:r>
                        <a:rPr lang="en-US" sz="1100" dirty="0">
                          <a:effectLst/>
                        </a:rPr>
                        <a:t>a</a:t>
                      </a:r>
                      <a:r>
                        <a:rPr lang="en-US" sz="1100" spc="5" dirty="0">
                          <a:effectLst/>
                        </a:rPr>
                        <a:t>t</a:t>
                      </a:r>
                      <a:r>
                        <a:rPr lang="en-US" sz="1100" spc="-5" dirty="0">
                          <a:effectLst/>
                        </a:rPr>
                        <a:t>i</a:t>
                      </a:r>
                      <a:r>
                        <a:rPr lang="en-US" sz="1100" dirty="0">
                          <a:effectLst/>
                        </a:rPr>
                        <a:t>on opp</a:t>
                      </a:r>
                      <a:r>
                        <a:rPr lang="en-US" sz="1100" spc="-10" dirty="0">
                          <a:effectLst/>
                        </a:rPr>
                        <a:t>o</a:t>
                      </a:r>
                      <a:r>
                        <a:rPr lang="en-US" sz="1100" spc="5" dirty="0">
                          <a:effectLst/>
                        </a:rPr>
                        <a:t>r</a:t>
                      </a:r>
                      <a:r>
                        <a:rPr lang="en-US" sz="1100" spc="-5" dirty="0">
                          <a:effectLst/>
                        </a:rPr>
                        <a:t>t</a:t>
                      </a:r>
                      <a:r>
                        <a:rPr lang="en-US" sz="1100" dirty="0">
                          <a:effectLst/>
                        </a:rPr>
                        <a:t>un</a:t>
                      </a:r>
                      <a:r>
                        <a:rPr lang="en-US" sz="1100" spc="-5" dirty="0">
                          <a:effectLst/>
                        </a:rPr>
                        <a:t>i</a:t>
                      </a:r>
                      <a:r>
                        <a:rPr lang="en-US" sz="1100" spc="5" dirty="0">
                          <a:effectLst/>
                        </a:rPr>
                        <a:t>t</a:t>
                      </a:r>
                      <a:r>
                        <a:rPr lang="en-US" sz="1100" spc="-5" dirty="0">
                          <a:effectLst/>
                        </a:rPr>
                        <a:t>i</a:t>
                      </a:r>
                      <a:r>
                        <a:rPr lang="en-US" sz="1100" dirty="0">
                          <a:effectLst/>
                        </a:rPr>
                        <a:t>es</a:t>
                      </a:r>
                      <a:endParaRPr lang="en-US" sz="1100" dirty="0">
                        <a:effectLst/>
                        <a:latin typeface="Calibri"/>
                        <a:ea typeface="Times New Roman"/>
                        <a:cs typeface="Times New Roman"/>
                      </a:endParaRPr>
                    </a:p>
                  </a:txBody>
                  <a:tcPr marL="0" marR="0" marT="0" marB="0"/>
                </a:tc>
              </a:tr>
            </a:tbl>
          </a:graphicData>
        </a:graphic>
      </p:graphicFrame>
      <p:sp>
        <p:nvSpPr>
          <p:cNvPr id="5" name="TextBox 4"/>
          <p:cNvSpPr txBox="1"/>
          <p:nvPr/>
        </p:nvSpPr>
        <p:spPr>
          <a:xfrm>
            <a:off x="1600200" y="1143000"/>
            <a:ext cx="5867400" cy="369332"/>
          </a:xfrm>
          <a:prstGeom prst="rect">
            <a:avLst/>
          </a:prstGeom>
          <a:noFill/>
          <a:ln w="28575">
            <a:solidFill>
              <a:schemeClr val="tx2">
                <a:lumMod val="60000"/>
                <a:lumOff val="40000"/>
              </a:schemeClr>
            </a:solidFill>
          </a:ln>
        </p:spPr>
        <p:txBody>
          <a:bodyPr wrap="square" rtlCol="0">
            <a:spAutoFit/>
          </a:bodyPr>
          <a:lstStyle/>
          <a:p>
            <a:pPr algn="ctr"/>
            <a:r>
              <a:rPr lang="en-US" sz="1800" dirty="0" smtClean="0"/>
              <a:t>Types of Social Support and Peer Support Services</a:t>
            </a:r>
            <a:r>
              <a:rPr lang="en-US" sz="1800" baseline="30000" dirty="0" smtClean="0"/>
              <a:t>14</a:t>
            </a:r>
            <a:endParaRPr lang="en-US" sz="1800" baseline="30000" dirty="0"/>
          </a:p>
        </p:txBody>
      </p:sp>
    </p:spTree>
    <p:extLst>
      <p:ext uri="{BB962C8B-B14F-4D97-AF65-F5344CB8AC3E}">
        <p14:creationId xmlns:p14="http://schemas.microsoft.com/office/powerpoint/2010/main" val="303527813"/>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Peer Recovery </a:t>
            </a:r>
            <a:r>
              <a:rPr lang="en-US" sz="3200" dirty="0"/>
              <a:t>S</a:t>
            </a:r>
            <a:r>
              <a:rPr lang="en-US" sz="3200" dirty="0" smtClean="0"/>
              <a:t>upport </a:t>
            </a:r>
            <a:r>
              <a:rPr lang="en-US" sz="3200" dirty="0"/>
              <a:t>S</a:t>
            </a:r>
            <a:r>
              <a:rPr lang="en-US" sz="3200" dirty="0" smtClean="0"/>
              <a:t>ervices </a:t>
            </a:r>
            <a:endParaRPr lang="en-US" sz="3200" dirty="0"/>
          </a:p>
        </p:txBody>
      </p:sp>
      <p:sp>
        <p:nvSpPr>
          <p:cNvPr id="3" name="Content Placeholder 2"/>
          <p:cNvSpPr>
            <a:spLocks noGrp="1"/>
          </p:cNvSpPr>
          <p:nvPr>
            <p:ph idx="1"/>
          </p:nvPr>
        </p:nvSpPr>
        <p:spPr>
          <a:xfrm>
            <a:off x="533400" y="1676400"/>
            <a:ext cx="8153400" cy="4449763"/>
          </a:xfrm>
        </p:spPr>
        <p:txBody>
          <a:bodyPr>
            <a:normAutofit/>
          </a:bodyPr>
          <a:lstStyle/>
          <a:p>
            <a:pPr>
              <a:lnSpc>
                <a:spcPct val="120000"/>
              </a:lnSpc>
            </a:pPr>
            <a:r>
              <a:rPr lang="en-US" sz="1400" b="1" dirty="0" smtClean="0"/>
              <a:t>Peer Mentoring or Coaching</a:t>
            </a:r>
          </a:p>
          <a:p>
            <a:pPr lvl="1">
              <a:lnSpc>
                <a:spcPct val="120000"/>
              </a:lnSpc>
            </a:pPr>
            <a:r>
              <a:rPr lang="en-US" sz="1100" dirty="0"/>
              <a:t>one-on-one relationship in which a peer leader with more recovery experience than the person served encourages, motivates, and supports a peer who is seeking to establish or strengthen his or her </a:t>
            </a:r>
            <a:r>
              <a:rPr lang="en-US" sz="1100" dirty="0" smtClean="0"/>
              <a:t>recovery</a:t>
            </a:r>
          </a:p>
          <a:p>
            <a:pPr marL="457200" lvl="1" indent="0">
              <a:lnSpc>
                <a:spcPct val="120000"/>
              </a:lnSpc>
              <a:buNone/>
            </a:pPr>
            <a:endParaRPr lang="en-US" sz="1100" dirty="0" smtClean="0"/>
          </a:p>
          <a:p>
            <a:pPr>
              <a:lnSpc>
                <a:spcPct val="120000"/>
              </a:lnSpc>
            </a:pPr>
            <a:r>
              <a:rPr lang="en-US" sz="1400" b="1" dirty="0" smtClean="0"/>
              <a:t>Peer resource connecting</a:t>
            </a:r>
          </a:p>
          <a:p>
            <a:pPr lvl="1">
              <a:lnSpc>
                <a:spcPct val="120000"/>
              </a:lnSpc>
            </a:pPr>
            <a:r>
              <a:rPr lang="en-US" sz="1100" dirty="0"/>
              <a:t>purpose of resource connecting services is to connect the peer with professional and nonprofessional services and resources available in the community that can help meet his or her individual needs on the road to </a:t>
            </a:r>
            <a:r>
              <a:rPr lang="en-US" sz="1100" dirty="0" smtClean="0"/>
              <a:t>recovery</a:t>
            </a:r>
          </a:p>
          <a:p>
            <a:pPr lvl="1">
              <a:lnSpc>
                <a:spcPct val="120000"/>
              </a:lnSpc>
            </a:pPr>
            <a:endParaRPr lang="en-US" sz="1100" dirty="0" smtClean="0"/>
          </a:p>
          <a:p>
            <a:pPr>
              <a:lnSpc>
                <a:spcPct val="120000"/>
              </a:lnSpc>
            </a:pPr>
            <a:r>
              <a:rPr lang="en-US" sz="1400" b="1" dirty="0" smtClean="0"/>
              <a:t>Facilitating and leading recovery groups</a:t>
            </a:r>
          </a:p>
          <a:p>
            <a:pPr lvl="1">
              <a:lnSpc>
                <a:spcPct val="120000"/>
              </a:lnSpc>
            </a:pPr>
            <a:r>
              <a:rPr lang="en-US" sz="1100" dirty="0"/>
              <a:t>The group activities that are structured as support groups typically involve the sharing of personal stories and some degree of collective problem-solving. Many of these groups are formed around shared identity, such as belonging to a common cultural or religious group, or shared experience related to the substance use disorder, such as the need to re-enter the community following incarceration, being HIV positive, or facing challenges in </a:t>
            </a:r>
            <a:r>
              <a:rPr lang="en-US" sz="1100" dirty="0" smtClean="0"/>
              <a:t>parenting</a:t>
            </a:r>
          </a:p>
          <a:p>
            <a:pPr>
              <a:lnSpc>
                <a:spcPct val="120000"/>
              </a:lnSpc>
            </a:pPr>
            <a:endParaRPr lang="en-US" sz="1400" b="1" dirty="0" smtClean="0"/>
          </a:p>
          <a:p>
            <a:pPr>
              <a:lnSpc>
                <a:spcPct val="120000"/>
              </a:lnSpc>
            </a:pPr>
            <a:r>
              <a:rPr lang="en-US" sz="1400" b="1" dirty="0" smtClean="0"/>
              <a:t>Building community</a:t>
            </a:r>
          </a:p>
          <a:p>
            <a:pPr lvl="1">
              <a:lnSpc>
                <a:spcPct val="120000"/>
              </a:lnSpc>
            </a:pPr>
            <a:r>
              <a:rPr lang="en-US" sz="1100" dirty="0" smtClean="0"/>
              <a:t>Peer </a:t>
            </a:r>
            <a:r>
              <a:rPr lang="en-US" sz="1100" dirty="0"/>
              <a:t>recovery support service providers can help such peers make new friends and begin to</a:t>
            </a:r>
          </a:p>
          <a:p>
            <a:pPr marL="0" indent="0">
              <a:lnSpc>
                <a:spcPct val="120000"/>
              </a:lnSpc>
              <a:buNone/>
            </a:pPr>
            <a:r>
              <a:rPr lang="en-US" sz="1100" dirty="0"/>
              <a:t> </a:t>
            </a:r>
            <a:r>
              <a:rPr lang="en-US" sz="1100" dirty="0" smtClean="0"/>
              <a:t>                 build </a:t>
            </a:r>
            <a:r>
              <a:rPr lang="en-US" sz="1100" dirty="0"/>
              <a:t>alternative social networks</a:t>
            </a:r>
          </a:p>
        </p:txBody>
      </p:sp>
    </p:spTree>
    <p:extLst>
      <p:ext uri="{BB962C8B-B14F-4D97-AF65-F5344CB8AC3E}">
        <p14:creationId xmlns:p14="http://schemas.microsoft.com/office/powerpoint/2010/main" val="154832034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8001000" cy="838200"/>
          </a:xfrm>
        </p:spPr>
        <p:txBody>
          <a:bodyPr/>
          <a:lstStyle/>
          <a:p>
            <a:r>
              <a:rPr lang="en-US" dirty="0" smtClean="0"/>
              <a:t>Assessing Your Organization</a:t>
            </a:r>
            <a:endParaRPr lang="en-US" dirty="0"/>
          </a:p>
        </p:txBody>
      </p:sp>
      <p:sp>
        <p:nvSpPr>
          <p:cNvPr id="3" name="Content Placeholder 2"/>
          <p:cNvSpPr>
            <a:spLocks noGrp="1"/>
          </p:cNvSpPr>
          <p:nvPr>
            <p:ph idx="1"/>
          </p:nvPr>
        </p:nvSpPr>
        <p:spPr>
          <a:xfrm>
            <a:off x="381000" y="1447800"/>
            <a:ext cx="8610600" cy="4419600"/>
          </a:xfrm>
        </p:spPr>
        <p:txBody>
          <a:bodyPr>
            <a:normAutofit fontScale="70000" lnSpcReduction="20000"/>
          </a:bodyPr>
          <a:lstStyle/>
          <a:p>
            <a:pPr marL="457200" indent="-457200">
              <a:lnSpc>
                <a:spcPct val="120000"/>
              </a:lnSpc>
              <a:buFont typeface="Arial" pitchFamily="34" charset="0"/>
              <a:buChar char="•"/>
            </a:pPr>
            <a:r>
              <a:rPr lang="en-US" sz="2800" dirty="0" smtClean="0"/>
              <a:t>Board of Directors</a:t>
            </a:r>
          </a:p>
          <a:p>
            <a:pPr marL="857250" lvl="1" indent="-457200">
              <a:lnSpc>
                <a:spcPct val="120000"/>
              </a:lnSpc>
              <a:buFont typeface="Arial" pitchFamily="34" charset="0"/>
              <a:buChar char="•"/>
            </a:pPr>
            <a:r>
              <a:rPr lang="en-US" dirty="0" smtClean="0"/>
              <a:t>aware of and prepared to respond to health care refor</a:t>
            </a:r>
            <a:r>
              <a:rPr lang="en-US" dirty="0"/>
              <a:t>m</a:t>
            </a:r>
            <a:endParaRPr lang="en-US" dirty="0" smtClean="0"/>
          </a:p>
          <a:p>
            <a:pPr marL="457200" indent="-457200">
              <a:lnSpc>
                <a:spcPct val="120000"/>
              </a:lnSpc>
              <a:buFont typeface="Arial" pitchFamily="34" charset="0"/>
              <a:buChar char="•"/>
            </a:pPr>
            <a:r>
              <a:rPr lang="en-US" sz="2800" dirty="0" smtClean="0"/>
              <a:t>Workforce </a:t>
            </a:r>
          </a:p>
          <a:p>
            <a:pPr marL="857250" lvl="1" indent="-457200">
              <a:lnSpc>
                <a:spcPct val="120000"/>
              </a:lnSpc>
              <a:buFont typeface="Arial" pitchFamily="34" charset="0"/>
              <a:buChar char="•"/>
            </a:pPr>
            <a:r>
              <a:rPr lang="en-US" dirty="0" smtClean="0"/>
              <a:t>number  of staff licensed/credentialed </a:t>
            </a:r>
          </a:p>
          <a:p>
            <a:pPr marL="457200" indent="-457200">
              <a:lnSpc>
                <a:spcPct val="120000"/>
              </a:lnSpc>
              <a:buFont typeface="Arial" pitchFamily="34" charset="0"/>
              <a:buChar char="•"/>
            </a:pPr>
            <a:r>
              <a:rPr lang="en-US" sz="2800" dirty="0" smtClean="0"/>
              <a:t>Patient record </a:t>
            </a:r>
          </a:p>
          <a:p>
            <a:pPr marL="857250" lvl="1" indent="-457200">
              <a:lnSpc>
                <a:spcPct val="120000"/>
              </a:lnSpc>
              <a:buFont typeface="Arial" pitchFamily="34" charset="0"/>
              <a:buChar char="•"/>
            </a:pPr>
            <a:r>
              <a:rPr lang="en-US" dirty="0" smtClean="0"/>
              <a:t>presence of and full use of electronic record</a:t>
            </a:r>
          </a:p>
          <a:p>
            <a:pPr marL="457200" indent="-457200">
              <a:lnSpc>
                <a:spcPct val="120000"/>
              </a:lnSpc>
              <a:buFont typeface="Arial" pitchFamily="34" charset="0"/>
              <a:buChar char="•"/>
            </a:pPr>
            <a:r>
              <a:rPr lang="en-US" sz="2800" dirty="0" smtClean="0"/>
              <a:t>Providing holistic care</a:t>
            </a:r>
          </a:p>
          <a:p>
            <a:pPr marL="457200" indent="-457200">
              <a:lnSpc>
                <a:spcPct val="120000"/>
              </a:lnSpc>
              <a:buFont typeface="Arial" pitchFamily="34" charset="0"/>
              <a:buChar char="•"/>
            </a:pPr>
            <a:r>
              <a:rPr lang="en-US" sz="2800" dirty="0"/>
              <a:t>Outcome measurement</a:t>
            </a:r>
          </a:p>
          <a:p>
            <a:pPr marL="457200" indent="-457200">
              <a:lnSpc>
                <a:spcPct val="120000"/>
              </a:lnSpc>
              <a:buFont typeface="Arial" pitchFamily="34" charset="0"/>
              <a:buChar char="•"/>
            </a:pPr>
            <a:r>
              <a:rPr lang="en-US" sz="2800" dirty="0"/>
              <a:t>Quality management principles in place</a:t>
            </a:r>
          </a:p>
          <a:p>
            <a:pPr marL="457200" indent="-457200">
              <a:lnSpc>
                <a:spcPct val="120000"/>
              </a:lnSpc>
              <a:buFont typeface="Arial" pitchFamily="34" charset="0"/>
              <a:buChar char="•"/>
            </a:pPr>
            <a:r>
              <a:rPr lang="en-US" sz="2800" dirty="0"/>
              <a:t>Patient Health Technology</a:t>
            </a:r>
          </a:p>
          <a:p>
            <a:pPr marL="457200" indent="-457200">
              <a:lnSpc>
                <a:spcPct val="120000"/>
              </a:lnSpc>
              <a:buFont typeface="Arial" pitchFamily="34" charset="0"/>
              <a:buChar char="•"/>
            </a:pPr>
            <a:r>
              <a:rPr lang="en-US" sz="2800" dirty="0"/>
              <a:t>Administrative Information Technology (IT)</a:t>
            </a:r>
          </a:p>
          <a:p>
            <a:pPr marL="457200" indent="-457200">
              <a:lnSpc>
                <a:spcPct val="120000"/>
              </a:lnSpc>
              <a:buFont typeface="Arial" pitchFamily="34" charset="0"/>
              <a:buChar char="•"/>
            </a:pPr>
            <a:r>
              <a:rPr lang="en-US" sz="2800" dirty="0" smtClean="0"/>
              <a:t>Finance </a:t>
            </a:r>
          </a:p>
          <a:p>
            <a:pPr marL="857250" lvl="1" indent="-457200">
              <a:lnSpc>
                <a:spcPct val="120000"/>
              </a:lnSpc>
              <a:buFont typeface="Arial" pitchFamily="34" charset="0"/>
              <a:buChar char="•"/>
            </a:pPr>
            <a:r>
              <a:rPr lang="en-US" dirty="0" smtClean="0"/>
              <a:t>revenue </a:t>
            </a:r>
            <a:r>
              <a:rPr lang="en-US" dirty="0"/>
              <a:t>from third-party billing, adequate cash </a:t>
            </a:r>
            <a:r>
              <a:rPr lang="en-US" dirty="0" smtClean="0"/>
              <a:t>reserves</a:t>
            </a:r>
            <a:endParaRPr lang="en-US" dirty="0"/>
          </a:p>
          <a:p>
            <a:pPr marL="457200" indent="-457200">
              <a:buFont typeface="Arial" pitchFamily="34" charset="0"/>
              <a:buChar char="•"/>
            </a:pPr>
            <a:endParaRPr lang="en-US" sz="2800" dirty="0" smtClean="0"/>
          </a:p>
          <a:p>
            <a:endParaRPr lang="en-US" sz="2800" dirty="0" smtClean="0"/>
          </a:p>
          <a:p>
            <a:pPr>
              <a:buNone/>
            </a:pPr>
            <a:endParaRPr lang="en-US" sz="2800" dirty="0"/>
          </a:p>
        </p:txBody>
      </p:sp>
    </p:spTree>
    <p:extLst>
      <p:ext uri="{BB962C8B-B14F-4D97-AF65-F5344CB8AC3E}">
        <p14:creationId xmlns:p14="http://schemas.microsoft.com/office/powerpoint/2010/main" val="3801285177"/>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We Ready?</a:t>
            </a:r>
            <a:endParaRPr lang="en-US"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Organizations are the least ready in the area of</a:t>
            </a:r>
          </a:p>
          <a:p>
            <a:pPr lvl="1">
              <a:buFont typeface="Arial" pitchFamily="34" charset="0"/>
              <a:buChar char="•"/>
            </a:pPr>
            <a:r>
              <a:rPr lang="en-US" dirty="0" smtClean="0"/>
              <a:t>Patient Health Technology</a:t>
            </a:r>
          </a:p>
          <a:p>
            <a:pPr lvl="1">
              <a:buFont typeface="Arial" pitchFamily="34" charset="0"/>
              <a:buChar char="•"/>
            </a:pPr>
            <a:r>
              <a:rPr lang="en-US" dirty="0" smtClean="0"/>
              <a:t>Patient Record</a:t>
            </a:r>
          </a:p>
          <a:p>
            <a:pPr lvl="1">
              <a:buFont typeface="Arial" pitchFamily="34" charset="0"/>
              <a:buChar char="•"/>
            </a:pPr>
            <a:r>
              <a:rPr lang="en-US" dirty="0" smtClean="0"/>
              <a:t>Workforce</a:t>
            </a:r>
          </a:p>
          <a:p>
            <a:pPr lvl="1">
              <a:buFont typeface="Arial" pitchFamily="34" charset="0"/>
              <a:buChar char="•"/>
            </a:pPr>
            <a:r>
              <a:rPr lang="en-US" dirty="0" smtClean="0"/>
              <a:t>Board of Directors</a:t>
            </a:r>
          </a:p>
          <a:p>
            <a:pPr>
              <a:buFont typeface="Arial" pitchFamily="34" charset="0"/>
              <a:buChar char="•"/>
            </a:pPr>
            <a:r>
              <a:rPr lang="en-US" dirty="0" smtClean="0"/>
              <a:t>Larger organizations are more ready than smaller organizations</a:t>
            </a:r>
          </a:p>
          <a:p>
            <a:pPr lvl="1">
              <a:buFont typeface="Arial" pitchFamily="34" charset="0"/>
              <a:buChar char="•"/>
            </a:pPr>
            <a:r>
              <a:rPr lang="en-US" dirty="0"/>
              <a:t>Smaller </a:t>
            </a:r>
            <a:r>
              <a:rPr lang="en-US" dirty="0" smtClean="0"/>
              <a:t>organizations are </a:t>
            </a:r>
            <a:r>
              <a:rPr lang="en-US" dirty="0"/>
              <a:t>currently at a disadvantage when it comes time to forge partnerships needed for integrated </a:t>
            </a:r>
            <a:r>
              <a:rPr lang="en-US" dirty="0" smtClean="0"/>
              <a:t>care</a:t>
            </a:r>
          </a:p>
        </p:txBody>
      </p:sp>
    </p:spTree>
    <p:extLst>
      <p:ext uri="{BB962C8B-B14F-4D97-AF65-F5344CB8AC3E}">
        <p14:creationId xmlns:p14="http://schemas.microsoft.com/office/powerpoint/2010/main" val="2564714572"/>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Promoting Integration</a:t>
            </a:r>
            <a:r>
              <a:rPr lang="en-US" sz="3200" baseline="30000" dirty="0" smtClean="0"/>
              <a:t>16</a:t>
            </a:r>
            <a:endParaRPr lang="en-US" sz="3200" baseline="30000" dirty="0"/>
          </a:p>
        </p:txBody>
      </p:sp>
      <p:sp>
        <p:nvSpPr>
          <p:cNvPr id="3" name="Content Placeholder 2"/>
          <p:cNvSpPr>
            <a:spLocks noGrp="1"/>
          </p:cNvSpPr>
          <p:nvPr>
            <p:ph idx="1"/>
          </p:nvPr>
        </p:nvSpPr>
        <p:spPr>
          <a:xfrm>
            <a:off x="685800" y="2057400"/>
            <a:ext cx="8077200" cy="3733800"/>
          </a:xfrm>
        </p:spPr>
        <p:txBody>
          <a:bodyPr>
            <a:normAutofit fontScale="62500" lnSpcReduction="20000"/>
          </a:bodyPr>
          <a:lstStyle/>
          <a:p>
            <a:pPr>
              <a:lnSpc>
                <a:spcPct val="120000"/>
              </a:lnSpc>
              <a:buNone/>
            </a:pPr>
            <a:r>
              <a:rPr lang="en-US" sz="3000" dirty="0" err="1" smtClean="0"/>
              <a:t>Mauch’s</a:t>
            </a:r>
            <a:r>
              <a:rPr lang="en-US" sz="3000" dirty="0" smtClean="0"/>
              <a:t> keys for the integration of mental disorders and substance use disorders approaches and treatment are applicable in behavioral health/physical health integration</a:t>
            </a:r>
          </a:p>
          <a:p>
            <a:pPr>
              <a:lnSpc>
                <a:spcPct val="120000"/>
              </a:lnSpc>
              <a:buNone/>
            </a:pPr>
            <a:r>
              <a:rPr lang="en-US" sz="3000" dirty="0" smtClean="0"/>
              <a:t>  </a:t>
            </a:r>
          </a:p>
          <a:p>
            <a:pPr marL="514350" indent="-514350">
              <a:lnSpc>
                <a:spcPct val="120000"/>
              </a:lnSpc>
              <a:buAutoNum type="arabicPeriod"/>
            </a:pPr>
            <a:r>
              <a:rPr lang="en-US" sz="3000" dirty="0" smtClean="0"/>
              <a:t>Leadership</a:t>
            </a:r>
          </a:p>
          <a:p>
            <a:pPr marL="514350" indent="-514350">
              <a:lnSpc>
                <a:spcPct val="120000"/>
              </a:lnSpc>
              <a:buAutoNum type="arabicPeriod"/>
            </a:pPr>
            <a:r>
              <a:rPr lang="en-US" sz="3000" dirty="0" smtClean="0"/>
              <a:t>Engage Consumers and Stakeholders</a:t>
            </a:r>
          </a:p>
          <a:p>
            <a:pPr marL="514350" indent="-514350">
              <a:lnSpc>
                <a:spcPct val="120000"/>
              </a:lnSpc>
              <a:buAutoNum type="arabicPeriod"/>
            </a:pPr>
            <a:r>
              <a:rPr lang="en-US" sz="3000" dirty="0" smtClean="0"/>
              <a:t>Tackle Structural Barriers/Opportunities </a:t>
            </a:r>
          </a:p>
          <a:p>
            <a:pPr marL="514350" indent="-514350">
              <a:lnSpc>
                <a:spcPct val="120000"/>
              </a:lnSpc>
              <a:buAutoNum type="arabicPeriod"/>
            </a:pPr>
            <a:r>
              <a:rPr lang="en-US" sz="3000" dirty="0" smtClean="0"/>
              <a:t>Shared aspirations for results </a:t>
            </a:r>
          </a:p>
          <a:p>
            <a:pPr marL="514350" indent="-514350">
              <a:lnSpc>
                <a:spcPct val="120000"/>
              </a:lnSpc>
              <a:buNone/>
            </a:pPr>
            <a:endParaRPr lang="en-US" sz="3000" dirty="0" smtClean="0"/>
          </a:p>
          <a:p>
            <a:pPr marL="514350" indent="-514350">
              <a:lnSpc>
                <a:spcPct val="120000"/>
              </a:lnSpc>
              <a:buNone/>
            </a:pPr>
            <a:r>
              <a:rPr lang="en-US" sz="3000" dirty="0" smtClean="0"/>
              <a:t>These principles are relevant at every level – from national leadership to a single agency</a:t>
            </a:r>
          </a:p>
        </p:txBody>
      </p:sp>
    </p:spTree>
    <p:extLst>
      <p:ext uri="{BB962C8B-B14F-4D97-AF65-F5344CB8AC3E}">
        <p14:creationId xmlns:p14="http://schemas.microsoft.com/office/powerpoint/2010/main" val="1377972911"/>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Health Reform Readiness </a:t>
            </a:r>
            <a:endParaRPr lang="en-US" dirty="0"/>
          </a:p>
        </p:txBody>
      </p:sp>
      <p:sp>
        <p:nvSpPr>
          <p:cNvPr id="3" name="Content Placeholder 2"/>
          <p:cNvSpPr>
            <a:spLocks noGrp="1"/>
          </p:cNvSpPr>
          <p:nvPr>
            <p:ph idx="1"/>
          </p:nvPr>
        </p:nvSpPr>
        <p:spPr>
          <a:xfrm>
            <a:off x="685800" y="1828800"/>
            <a:ext cx="8001000" cy="3810000"/>
          </a:xfrm>
        </p:spPr>
        <p:txBody>
          <a:bodyPr>
            <a:normAutofit fontScale="92500" lnSpcReduction="10000"/>
          </a:bodyPr>
          <a:lstStyle/>
          <a:p>
            <a:pPr marL="457200" indent="-457200">
              <a:buFont typeface="Arial" pitchFamily="34" charset="0"/>
              <a:buChar char="•"/>
            </a:pPr>
            <a:r>
              <a:rPr lang="en-US" sz="3400" dirty="0" smtClean="0"/>
              <a:t>Measure</a:t>
            </a:r>
          </a:p>
          <a:p>
            <a:pPr marL="857250" lvl="1" indent="-457200">
              <a:buFont typeface="Arial" pitchFamily="34" charset="0"/>
              <a:buChar char="•"/>
            </a:pPr>
            <a:r>
              <a:rPr lang="en-US" sz="3000" dirty="0" smtClean="0"/>
              <a:t>Health Reform Readiness Index</a:t>
            </a:r>
            <a:r>
              <a:rPr lang="en-US" sz="3000" baseline="30000" dirty="0" smtClean="0"/>
              <a:t>15</a:t>
            </a:r>
            <a:r>
              <a:rPr lang="en-US" sz="3000" dirty="0" smtClean="0"/>
              <a:t> </a:t>
            </a:r>
            <a:endParaRPr lang="en-US" sz="3000" b="1" dirty="0" smtClean="0"/>
          </a:p>
          <a:p>
            <a:pPr marL="457200" indent="-457200">
              <a:buFont typeface="Arial" pitchFamily="34" charset="0"/>
              <a:buChar char="•"/>
            </a:pPr>
            <a:r>
              <a:rPr lang="en-US" sz="3400" dirty="0" smtClean="0"/>
              <a:t>Domains </a:t>
            </a:r>
          </a:p>
          <a:p>
            <a:pPr marL="857250" lvl="1" indent="-457200">
              <a:buFont typeface="Arial" pitchFamily="34" charset="0"/>
              <a:buChar char="•"/>
            </a:pPr>
            <a:r>
              <a:rPr lang="en-US" sz="3000" dirty="0" smtClean="0"/>
              <a:t>Patient/Family Role involved in decision-making</a:t>
            </a:r>
          </a:p>
          <a:p>
            <a:pPr marL="857250" lvl="1" indent="-457200">
              <a:buFont typeface="Arial" pitchFamily="34" charset="0"/>
              <a:buChar char="•"/>
            </a:pPr>
            <a:r>
              <a:rPr lang="en-US" sz="3000" dirty="0" smtClean="0"/>
              <a:t>Evidence-based Treatment </a:t>
            </a:r>
          </a:p>
          <a:p>
            <a:pPr marL="857250" lvl="1" indent="-457200">
              <a:buFont typeface="Arial" pitchFamily="34" charset="0"/>
              <a:buChar char="•"/>
            </a:pPr>
            <a:r>
              <a:rPr lang="en-US" sz="3000" dirty="0" smtClean="0"/>
              <a:t>Accountability for Patient Care</a:t>
            </a:r>
          </a:p>
          <a:p>
            <a:pPr marL="857250" lvl="1" indent="-457200">
              <a:buFont typeface="Arial" pitchFamily="34" charset="0"/>
              <a:buChar char="•"/>
            </a:pPr>
            <a:r>
              <a:rPr lang="en-US" sz="3000" dirty="0" smtClean="0"/>
              <a:t>Integrated Continuum of Care</a:t>
            </a:r>
          </a:p>
          <a:p>
            <a:pPr>
              <a:buNone/>
            </a:pPr>
            <a:endParaRPr lang="en-US" sz="2800" dirty="0"/>
          </a:p>
        </p:txBody>
      </p:sp>
    </p:spTree>
    <p:extLst>
      <p:ext uri="{BB962C8B-B14F-4D97-AF65-F5344CB8AC3E}">
        <p14:creationId xmlns:p14="http://schemas.microsoft.com/office/powerpoint/2010/main" val="3474004106"/>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Leadership</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lnSpc>
                <a:spcPct val="120000"/>
              </a:lnSpc>
            </a:pPr>
            <a:r>
              <a:rPr lang="en-US" sz="2800" dirty="0" smtClean="0"/>
              <a:t>Balanced and fair leadership</a:t>
            </a:r>
          </a:p>
          <a:p>
            <a:pPr marL="457200" indent="-457200">
              <a:lnSpc>
                <a:spcPct val="120000"/>
              </a:lnSpc>
              <a:buFont typeface="Arial" pitchFamily="34" charset="0"/>
              <a:buChar char="•"/>
            </a:pPr>
            <a:r>
              <a:rPr lang="en-US" sz="2800" dirty="0"/>
              <a:t>A strong leader or leadership team communicates the benefits of change and serves as a champion for new initiatives </a:t>
            </a:r>
          </a:p>
          <a:p>
            <a:pPr marL="457200" indent="-457200">
              <a:lnSpc>
                <a:spcPct val="120000"/>
              </a:lnSpc>
              <a:buFont typeface="Arial" pitchFamily="34" charset="0"/>
              <a:buChar char="•"/>
            </a:pPr>
            <a:r>
              <a:rPr lang="en-US" sz="2800" dirty="0"/>
              <a:t>Acknowledges that changing professional roles and professional identify are to be </a:t>
            </a:r>
            <a:r>
              <a:rPr lang="en-US" sz="2800" dirty="0" smtClean="0"/>
              <a:t>expected  </a:t>
            </a:r>
          </a:p>
          <a:p>
            <a:pPr marL="0" indent="0">
              <a:lnSpc>
                <a:spcPct val="120000"/>
              </a:lnSpc>
              <a:buNone/>
            </a:pPr>
            <a:endParaRPr lang="en-US" sz="2800" dirty="0" smtClean="0"/>
          </a:p>
          <a:p>
            <a:pPr marL="514350" indent="-514350">
              <a:lnSpc>
                <a:spcPct val="120000"/>
              </a:lnSpc>
            </a:pPr>
            <a:r>
              <a:rPr lang="en-US" sz="2800" dirty="0" smtClean="0"/>
              <a:t>Creates a positive organizational climate by</a:t>
            </a:r>
          </a:p>
          <a:p>
            <a:pPr marL="514350" indent="-514350">
              <a:lnSpc>
                <a:spcPct val="120000"/>
              </a:lnSpc>
              <a:buAutoNum type="alphaLcParenR"/>
            </a:pPr>
            <a:r>
              <a:rPr lang="en-US" sz="2800" dirty="0" smtClean="0"/>
              <a:t>Fairness</a:t>
            </a:r>
          </a:p>
          <a:p>
            <a:pPr marL="514350" indent="-514350">
              <a:lnSpc>
                <a:spcPct val="120000"/>
              </a:lnSpc>
              <a:buAutoNum type="alphaLcParenR"/>
            </a:pPr>
            <a:r>
              <a:rPr lang="en-US" sz="2800" dirty="0" smtClean="0"/>
              <a:t>Growth and advancement </a:t>
            </a:r>
          </a:p>
          <a:p>
            <a:pPr marL="514350" indent="-514350">
              <a:lnSpc>
                <a:spcPct val="120000"/>
              </a:lnSpc>
              <a:buAutoNum type="alphaLcParenR"/>
            </a:pPr>
            <a:r>
              <a:rPr lang="en-US" sz="2800" dirty="0" smtClean="0"/>
              <a:t>Role Clarity (vitally important in times of change)</a:t>
            </a:r>
            <a:endParaRPr lang="en-US" sz="2800" dirty="0"/>
          </a:p>
        </p:txBody>
      </p:sp>
    </p:spTree>
    <p:extLst>
      <p:ext uri="{BB962C8B-B14F-4D97-AF65-F5344CB8AC3E}">
        <p14:creationId xmlns:p14="http://schemas.microsoft.com/office/powerpoint/2010/main" val="987453936"/>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Engage Stakeholders</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lnSpc>
                <a:spcPct val="120000"/>
              </a:lnSpc>
              <a:buFont typeface="Arial" pitchFamily="34" charset="0"/>
              <a:buChar char="•"/>
            </a:pPr>
            <a:r>
              <a:rPr lang="en-US" sz="2800" dirty="0" smtClean="0"/>
              <a:t>Vision and mission must be established</a:t>
            </a:r>
          </a:p>
          <a:p>
            <a:pPr marL="514350" indent="-514350">
              <a:lnSpc>
                <a:spcPct val="120000"/>
              </a:lnSpc>
              <a:buFont typeface="Arial" pitchFamily="34" charset="0"/>
              <a:buChar char="•"/>
            </a:pPr>
            <a:r>
              <a:rPr lang="en-US" sz="2800" dirty="0" smtClean="0"/>
              <a:t>Joint planning with key stakeholders including end users (and whatever level) must be ongoing</a:t>
            </a:r>
          </a:p>
          <a:p>
            <a:pPr marL="514350" indent="-514350">
              <a:lnSpc>
                <a:spcPct val="120000"/>
              </a:lnSpc>
              <a:buFont typeface="Arial" pitchFamily="34" charset="0"/>
              <a:buChar char="•"/>
            </a:pPr>
            <a:r>
              <a:rPr lang="en-US" sz="2800" dirty="0" smtClean="0"/>
              <a:t>Find common ground </a:t>
            </a:r>
          </a:p>
          <a:p>
            <a:pPr marL="514350" indent="-514350">
              <a:lnSpc>
                <a:spcPct val="120000"/>
              </a:lnSpc>
              <a:buFont typeface="Arial" pitchFamily="34" charset="0"/>
              <a:buChar char="•"/>
            </a:pPr>
            <a:r>
              <a:rPr lang="en-US" sz="2800" dirty="0" smtClean="0"/>
              <a:t>Deal with roadblocks devise solutions</a:t>
            </a:r>
          </a:p>
          <a:p>
            <a:pPr marL="514350" indent="-514350">
              <a:lnSpc>
                <a:spcPct val="120000"/>
              </a:lnSpc>
              <a:buFont typeface="Arial" pitchFamily="34" charset="0"/>
              <a:buChar char="•"/>
            </a:pPr>
            <a:r>
              <a:rPr lang="en-US" sz="2800" dirty="0" smtClean="0"/>
              <a:t>Define expectations </a:t>
            </a:r>
          </a:p>
          <a:p>
            <a:pPr marL="514350" indent="-514350">
              <a:lnSpc>
                <a:spcPct val="120000"/>
              </a:lnSpc>
              <a:buFont typeface="Arial" pitchFamily="34" charset="0"/>
              <a:buChar char="•"/>
            </a:pPr>
            <a:r>
              <a:rPr lang="en-US" sz="2800" dirty="0" smtClean="0"/>
              <a:t>Report on outcomes</a:t>
            </a:r>
          </a:p>
          <a:p>
            <a:pPr marL="514350" indent="-514350">
              <a:lnSpc>
                <a:spcPct val="120000"/>
              </a:lnSpc>
              <a:buFont typeface="Arial" pitchFamily="34" charset="0"/>
              <a:buChar char="•"/>
            </a:pPr>
            <a:r>
              <a:rPr lang="en-US" sz="2800" dirty="0" smtClean="0"/>
              <a:t>Persistent focus on customers  (at all levels)</a:t>
            </a:r>
          </a:p>
          <a:p>
            <a:pPr marL="514350" indent="-514350"/>
            <a:endParaRPr lang="en-US" sz="2800" dirty="0" smtClean="0"/>
          </a:p>
          <a:p>
            <a:pPr marL="514350" indent="-514350"/>
            <a:endParaRPr lang="en-US" sz="2800" dirty="0" smtClean="0"/>
          </a:p>
          <a:p>
            <a:pPr marL="514350" indent="-514350">
              <a:buNone/>
            </a:pPr>
            <a:endParaRPr lang="en-US" sz="2800" dirty="0"/>
          </a:p>
        </p:txBody>
      </p:sp>
    </p:spTree>
    <p:extLst>
      <p:ext uri="{BB962C8B-B14F-4D97-AF65-F5344CB8AC3E}">
        <p14:creationId xmlns:p14="http://schemas.microsoft.com/office/powerpoint/2010/main" val="23810598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Adopting IBH</a:t>
            </a:r>
            <a:endParaRPr lang="en-US" dirty="0"/>
          </a:p>
        </p:txBody>
      </p:sp>
      <p:sp>
        <p:nvSpPr>
          <p:cNvPr id="3" name="Content Placeholder 2"/>
          <p:cNvSpPr>
            <a:spLocks noGrp="1"/>
          </p:cNvSpPr>
          <p:nvPr>
            <p:ph idx="1"/>
          </p:nvPr>
        </p:nvSpPr>
        <p:spPr/>
        <p:txBody>
          <a:bodyPr/>
          <a:lstStyle/>
          <a:p>
            <a:pPr marL="0" indent="0">
              <a:buNone/>
            </a:pPr>
            <a:r>
              <a:rPr lang="en-US" dirty="0" smtClean="0"/>
              <a:t>Requires multi-level change:</a:t>
            </a:r>
          </a:p>
          <a:p>
            <a:pPr>
              <a:buFont typeface="Arial" pitchFamily="34" charset="0"/>
              <a:buChar char="•"/>
            </a:pPr>
            <a:r>
              <a:rPr lang="en-US" dirty="0" smtClean="0"/>
              <a:t>Systems Level</a:t>
            </a:r>
          </a:p>
          <a:p>
            <a:pPr>
              <a:buFont typeface="Arial" pitchFamily="34" charset="0"/>
              <a:buChar char="•"/>
            </a:pPr>
            <a:r>
              <a:rPr lang="en-US" dirty="0" smtClean="0"/>
              <a:t>Organizational Level</a:t>
            </a:r>
          </a:p>
          <a:p>
            <a:pPr>
              <a:buFont typeface="Arial" pitchFamily="34" charset="0"/>
              <a:buChar char="•"/>
            </a:pPr>
            <a:r>
              <a:rPr lang="en-US" dirty="0" smtClean="0"/>
              <a:t>Provider Level</a:t>
            </a:r>
          </a:p>
          <a:p>
            <a:pPr>
              <a:buFont typeface="Arial" pitchFamily="34" charset="0"/>
              <a:buChar char="•"/>
            </a:pPr>
            <a:r>
              <a:rPr lang="en-US" dirty="0" smtClean="0"/>
              <a:t>Provider-Consumer Relationships</a:t>
            </a:r>
          </a:p>
          <a:p>
            <a:pPr>
              <a:buFont typeface="Arial" pitchFamily="34" charset="0"/>
              <a:buChar char="•"/>
            </a:pPr>
            <a:r>
              <a:rPr lang="en-US" dirty="0" smtClean="0"/>
              <a:t>Consumer</a:t>
            </a:r>
          </a:p>
        </p:txBody>
      </p:sp>
    </p:spTree>
    <p:extLst>
      <p:ext uri="{BB962C8B-B14F-4D97-AF65-F5344CB8AC3E}">
        <p14:creationId xmlns:p14="http://schemas.microsoft.com/office/powerpoint/2010/main" val="1126454431"/>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Tackle </a:t>
            </a:r>
            <a:r>
              <a:rPr lang="en-US" b="1" dirty="0" smtClean="0"/>
              <a:t>Barriers/Opportunities</a:t>
            </a:r>
            <a:r>
              <a:rPr lang="en-US" b="1" baseline="30000" dirty="0" smtClean="0"/>
              <a:t>17</a:t>
            </a:r>
            <a:r>
              <a:rPr lang="en-US" b="1" dirty="0" smtClean="0"/>
              <a:t> </a:t>
            </a:r>
            <a:r>
              <a:rPr lang="en-US" b="1" dirty="0"/>
              <a:t/>
            </a:r>
            <a:br>
              <a:rPr lang="en-US" b="1" dirty="0"/>
            </a:br>
            <a:endParaRPr lang="en-US" dirty="0"/>
          </a:p>
        </p:txBody>
      </p:sp>
      <p:sp>
        <p:nvSpPr>
          <p:cNvPr id="3" name="Content Placeholder 2"/>
          <p:cNvSpPr>
            <a:spLocks noGrp="1"/>
          </p:cNvSpPr>
          <p:nvPr>
            <p:ph idx="1"/>
          </p:nvPr>
        </p:nvSpPr>
        <p:spPr/>
        <p:txBody>
          <a:bodyPr>
            <a:normAutofit lnSpcReduction="10000"/>
          </a:bodyPr>
          <a:lstStyle/>
          <a:p>
            <a:pPr marL="457200" indent="-457200">
              <a:lnSpc>
                <a:spcPct val="110000"/>
              </a:lnSpc>
              <a:buFont typeface="Arial" pitchFamily="34" charset="0"/>
              <a:buChar char="•"/>
            </a:pPr>
            <a:r>
              <a:rPr lang="en-US" sz="2800" dirty="0" smtClean="0"/>
              <a:t>Workforce requirements, training, credentials, recruitment</a:t>
            </a:r>
          </a:p>
          <a:p>
            <a:pPr marL="457200" indent="-457200">
              <a:lnSpc>
                <a:spcPct val="110000"/>
              </a:lnSpc>
              <a:buFont typeface="Arial" pitchFamily="34" charset="0"/>
              <a:buChar char="•"/>
            </a:pPr>
            <a:r>
              <a:rPr lang="en-US" sz="2800" dirty="0" smtClean="0"/>
              <a:t>Align fiscal policy with services</a:t>
            </a:r>
          </a:p>
          <a:p>
            <a:pPr marL="457200" indent="-457200">
              <a:lnSpc>
                <a:spcPct val="110000"/>
              </a:lnSpc>
              <a:buFont typeface="Arial" pitchFamily="34" charset="0"/>
              <a:buChar char="•"/>
            </a:pPr>
            <a:r>
              <a:rPr lang="en-US" sz="2800" dirty="0" smtClean="0"/>
              <a:t>Strengthen quality assurance activities</a:t>
            </a:r>
          </a:p>
          <a:p>
            <a:pPr marL="457200" indent="-457200">
              <a:lnSpc>
                <a:spcPct val="110000"/>
              </a:lnSpc>
              <a:buFont typeface="Arial" pitchFamily="34" charset="0"/>
              <a:buChar char="•"/>
            </a:pPr>
            <a:r>
              <a:rPr lang="en-US" sz="2800" dirty="0" smtClean="0"/>
              <a:t>Develop data driven systems</a:t>
            </a:r>
          </a:p>
          <a:p>
            <a:pPr marL="857250" lvl="1" indent="-457200">
              <a:lnSpc>
                <a:spcPct val="110000"/>
              </a:lnSpc>
              <a:buFont typeface="Arial" pitchFamily="34" charset="0"/>
              <a:buChar char="•"/>
            </a:pPr>
            <a:r>
              <a:rPr lang="en-US" dirty="0" smtClean="0"/>
              <a:t>High-value health care organizations – go beyond the data required by outside parities and collect detail data that informs staff about all phases of the agency</a:t>
            </a:r>
          </a:p>
          <a:p>
            <a:pPr>
              <a:buNone/>
            </a:pPr>
            <a:endParaRPr lang="en-US" sz="2800" dirty="0" smtClean="0"/>
          </a:p>
          <a:p>
            <a:pPr>
              <a:buNone/>
            </a:pPr>
            <a:endParaRPr lang="en-US" sz="2800" dirty="0" smtClean="0"/>
          </a:p>
        </p:txBody>
      </p:sp>
    </p:spTree>
    <p:extLst>
      <p:ext uri="{BB962C8B-B14F-4D97-AF65-F5344CB8AC3E}">
        <p14:creationId xmlns:p14="http://schemas.microsoft.com/office/powerpoint/2010/main" val="4262408668"/>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t>
            </a:r>
            <a:r>
              <a:rPr lang="en-US" b="1" dirty="0"/>
              <a:t>Shared aspirations for results</a:t>
            </a:r>
            <a:br>
              <a:rPr lang="en-US" b="1" dirty="0"/>
            </a:br>
            <a:r>
              <a:rPr lang="en-US" b="1" dirty="0"/>
              <a:t/>
            </a:r>
            <a:br>
              <a:rPr lang="en-US" b="1" dirty="0"/>
            </a:br>
            <a:endParaRPr lang="en-US" dirty="0"/>
          </a:p>
        </p:txBody>
      </p:sp>
      <p:sp>
        <p:nvSpPr>
          <p:cNvPr id="3" name="Content Placeholder 2"/>
          <p:cNvSpPr>
            <a:spLocks noGrp="1"/>
          </p:cNvSpPr>
          <p:nvPr>
            <p:ph idx="1"/>
          </p:nvPr>
        </p:nvSpPr>
        <p:spPr/>
        <p:txBody>
          <a:bodyPr>
            <a:normAutofit/>
          </a:bodyPr>
          <a:lstStyle/>
          <a:p>
            <a:pPr marL="457200" indent="-457200">
              <a:lnSpc>
                <a:spcPct val="110000"/>
              </a:lnSpc>
              <a:buFont typeface="Arial" pitchFamily="34" charset="0"/>
              <a:buChar char="•"/>
            </a:pPr>
            <a:r>
              <a:rPr lang="en-US" sz="2800" dirty="0" smtClean="0"/>
              <a:t>Client-centered approach</a:t>
            </a:r>
          </a:p>
          <a:p>
            <a:pPr marL="457200" indent="-457200">
              <a:lnSpc>
                <a:spcPct val="110000"/>
              </a:lnSpc>
              <a:buFont typeface="Arial" pitchFamily="34" charset="0"/>
              <a:buChar char="•"/>
            </a:pPr>
            <a:r>
              <a:rPr lang="en-US" sz="2800" dirty="0" smtClean="0"/>
              <a:t>Commitment to evidence-based practice</a:t>
            </a:r>
          </a:p>
          <a:p>
            <a:pPr marL="457200" indent="-457200">
              <a:lnSpc>
                <a:spcPct val="110000"/>
              </a:lnSpc>
              <a:buFont typeface="Arial" pitchFamily="34" charset="0"/>
              <a:buChar char="•"/>
            </a:pPr>
            <a:r>
              <a:rPr lang="en-US" sz="2800" dirty="0" smtClean="0"/>
              <a:t>Continuous quality improvement (CQI)</a:t>
            </a:r>
          </a:p>
          <a:p>
            <a:pPr marL="457200" indent="-457200">
              <a:lnSpc>
                <a:spcPct val="110000"/>
              </a:lnSpc>
              <a:buFont typeface="Arial" pitchFamily="34" charset="0"/>
              <a:buChar char="•"/>
            </a:pPr>
            <a:r>
              <a:rPr lang="en-US" sz="2800" dirty="0" smtClean="0"/>
              <a:t>Transparency – including regular feedback on performance and a commitment to excellence. </a:t>
            </a:r>
          </a:p>
          <a:p>
            <a:pPr>
              <a:lnSpc>
                <a:spcPct val="110000"/>
              </a:lnSpc>
            </a:pPr>
            <a:endParaRPr lang="en-US" sz="2800" dirty="0" smtClean="0"/>
          </a:p>
        </p:txBody>
      </p:sp>
    </p:spTree>
    <p:extLst>
      <p:ext uri="{BB962C8B-B14F-4D97-AF65-F5344CB8AC3E}">
        <p14:creationId xmlns:p14="http://schemas.microsoft.com/office/powerpoint/2010/main" val="4028085694"/>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Drivers of Change</a:t>
            </a:r>
            <a:endParaRPr lang="en-US" dirty="0"/>
          </a:p>
        </p:txBody>
      </p:sp>
      <p:sp>
        <p:nvSpPr>
          <p:cNvPr id="3" name="Content Placeholder 2"/>
          <p:cNvSpPr>
            <a:spLocks noGrp="1"/>
          </p:cNvSpPr>
          <p:nvPr>
            <p:ph idx="1"/>
          </p:nvPr>
        </p:nvSpPr>
        <p:spPr/>
        <p:txBody>
          <a:bodyPr>
            <a:normAutofit fontScale="92500" lnSpcReduction="10000"/>
          </a:bodyPr>
          <a:lstStyle/>
          <a:p>
            <a:pPr>
              <a:lnSpc>
                <a:spcPct val="110000"/>
              </a:lnSpc>
              <a:buNone/>
            </a:pPr>
            <a:r>
              <a:rPr lang="en-US" b="1" dirty="0" smtClean="0"/>
              <a:t>Survival</a:t>
            </a:r>
            <a:endParaRPr lang="en-US" dirty="0"/>
          </a:p>
          <a:p>
            <a:pPr>
              <a:lnSpc>
                <a:spcPct val="110000"/>
              </a:lnSpc>
              <a:buNone/>
            </a:pPr>
            <a:r>
              <a:rPr lang="en-US" dirty="0" smtClean="0"/>
              <a:t>	Stand-alone behavioral healthcare organizations are a risk in a changing health care and fiscal environment. There are myriad threats and myriad opportunities</a:t>
            </a:r>
          </a:p>
          <a:p>
            <a:pPr>
              <a:lnSpc>
                <a:spcPct val="110000"/>
              </a:lnSpc>
            </a:pPr>
            <a:r>
              <a:rPr lang="en-US" b="1" dirty="0" smtClean="0"/>
              <a:t>Values  </a:t>
            </a:r>
            <a:r>
              <a:rPr lang="en-US" b="1" dirty="0"/>
              <a:t>	</a:t>
            </a:r>
            <a:endParaRPr lang="en-US" b="1" dirty="0" smtClean="0"/>
          </a:p>
          <a:p>
            <a:pPr marL="0" indent="0">
              <a:lnSpc>
                <a:spcPct val="110000"/>
              </a:lnSpc>
              <a:buNone/>
            </a:pPr>
            <a:r>
              <a:rPr lang="en-US" dirty="0" smtClean="0"/>
              <a:t>Clients are </a:t>
            </a:r>
            <a:r>
              <a:rPr lang="en-US" dirty="0"/>
              <a:t>not only included in the formal organizational chart – they are at the top. The key question that should guide healthcare organizations is what should be done to benefit the person served. </a:t>
            </a:r>
            <a:endParaRPr lang="en-US" b="1" dirty="0"/>
          </a:p>
          <a:p>
            <a:pPr>
              <a:buNone/>
            </a:pPr>
            <a:endParaRPr lang="en-US" dirty="0"/>
          </a:p>
        </p:txBody>
      </p:sp>
    </p:spTree>
    <p:extLst>
      <p:ext uri="{BB962C8B-B14F-4D97-AF65-F5344CB8AC3E}">
        <p14:creationId xmlns:p14="http://schemas.microsoft.com/office/powerpoint/2010/main" val="2502552865"/>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It </a:t>
            </a:r>
            <a:r>
              <a:rPr lang="en-US" dirty="0"/>
              <a:t>T</a:t>
            </a:r>
            <a:r>
              <a:rPr lang="en-US" dirty="0" smtClean="0"/>
              <a:t>akes to Integrate</a:t>
            </a:r>
            <a:endParaRPr lang="en-US" sz="3200"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Is not solely a technical enterprise requires “high touch” as well as “high tech”</a:t>
            </a:r>
          </a:p>
          <a:p>
            <a:pPr>
              <a:buFont typeface="Arial" pitchFamily="34" charset="0"/>
              <a:buChar char="•"/>
            </a:pPr>
            <a:r>
              <a:rPr lang="en-US" dirty="0"/>
              <a:t>I</a:t>
            </a:r>
            <a:r>
              <a:rPr lang="en-US" dirty="0" smtClean="0"/>
              <a:t>nvolves </a:t>
            </a:r>
            <a:r>
              <a:rPr lang="en-US" dirty="0"/>
              <a:t>changing culture, professional roles, and issues of professional autonomy </a:t>
            </a:r>
            <a:endParaRPr lang="en-US" dirty="0" smtClean="0"/>
          </a:p>
          <a:p>
            <a:pPr>
              <a:buFont typeface="Arial" pitchFamily="34" charset="0"/>
              <a:buChar char="•"/>
            </a:pPr>
            <a:r>
              <a:rPr lang="en-US" dirty="0"/>
              <a:t>I</a:t>
            </a:r>
            <a:r>
              <a:rPr lang="en-US" dirty="0" smtClean="0"/>
              <a:t>nvolves adopting flexible professional roles</a:t>
            </a:r>
          </a:p>
          <a:p>
            <a:pPr>
              <a:buFont typeface="Arial" pitchFamily="34" charset="0"/>
              <a:buChar char="•"/>
            </a:pPr>
            <a:r>
              <a:rPr lang="en-US" dirty="0" smtClean="0"/>
              <a:t>Requires the hard work of team work </a:t>
            </a:r>
          </a:p>
          <a:p>
            <a:pPr>
              <a:buFont typeface="Arial" pitchFamily="34" charset="0"/>
              <a:buChar char="•"/>
            </a:pPr>
            <a:r>
              <a:rPr lang="en-US" dirty="0" smtClean="0"/>
              <a:t>Altering old routines and approaches</a:t>
            </a:r>
          </a:p>
          <a:p>
            <a:pPr>
              <a:buFont typeface="Arial" pitchFamily="34" charset="0"/>
              <a:buChar char="•"/>
            </a:pPr>
            <a:r>
              <a:rPr lang="en-US" dirty="0"/>
              <a:t>There are myriad threats and myriad opportunities</a:t>
            </a:r>
          </a:p>
          <a:p>
            <a:pPr>
              <a:buFont typeface="Arial" pitchFamily="34" charset="0"/>
              <a:buChar char="•"/>
            </a:pPr>
            <a:endParaRPr lang="en-US" dirty="0"/>
          </a:p>
        </p:txBody>
      </p:sp>
    </p:spTree>
    <p:extLst>
      <p:ext uri="{BB962C8B-B14F-4D97-AF65-F5344CB8AC3E}">
        <p14:creationId xmlns:p14="http://schemas.microsoft.com/office/powerpoint/2010/main" val="2322883464"/>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Evaluating Integrated Behavioral Healthcare</a:t>
            </a:r>
            <a:endParaRPr lang="en-US" dirty="0"/>
          </a:p>
        </p:txBody>
      </p:sp>
      <p:sp>
        <p:nvSpPr>
          <p:cNvPr id="3" name="Content Placeholder 2"/>
          <p:cNvSpPr>
            <a:spLocks noGrp="1"/>
          </p:cNvSpPr>
          <p:nvPr>
            <p:ph idx="1"/>
          </p:nvPr>
        </p:nvSpPr>
        <p:spPr/>
        <p:txBody>
          <a:bodyPr>
            <a:normAutofit/>
          </a:bodyPr>
          <a:lstStyle/>
          <a:p>
            <a:r>
              <a:rPr lang="en-US" dirty="0" smtClean="0"/>
              <a:t>Process Outcomes</a:t>
            </a:r>
          </a:p>
          <a:p>
            <a:pPr lvl="1"/>
            <a:r>
              <a:rPr lang="en-US" dirty="0" smtClean="0"/>
              <a:t>Improved access</a:t>
            </a:r>
          </a:p>
          <a:p>
            <a:pPr lvl="1"/>
            <a:r>
              <a:rPr lang="en-US" dirty="0" smtClean="0"/>
              <a:t>Higher quality of care </a:t>
            </a:r>
          </a:p>
          <a:p>
            <a:pPr lvl="1"/>
            <a:r>
              <a:rPr lang="en-US" dirty="0" smtClean="0"/>
              <a:t>More care coordination</a:t>
            </a:r>
          </a:p>
          <a:p>
            <a:pPr lvl="1"/>
            <a:r>
              <a:rPr lang="en-US" dirty="0" smtClean="0"/>
              <a:t>Better patient experiences</a:t>
            </a:r>
            <a:r>
              <a:rPr lang="en-US" baseline="30000" dirty="0" smtClean="0"/>
              <a:t>18</a:t>
            </a:r>
            <a:r>
              <a:rPr lang="en-US" dirty="0" smtClean="0"/>
              <a:t> </a:t>
            </a:r>
          </a:p>
          <a:p>
            <a:r>
              <a:rPr lang="en-US" dirty="0" smtClean="0"/>
              <a:t>Cost Outcomes</a:t>
            </a:r>
          </a:p>
          <a:p>
            <a:pPr lvl="1"/>
            <a:r>
              <a:rPr lang="en-US" dirty="0" smtClean="0"/>
              <a:t>Reduced costs by reducing ER visits, hospitalization &amp; intervention use</a:t>
            </a:r>
          </a:p>
        </p:txBody>
      </p:sp>
    </p:spTree>
    <p:extLst>
      <p:ext uri="{BB962C8B-B14F-4D97-AF65-F5344CB8AC3E}">
        <p14:creationId xmlns:p14="http://schemas.microsoft.com/office/powerpoint/2010/main" val="1652678885"/>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Measureable Outcomes</a:t>
            </a:r>
            <a:endParaRPr lang="en-US" dirty="0"/>
          </a:p>
        </p:txBody>
      </p:sp>
      <p:sp>
        <p:nvSpPr>
          <p:cNvPr id="3" name="Content Placeholder 2"/>
          <p:cNvSpPr>
            <a:spLocks noGrp="1"/>
          </p:cNvSpPr>
          <p:nvPr>
            <p:ph idx="1"/>
          </p:nvPr>
        </p:nvSpPr>
        <p:spPr/>
        <p:txBody>
          <a:bodyPr>
            <a:normAutofit/>
          </a:bodyPr>
          <a:lstStyle/>
          <a:p>
            <a:r>
              <a:rPr lang="en-US" dirty="0" smtClean="0"/>
              <a:t>Performance Measures</a:t>
            </a:r>
          </a:p>
          <a:p>
            <a:pPr lvl="1"/>
            <a:r>
              <a:rPr lang="en-US" dirty="0" smtClean="0"/>
              <a:t>Reduce 30 day hospital admissions</a:t>
            </a:r>
          </a:p>
          <a:p>
            <a:pPr lvl="1"/>
            <a:r>
              <a:rPr lang="en-US" dirty="0" smtClean="0"/>
              <a:t>Reducing avoidable ER visits</a:t>
            </a:r>
          </a:p>
          <a:p>
            <a:pPr lvl="1"/>
            <a:r>
              <a:rPr lang="en-US" dirty="0" smtClean="0"/>
              <a:t>Delay permanent nursing home placement</a:t>
            </a:r>
          </a:p>
          <a:p>
            <a:pPr lvl="1"/>
            <a:r>
              <a:rPr lang="en-US" dirty="0" smtClean="0"/>
              <a:t>Increase access to PC</a:t>
            </a:r>
          </a:p>
          <a:p>
            <a:pPr lvl="1"/>
            <a:r>
              <a:rPr lang="en-US" dirty="0" smtClean="0"/>
              <a:t>Improving patient satisfaction </a:t>
            </a:r>
          </a:p>
          <a:p>
            <a:pPr lvl="1"/>
            <a:r>
              <a:rPr lang="en-US" dirty="0" smtClean="0"/>
              <a:t>Decreasing health disparities  </a:t>
            </a:r>
          </a:p>
          <a:p>
            <a:pPr lvl="1"/>
            <a:r>
              <a:rPr lang="en-US" dirty="0" smtClean="0"/>
              <a:t>Better patient experiences</a:t>
            </a:r>
            <a:r>
              <a:rPr lang="en-US" baseline="30000" dirty="0" smtClean="0"/>
              <a:t>19</a:t>
            </a:r>
            <a:r>
              <a:rPr lang="en-US" dirty="0" smtClean="0"/>
              <a:t> </a:t>
            </a:r>
          </a:p>
        </p:txBody>
      </p:sp>
    </p:spTree>
    <p:extLst>
      <p:ext uri="{BB962C8B-B14F-4D97-AF65-F5344CB8AC3E}">
        <p14:creationId xmlns:p14="http://schemas.microsoft.com/office/powerpoint/2010/main" val="796511132"/>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HPB_09142010_Ex3.gi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914400"/>
            <a:ext cx="8193224" cy="498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8"/>
          <p:cNvSpPr>
            <a:spLocks noChangeArrowheads="1"/>
          </p:cNvSpPr>
          <p:nvPr/>
        </p:nvSpPr>
        <p:spPr bwMode="auto">
          <a:xfrm>
            <a:off x="8153400" y="1066800"/>
            <a:ext cx="4572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1000" dirty="0" smtClean="0"/>
              <a:t>20</a:t>
            </a:r>
            <a:endParaRPr lang="en-US" sz="1200" dirty="0"/>
          </a:p>
        </p:txBody>
      </p:sp>
    </p:spTree>
    <p:extLst>
      <p:ext uri="{BB962C8B-B14F-4D97-AF65-F5344CB8AC3E}">
        <p14:creationId xmlns:p14="http://schemas.microsoft.com/office/powerpoint/2010/main" val="39893181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 Do It</a:t>
            </a:r>
            <a:endParaRPr lang="en-US" dirty="0"/>
          </a:p>
        </p:txBody>
      </p:sp>
      <p:sp>
        <p:nvSpPr>
          <p:cNvPr id="3" name="Content Placeholder 2"/>
          <p:cNvSpPr>
            <a:spLocks noGrp="1"/>
          </p:cNvSpPr>
          <p:nvPr>
            <p:ph idx="1"/>
          </p:nvPr>
        </p:nvSpPr>
        <p:spPr/>
        <p:txBody>
          <a:bodyPr/>
          <a:lstStyle/>
          <a:p>
            <a:r>
              <a:rPr lang="en-US" dirty="0" smtClean="0"/>
              <a:t>Link to CHIS Do it tool (maybe graphic too)</a:t>
            </a:r>
            <a:endParaRPr lang="en-US" dirty="0"/>
          </a:p>
        </p:txBody>
      </p:sp>
    </p:spTree>
    <p:extLst>
      <p:ext uri="{BB962C8B-B14F-4D97-AF65-F5344CB8AC3E}">
        <p14:creationId xmlns:p14="http://schemas.microsoft.com/office/powerpoint/2010/main" val="28507598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8001000" cy="838200"/>
          </a:xfrm>
        </p:spPr>
        <p:txBody>
          <a:bodyPr/>
          <a:lstStyle/>
          <a:p>
            <a:r>
              <a:rPr lang="en-US" dirty="0" smtClean="0"/>
              <a:t>References</a:t>
            </a:r>
            <a:endParaRPr lang="en-US" dirty="0"/>
          </a:p>
        </p:txBody>
      </p:sp>
      <p:sp>
        <p:nvSpPr>
          <p:cNvPr id="3" name="Content Placeholder 2"/>
          <p:cNvSpPr>
            <a:spLocks noGrp="1"/>
          </p:cNvSpPr>
          <p:nvPr>
            <p:ph idx="1"/>
          </p:nvPr>
        </p:nvSpPr>
        <p:spPr>
          <a:xfrm>
            <a:off x="685800" y="990600"/>
            <a:ext cx="8001000" cy="4648200"/>
          </a:xfrm>
        </p:spPr>
        <p:txBody>
          <a:bodyPr/>
          <a:lstStyle/>
          <a:p>
            <a:pPr marL="457200" indent="-457200">
              <a:buFont typeface="+mj-lt"/>
              <a:buAutoNum type="arabicPeriod"/>
            </a:pPr>
            <a:r>
              <a:rPr lang="en-US" sz="1200" dirty="0"/>
              <a:t>World Health Organization (2010).  Framework for action on </a:t>
            </a:r>
            <a:r>
              <a:rPr lang="en-US" sz="1200" dirty="0" err="1"/>
              <a:t>interprofessional</a:t>
            </a:r>
            <a:r>
              <a:rPr lang="en-US" sz="1200" dirty="0"/>
              <a:t> education &amp; collaborative practice. Geneva:  World Health Organization. Retrieved from http://whqlibdoc.who.int/hq/2010/WHO_HRH_HPN_10.3_eng.pdf </a:t>
            </a:r>
            <a:endParaRPr lang="en-US" sz="1200" dirty="0" smtClean="0"/>
          </a:p>
          <a:p>
            <a:pPr marL="457200" indent="-457200">
              <a:buFont typeface="+mj-lt"/>
              <a:buAutoNum type="arabicPeriod"/>
            </a:pPr>
            <a:r>
              <a:rPr lang="en-US" sz="1200" dirty="0"/>
              <a:t>World Health Organization (2010).  Framework for action on </a:t>
            </a:r>
            <a:r>
              <a:rPr lang="en-US" sz="1200" dirty="0" err="1"/>
              <a:t>interprofessional</a:t>
            </a:r>
            <a:r>
              <a:rPr lang="en-US" sz="1200" dirty="0"/>
              <a:t> education &amp; collaborative practice. Geneva:  World Health Organization. Retrieved from http://whqlibdoc.who.int/hq/2010/WHO_HRH_HPN_10.3_eng.pdf </a:t>
            </a:r>
          </a:p>
          <a:p>
            <a:pPr marL="457200" indent="-457200">
              <a:buFont typeface="+mj-lt"/>
              <a:buAutoNum type="arabicPeriod"/>
            </a:pPr>
            <a:r>
              <a:rPr lang="en-US" sz="1200" dirty="0" smtClean="0"/>
              <a:t>IPEC. </a:t>
            </a:r>
            <a:r>
              <a:rPr lang="en-US" sz="1200" dirty="0"/>
              <a:t>(2011). </a:t>
            </a:r>
            <a:r>
              <a:rPr lang="en-US" sz="1200" i="1" dirty="0" smtClean="0"/>
              <a:t>Team-based </a:t>
            </a:r>
            <a:r>
              <a:rPr lang="en-US" sz="1200" i="1" dirty="0"/>
              <a:t>communications: Building a shared foundation for education and clinical practice</a:t>
            </a:r>
            <a:r>
              <a:rPr lang="en-US" sz="1200" dirty="0"/>
              <a:t>.  Conference Proceedings.  Washington DC:  </a:t>
            </a:r>
            <a:r>
              <a:rPr lang="en-US" sz="1200" dirty="0" smtClean="0"/>
              <a:t>IPEC.</a:t>
            </a:r>
          </a:p>
          <a:p>
            <a:pPr marL="457200" indent="-457200">
              <a:buFont typeface="+mj-lt"/>
              <a:buAutoNum type="arabicPeriod"/>
            </a:pPr>
            <a:r>
              <a:rPr lang="en-US" sz="1200" dirty="0" smtClean="0"/>
              <a:t>Institute </a:t>
            </a:r>
            <a:r>
              <a:rPr lang="en-US" sz="1200" dirty="0"/>
              <a:t>of Medicine (1972).  </a:t>
            </a:r>
            <a:r>
              <a:rPr lang="en-US" sz="1200" i="1" dirty="0"/>
              <a:t>Educating for the health team</a:t>
            </a:r>
            <a:r>
              <a:rPr lang="en-US" sz="1200" dirty="0"/>
              <a:t>.  Washington, DC:  National Academy of </a:t>
            </a:r>
            <a:r>
              <a:rPr lang="en-US" sz="1200" dirty="0" smtClean="0"/>
              <a:t>Sciences. </a:t>
            </a:r>
          </a:p>
          <a:p>
            <a:pPr marL="457200" indent="-457200">
              <a:buFont typeface="+mj-lt"/>
              <a:buAutoNum type="arabicPeriod"/>
            </a:pPr>
            <a:r>
              <a:rPr lang="en-US" sz="1200" dirty="0" smtClean="0"/>
              <a:t>Institute </a:t>
            </a:r>
            <a:r>
              <a:rPr lang="en-US" sz="1200" dirty="0"/>
              <a:t>of Medicine (2000).  </a:t>
            </a:r>
            <a:r>
              <a:rPr lang="en-US" sz="1200" i="1" dirty="0"/>
              <a:t>To err is human.  Building a safer health system</a:t>
            </a:r>
            <a:r>
              <a:rPr lang="en-US" sz="1200" dirty="0"/>
              <a:t>.  Washington, DC:  National Academy </a:t>
            </a:r>
            <a:r>
              <a:rPr lang="en-US" sz="1200" dirty="0" smtClean="0"/>
              <a:t>Press. </a:t>
            </a:r>
          </a:p>
          <a:p>
            <a:pPr marL="457200" indent="-457200">
              <a:buFont typeface="+mj-lt"/>
              <a:buAutoNum type="arabicPeriod"/>
            </a:pPr>
            <a:r>
              <a:rPr lang="en-US" sz="1200" dirty="0" smtClean="0"/>
              <a:t>Institute </a:t>
            </a:r>
            <a:r>
              <a:rPr lang="en-US" sz="1200" dirty="0"/>
              <a:t>of Medicine (2001).  </a:t>
            </a:r>
            <a:r>
              <a:rPr lang="en-US" sz="1200" i="1" dirty="0"/>
              <a:t>Crossing the quality chasm</a:t>
            </a:r>
            <a:r>
              <a:rPr lang="en-US" sz="1200" dirty="0"/>
              <a:t>.  Washington, DC:  National Academy </a:t>
            </a:r>
            <a:r>
              <a:rPr lang="en-US" sz="1200" dirty="0" smtClean="0"/>
              <a:t>Press. </a:t>
            </a:r>
          </a:p>
          <a:p>
            <a:pPr marL="457200" indent="-457200">
              <a:buFont typeface="+mj-lt"/>
              <a:buAutoNum type="arabicPeriod"/>
            </a:pPr>
            <a:r>
              <a:rPr lang="en-US" sz="1200" dirty="0" smtClean="0"/>
              <a:t>Institute </a:t>
            </a:r>
            <a:r>
              <a:rPr lang="en-US" sz="1200" dirty="0"/>
              <a:t>of Medicine (2003).  </a:t>
            </a:r>
            <a:r>
              <a:rPr lang="en-US" sz="1200" i="1" dirty="0"/>
              <a:t>Health professions education:  A bridge to quality</a:t>
            </a:r>
            <a:r>
              <a:rPr lang="en-US" sz="1200" dirty="0"/>
              <a:t>.  Washington, DC:  the National Academies </a:t>
            </a:r>
            <a:r>
              <a:rPr lang="en-US" sz="1200" dirty="0" smtClean="0"/>
              <a:t>Press.</a:t>
            </a:r>
            <a:endParaRPr lang="en-US" sz="1200" dirty="0"/>
          </a:p>
          <a:p>
            <a:pPr marL="457200" indent="-457200">
              <a:buFont typeface="+mj-lt"/>
              <a:buAutoNum type="arabicPeriod"/>
            </a:pPr>
            <a:r>
              <a:rPr lang="en-US" sz="1200" dirty="0"/>
              <a:t>Aston, S. J. et al. (2012).  </a:t>
            </a:r>
            <a:r>
              <a:rPr lang="en-US" sz="1200" dirty="0" err="1"/>
              <a:t>Interprofessional</a:t>
            </a:r>
            <a:r>
              <a:rPr lang="en-US" sz="1200" dirty="0"/>
              <a:t> education:  A review and analysis of programs from three academic health centers.  </a:t>
            </a:r>
            <a:r>
              <a:rPr lang="en-US" sz="1200" i="1" dirty="0"/>
              <a:t>Academic Medicine, 87</a:t>
            </a:r>
            <a:r>
              <a:rPr lang="en-US" sz="1200" dirty="0"/>
              <a:t>(7), 949-955.  </a:t>
            </a:r>
          </a:p>
          <a:p>
            <a:pPr marL="457200" indent="-457200">
              <a:buFont typeface="+mj-lt"/>
              <a:buAutoNum type="arabicPeriod"/>
            </a:pPr>
            <a:r>
              <a:rPr lang="en-US" sz="1200" dirty="0"/>
              <a:t>IPEC (2011).  Team-based communications: Building a shared foundation for education and clinical practice.  Conference Proceedings.  Washington DC:  IPEC.</a:t>
            </a:r>
          </a:p>
          <a:p>
            <a:pPr marL="457200" indent="-457200">
              <a:buFont typeface="+mj-lt"/>
              <a:buAutoNum type="arabicPeriod"/>
            </a:pPr>
            <a:r>
              <a:rPr lang="en-US" sz="1200" dirty="0"/>
              <a:t>Canadian </a:t>
            </a:r>
            <a:r>
              <a:rPr lang="en-US" sz="1200" dirty="0" err="1"/>
              <a:t>Interprofessional</a:t>
            </a:r>
            <a:r>
              <a:rPr lang="en-US" sz="1200" dirty="0"/>
              <a:t> Health Collaborative (2010).  A national </a:t>
            </a:r>
            <a:r>
              <a:rPr lang="en-US" sz="1200" dirty="0" err="1"/>
              <a:t>interprofessional</a:t>
            </a:r>
            <a:r>
              <a:rPr lang="en-US" sz="1200" dirty="0"/>
              <a:t> competency framework.  Vancouver, BC:  Canadian </a:t>
            </a:r>
            <a:r>
              <a:rPr lang="en-US" sz="1200" dirty="0" err="1"/>
              <a:t>Interprofessional</a:t>
            </a:r>
            <a:r>
              <a:rPr lang="en-US" sz="1200" dirty="0"/>
              <a:t> Health Collaborative.  See:  http://www.cihc.ca/resources/publications</a:t>
            </a:r>
          </a:p>
          <a:p>
            <a:pPr marL="457200" indent="-457200">
              <a:buFont typeface="+mj-lt"/>
              <a:buAutoNum type="arabicPeriod"/>
            </a:pPr>
            <a:r>
              <a:rPr lang="en-US" sz="1200" dirty="0" err="1" smtClean="0"/>
              <a:t>Leininger</a:t>
            </a:r>
            <a:r>
              <a:rPr lang="en-US" sz="1200" dirty="0" smtClean="0"/>
              <a:t> </a:t>
            </a:r>
            <a:r>
              <a:rPr lang="en-US" sz="1200" dirty="0"/>
              <a:t>MM. (</a:t>
            </a:r>
            <a:r>
              <a:rPr lang="en-US" sz="1200" dirty="0" smtClean="0"/>
              <a:t>2006).</a:t>
            </a:r>
          </a:p>
          <a:p>
            <a:pPr marL="457200" indent="-457200">
              <a:buFont typeface="+mj-lt"/>
              <a:buAutoNum type="arabicPeriod"/>
            </a:pPr>
            <a:endParaRPr lang="en-US" sz="1200" dirty="0"/>
          </a:p>
        </p:txBody>
      </p:sp>
    </p:spTree>
    <p:extLst>
      <p:ext uri="{BB962C8B-B14F-4D97-AF65-F5344CB8AC3E}">
        <p14:creationId xmlns:p14="http://schemas.microsoft.com/office/powerpoint/2010/main" val="20675626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8001000" cy="838200"/>
          </a:xfrm>
        </p:spPr>
        <p:txBody>
          <a:bodyPr/>
          <a:lstStyle/>
          <a:p>
            <a:r>
              <a:rPr lang="en-US" dirty="0" smtClean="0"/>
              <a:t>References</a:t>
            </a:r>
            <a:endParaRPr lang="en-US" dirty="0"/>
          </a:p>
        </p:txBody>
      </p:sp>
      <p:sp>
        <p:nvSpPr>
          <p:cNvPr id="3" name="Content Placeholder 2"/>
          <p:cNvSpPr>
            <a:spLocks noGrp="1"/>
          </p:cNvSpPr>
          <p:nvPr>
            <p:ph idx="1"/>
          </p:nvPr>
        </p:nvSpPr>
        <p:spPr>
          <a:xfrm>
            <a:off x="685800" y="990600"/>
            <a:ext cx="8001000" cy="4648200"/>
          </a:xfrm>
        </p:spPr>
        <p:txBody>
          <a:bodyPr/>
          <a:lstStyle/>
          <a:p>
            <a:pPr marL="228600" indent="-228600">
              <a:buFont typeface="+mj-lt"/>
              <a:buAutoNum type="arabicPeriod" startAt="12"/>
            </a:pPr>
            <a:r>
              <a:rPr lang="en-US" sz="1200" dirty="0" smtClean="0"/>
              <a:t>University </a:t>
            </a:r>
            <a:r>
              <a:rPr lang="en-US" sz="1200" dirty="0"/>
              <a:t>of Arizona &amp; Annie </a:t>
            </a:r>
            <a:r>
              <a:rPr lang="en-US" sz="1200" dirty="0" err="1"/>
              <a:t>E.Casey</a:t>
            </a:r>
            <a:r>
              <a:rPr lang="en-US" sz="1200" dirty="0"/>
              <a:t> Foundation (1998). </a:t>
            </a:r>
            <a:r>
              <a:rPr lang="en-US" sz="1200" i="1" dirty="0"/>
              <a:t>The National Community Health Advisor Study: Weaving the </a:t>
            </a:r>
            <a:r>
              <a:rPr lang="en-US" sz="1200" i="1" dirty="0" err="1"/>
              <a:t>Future.</a:t>
            </a:r>
            <a:r>
              <a:rPr lang="en-US" sz="1200" dirty="0" err="1"/>
              <a:t>Tucson</a:t>
            </a:r>
            <a:r>
              <a:rPr lang="en-US" sz="1200" dirty="0"/>
              <a:t>, Arizona: University of Arizona Press (410-223-2890</a:t>
            </a:r>
            <a:r>
              <a:rPr lang="en-US" sz="1200" dirty="0" smtClean="0"/>
              <a:t>). Retrieved from </a:t>
            </a:r>
            <a:r>
              <a:rPr lang="en-US" sz="1200" dirty="0">
                <a:hlinkClick r:id="rId2"/>
              </a:rPr>
              <a:t>http://www.usm.edu/csho</a:t>
            </a:r>
            <a:r>
              <a:rPr lang="en-US" sz="1200" dirty="0" smtClean="0">
                <a:hlinkClick r:id="rId2"/>
              </a:rPr>
              <a:t>/</a:t>
            </a:r>
            <a:endParaRPr lang="en-US" sz="1200" dirty="0" smtClean="0"/>
          </a:p>
          <a:p>
            <a:pPr marL="228600" indent="-228600">
              <a:buFont typeface="+mj-lt"/>
              <a:buAutoNum type="arabicPeriod" startAt="12"/>
            </a:pPr>
            <a:r>
              <a:rPr lang="en-US" sz="1200" dirty="0" smtClean="0"/>
              <a:t>Hill MN, Bone LR, and </a:t>
            </a:r>
            <a:r>
              <a:rPr lang="en-US" sz="1200" dirty="0" err="1" smtClean="0"/>
              <a:t>Butz</a:t>
            </a:r>
            <a:r>
              <a:rPr lang="en-US" sz="1200" dirty="0" smtClean="0"/>
              <a:t> AM. (1996). Enhancing the role of community-health workers in research. </a:t>
            </a:r>
            <a:r>
              <a:rPr lang="en-US" sz="1200" i="1" dirty="0" smtClean="0"/>
              <a:t>Journal of Nursing Scholarship, 28(3), </a:t>
            </a:r>
            <a:r>
              <a:rPr lang="en-US" sz="1200" dirty="0" smtClean="0"/>
              <a:t>221-226.</a:t>
            </a:r>
          </a:p>
          <a:p>
            <a:pPr marL="228600" indent="-228600">
              <a:buFont typeface="+mj-lt"/>
              <a:buAutoNum type="arabicPeriod" startAt="12"/>
            </a:pPr>
            <a:r>
              <a:rPr lang="en-US" sz="1200" dirty="0" smtClean="0"/>
              <a:t>U. S. Department of Health and Human Services. (2009). HHS </a:t>
            </a:r>
            <a:r>
              <a:rPr lang="en-US" sz="1200" dirty="0"/>
              <a:t>Publication No. (SMA) 09-4454 </a:t>
            </a:r>
            <a:r>
              <a:rPr lang="en-US" sz="1200" dirty="0" smtClean="0"/>
              <a:t>Substance Abuse </a:t>
            </a:r>
            <a:r>
              <a:rPr lang="en-US" sz="1200" dirty="0"/>
              <a:t>and Mental Health </a:t>
            </a:r>
            <a:r>
              <a:rPr lang="en-US" sz="1200" dirty="0" smtClean="0"/>
              <a:t>Services.</a:t>
            </a:r>
          </a:p>
          <a:p>
            <a:pPr marL="228600" indent="-228600">
              <a:buFont typeface="+mj-lt"/>
              <a:buAutoNum type="arabicPeriod" startAt="12"/>
            </a:pPr>
            <a:r>
              <a:rPr lang="en-US" sz="1200" dirty="0" err="1" smtClean="0"/>
              <a:t>Molfenter</a:t>
            </a:r>
            <a:r>
              <a:rPr lang="en-US" sz="1200" dirty="0"/>
              <a:t>, T., </a:t>
            </a:r>
            <a:r>
              <a:rPr lang="en-US" sz="1200" dirty="0" err="1"/>
              <a:t>Capoccia</a:t>
            </a:r>
            <a:r>
              <a:rPr lang="en-US" sz="1200" dirty="0"/>
              <a:t>, V., Boyle, M., &amp; </a:t>
            </a:r>
            <a:r>
              <a:rPr lang="en-US" sz="1200" dirty="0" err="1"/>
              <a:t>Sherbeck</a:t>
            </a:r>
            <a:r>
              <a:rPr lang="en-US" sz="1200" dirty="0"/>
              <a:t>, C. (2011).  The readiness of addiction treatment agencies for health care reform. </a:t>
            </a:r>
            <a:r>
              <a:rPr lang="en-US" sz="1200" i="1" dirty="0"/>
              <a:t>Substance Abuse Treatment, Prevention, and Policy, 7(16)</a:t>
            </a:r>
            <a:r>
              <a:rPr lang="en-US" sz="1200" dirty="0"/>
              <a:t> </a:t>
            </a:r>
          </a:p>
          <a:p>
            <a:pPr marL="228600" indent="-228600">
              <a:buFont typeface="+mj-lt"/>
              <a:buAutoNum type="arabicPeriod" startAt="12"/>
            </a:pPr>
            <a:r>
              <a:rPr lang="en-US" sz="1200" dirty="0" err="1" smtClean="0"/>
              <a:t>Mauch</a:t>
            </a:r>
            <a:r>
              <a:rPr lang="en-US" sz="1200" dirty="0"/>
              <a:t>, D. (2011). Implementing Mental Health and Substance Abuse Integration: Drivers and Consideration.  NASMPHD Meeting, July 17, 2001.  </a:t>
            </a:r>
            <a:r>
              <a:rPr lang="en-US" sz="1200" dirty="0" err="1"/>
              <a:t>Abt</a:t>
            </a:r>
            <a:r>
              <a:rPr lang="en-US" sz="1200" dirty="0"/>
              <a:t> Associates. </a:t>
            </a:r>
          </a:p>
          <a:p>
            <a:pPr marL="228600" indent="-228600">
              <a:buFont typeface="+mj-lt"/>
              <a:buAutoNum type="arabicPeriod" startAt="12"/>
            </a:pPr>
            <a:r>
              <a:rPr lang="en-US" sz="1200" dirty="0" err="1" smtClean="0"/>
              <a:t>Bohmer</a:t>
            </a:r>
            <a:r>
              <a:rPr lang="en-US" sz="1200" dirty="0"/>
              <a:t>, R. (2011). The four habits of high-value health care organizations.  </a:t>
            </a:r>
            <a:r>
              <a:rPr lang="en-US" sz="1200" i="1" dirty="0"/>
              <a:t>The New England Journal of Medicine</a:t>
            </a:r>
            <a:r>
              <a:rPr lang="en-US" sz="1200" dirty="0"/>
              <a:t>, </a:t>
            </a:r>
            <a:r>
              <a:rPr lang="en-US" sz="1200" i="1" dirty="0"/>
              <a:t>365</a:t>
            </a:r>
            <a:r>
              <a:rPr lang="en-US" sz="1200" dirty="0"/>
              <a:t>(22), 2045-2047.</a:t>
            </a:r>
          </a:p>
          <a:p>
            <a:pPr marL="228600" indent="-228600">
              <a:buFont typeface="+mj-lt"/>
              <a:buAutoNum type="arabicPeriod" startAt="12"/>
            </a:pPr>
            <a:r>
              <a:rPr lang="en-US" sz="1200" dirty="0" smtClean="0"/>
              <a:t>PCPCC</a:t>
            </a:r>
            <a:r>
              <a:rPr lang="en-US" sz="1200" dirty="0"/>
              <a:t>, 2012</a:t>
            </a:r>
            <a:endParaRPr lang="en-US" sz="1200" dirty="0" smtClean="0"/>
          </a:p>
          <a:p>
            <a:pPr marL="228600" indent="-228600">
              <a:buFont typeface="+mj-lt"/>
              <a:buAutoNum type="arabicPeriod" startAt="12"/>
            </a:pPr>
            <a:r>
              <a:rPr lang="en-US" sz="1200" dirty="0" smtClean="0"/>
              <a:t>PCPCC</a:t>
            </a:r>
            <a:r>
              <a:rPr lang="en-US" sz="1200" dirty="0"/>
              <a:t>, </a:t>
            </a:r>
            <a:r>
              <a:rPr lang="en-US" sz="1200" dirty="0" smtClean="0"/>
              <a:t>2012</a:t>
            </a:r>
          </a:p>
          <a:p>
            <a:pPr marL="228600" indent="-228600">
              <a:buFont typeface="+mj-lt"/>
              <a:buAutoNum type="arabicPeriod" startAt="12"/>
            </a:pPr>
            <a:r>
              <a:rPr lang="en-US" sz="1200" i="1" dirty="0" smtClean="0"/>
              <a:t>Health </a:t>
            </a:r>
            <a:r>
              <a:rPr lang="en-US" sz="1200" i="1" dirty="0"/>
              <a:t>Policy Brief: Patient-Centered Medical </a:t>
            </a:r>
            <a:r>
              <a:rPr lang="en-US" sz="1200" i="1" dirty="0" smtClean="0"/>
              <a:t>Homes</a:t>
            </a:r>
            <a:r>
              <a:rPr lang="en-US" sz="1200" dirty="0" smtClean="0"/>
              <a:t>. </a:t>
            </a:r>
            <a:r>
              <a:rPr lang="en-US" sz="1200" dirty="0"/>
              <a:t>Health Affairs, September 14, </a:t>
            </a:r>
            <a:r>
              <a:rPr lang="en-US" sz="1200" dirty="0" smtClean="0"/>
              <a:t>2010. Retrieved from </a:t>
            </a:r>
            <a:r>
              <a:rPr lang="en-US" sz="1200" dirty="0">
                <a:hlinkClick r:id="rId3"/>
              </a:rPr>
              <a:t>http://www.healthaffairs.org/healthpolicybriefs/brief.php?brief_id=25 </a:t>
            </a:r>
            <a:endParaRPr lang="en-US" sz="1800" dirty="0"/>
          </a:p>
          <a:p>
            <a:pPr marL="0" indent="0"/>
            <a:endParaRPr lang="en-US" sz="1200" dirty="0"/>
          </a:p>
        </p:txBody>
      </p:sp>
    </p:spTree>
    <p:extLst>
      <p:ext uri="{BB962C8B-B14F-4D97-AF65-F5344CB8AC3E}">
        <p14:creationId xmlns:p14="http://schemas.microsoft.com/office/powerpoint/2010/main" val="1720256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0042" y="0"/>
            <a:ext cx="8509157" cy="6871144"/>
          </a:xfrm>
        </p:spPr>
      </p:pic>
    </p:spTree>
    <p:extLst>
      <p:ext uri="{BB962C8B-B14F-4D97-AF65-F5344CB8AC3E}">
        <p14:creationId xmlns:p14="http://schemas.microsoft.com/office/powerpoint/2010/main" val="382471974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 Management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What is it?</a:t>
            </a:r>
          </a:p>
          <a:p>
            <a:pPr lvl="1"/>
            <a:r>
              <a:rPr lang="en-US" dirty="0" smtClean="0"/>
              <a:t>Identifying and recruiting clients for care management based on service utilization</a:t>
            </a:r>
          </a:p>
          <a:p>
            <a:pPr lvl="1"/>
            <a:r>
              <a:rPr lang="en-US" dirty="0" smtClean="0"/>
              <a:t>Client activation and education</a:t>
            </a:r>
          </a:p>
          <a:p>
            <a:pPr lvl="2"/>
            <a:r>
              <a:rPr lang="en-US" dirty="0" smtClean="0"/>
              <a:t>Assessing barriers to treatment participation</a:t>
            </a:r>
          </a:p>
          <a:p>
            <a:pPr lvl="1"/>
            <a:r>
              <a:rPr lang="en-US" dirty="0" smtClean="0"/>
              <a:t>Monitoring consumer’s participation and response to treatment</a:t>
            </a:r>
          </a:p>
          <a:p>
            <a:pPr lvl="2"/>
            <a:r>
              <a:rPr lang="en-US" dirty="0" smtClean="0"/>
              <a:t>Use of clinical registries</a:t>
            </a:r>
          </a:p>
          <a:p>
            <a:pPr lvl="1"/>
            <a:r>
              <a:rPr lang="en-US" dirty="0" smtClean="0"/>
              <a:t>Care Coordination</a:t>
            </a:r>
          </a:p>
          <a:p>
            <a:pPr lvl="2"/>
            <a:r>
              <a:rPr lang="en-US" dirty="0"/>
              <a:t>Strategies to help providers communicate with </a:t>
            </a:r>
            <a:r>
              <a:rPr lang="en-US" dirty="0" smtClean="0"/>
              <a:t>each other</a:t>
            </a:r>
            <a:endParaRPr lang="en-US" dirty="0"/>
          </a:p>
          <a:p>
            <a:pPr marL="914400" lvl="2" indent="0">
              <a:buNone/>
            </a:pPr>
            <a:endParaRPr lang="en-US" dirty="0" smtClean="0"/>
          </a:p>
          <a:p>
            <a:r>
              <a:rPr lang="en-US" dirty="0" smtClean="0"/>
              <a:t>Who does it?</a:t>
            </a:r>
          </a:p>
          <a:p>
            <a:pPr lvl="1"/>
            <a:r>
              <a:rPr lang="en-US" dirty="0" smtClean="0"/>
              <a:t>Determined by training &amp; credentials</a:t>
            </a:r>
          </a:p>
          <a:p>
            <a:pPr lvl="1"/>
            <a:r>
              <a:rPr lang="en-US" dirty="0" smtClean="0"/>
              <a:t>Best Qualified </a:t>
            </a:r>
            <a:r>
              <a:rPr lang="en-US" b="1" dirty="0" smtClean="0"/>
              <a:t>Social Workers </a:t>
            </a:r>
            <a:r>
              <a:rPr lang="en-US" dirty="0" smtClean="0"/>
              <a:t>&amp; Nurses</a:t>
            </a:r>
            <a:endParaRPr lang="en-US" dirty="0"/>
          </a:p>
        </p:txBody>
      </p:sp>
    </p:spTree>
    <p:extLst>
      <p:ext uri="{BB962C8B-B14F-4D97-AF65-F5344CB8AC3E}">
        <p14:creationId xmlns:p14="http://schemas.microsoft.com/office/powerpoint/2010/main" val="420276067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Management</a:t>
            </a:r>
            <a:endParaRPr lang="en-US" dirty="0"/>
          </a:p>
        </p:txBody>
      </p:sp>
      <p:sp>
        <p:nvSpPr>
          <p:cNvPr id="3" name="Content Placeholder 2"/>
          <p:cNvSpPr>
            <a:spLocks noGrp="1"/>
          </p:cNvSpPr>
          <p:nvPr>
            <p:ph idx="1"/>
          </p:nvPr>
        </p:nvSpPr>
        <p:spPr/>
        <p:txBody>
          <a:bodyPr>
            <a:normAutofit/>
          </a:bodyPr>
          <a:lstStyle/>
          <a:p>
            <a:r>
              <a:rPr lang="en-US" dirty="0" smtClean="0"/>
              <a:t>Defined by IOM as:</a:t>
            </a:r>
          </a:p>
          <a:p>
            <a:pPr marL="457200" lvl="1" indent="0">
              <a:buNone/>
            </a:pPr>
            <a:r>
              <a:rPr lang="en-US" dirty="0" smtClean="0"/>
              <a:t>“the tasks that individuals must undertake to live well with one or more chronic conditions”</a:t>
            </a:r>
          </a:p>
          <a:p>
            <a:r>
              <a:rPr lang="en-US" dirty="0" smtClean="0"/>
              <a:t>Programs </a:t>
            </a:r>
          </a:p>
          <a:p>
            <a:pPr lvl="1"/>
            <a:r>
              <a:rPr lang="en-US" dirty="0" smtClean="0"/>
              <a:t>Chronic Disease Self-Management Program </a:t>
            </a:r>
          </a:p>
          <a:p>
            <a:pPr lvl="1"/>
            <a:r>
              <a:rPr lang="en-US" dirty="0" smtClean="0"/>
              <a:t>Wellness and Recovery Action Plan (WRAP)</a:t>
            </a:r>
          </a:p>
          <a:p>
            <a:pPr lvl="1"/>
            <a:r>
              <a:rPr lang="en-US" dirty="0" smtClean="0"/>
              <a:t>Self Management and Recovery Training (SMART)</a:t>
            </a:r>
          </a:p>
          <a:p>
            <a:pPr lvl="1"/>
            <a:r>
              <a:rPr lang="en-US" dirty="0" smtClean="0"/>
              <a:t> Screening, Brief Intervention and Referral to Treatment (SBIRT)</a:t>
            </a:r>
            <a:endParaRPr lang="en-US" dirty="0"/>
          </a:p>
        </p:txBody>
      </p:sp>
    </p:spTree>
    <p:extLst>
      <p:ext uri="{BB962C8B-B14F-4D97-AF65-F5344CB8AC3E}">
        <p14:creationId xmlns:p14="http://schemas.microsoft.com/office/powerpoint/2010/main" val="313470230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 Support</a:t>
            </a:r>
            <a:endParaRPr lang="en-US" dirty="0"/>
          </a:p>
        </p:txBody>
      </p:sp>
      <p:sp>
        <p:nvSpPr>
          <p:cNvPr id="3" name="Content Placeholder 2"/>
          <p:cNvSpPr>
            <a:spLocks noGrp="1"/>
          </p:cNvSpPr>
          <p:nvPr>
            <p:ph idx="1"/>
          </p:nvPr>
        </p:nvSpPr>
        <p:spPr/>
        <p:txBody>
          <a:bodyPr/>
          <a:lstStyle/>
          <a:p>
            <a:r>
              <a:rPr lang="en-US" dirty="0" smtClean="0"/>
              <a:t>Access to Medical Specialists</a:t>
            </a:r>
          </a:p>
          <a:p>
            <a:pPr lvl="1"/>
            <a:r>
              <a:rPr lang="en-US" dirty="0" smtClean="0"/>
              <a:t>Time limited</a:t>
            </a:r>
          </a:p>
          <a:p>
            <a:r>
              <a:rPr lang="en-US" dirty="0" smtClean="0"/>
              <a:t>Embedding clinical guidelines</a:t>
            </a:r>
          </a:p>
          <a:p>
            <a:r>
              <a:rPr lang="en-US" dirty="0" smtClean="0"/>
              <a:t>Decision flow charts to navigate evidence-based treatment options</a:t>
            </a:r>
          </a:p>
          <a:p>
            <a:r>
              <a:rPr lang="en-US" dirty="0" smtClean="0"/>
              <a:t>Use of clinical decision support tools</a:t>
            </a:r>
            <a:endParaRPr lang="en-US" dirty="0"/>
          </a:p>
        </p:txBody>
      </p:sp>
    </p:spTree>
    <p:extLst>
      <p:ext uri="{BB962C8B-B14F-4D97-AF65-F5344CB8AC3E}">
        <p14:creationId xmlns:p14="http://schemas.microsoft.com/office/powerpoint/2010/main" val="308746317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Information Systems</a:t>
            </a:r>
            <a:endParaRPr lang="en-US" dirty="0"/>
          </a:p>
        </p:txBody>
      </p:sp>
      <p:sp>
        <p:nvSpPr>
          <p:cNvPr id="3" name="Content Placeholder 2"/>
          <p:cNvSpPr>
            <a:spLocks noGrp="1"/>
          </p:cNvSpPr>
          <p:nvPr>
            <p:ph idx="1"/>
          </p:nvPr>
        </p:nvSpPr>
        <p:spPr/>
        <p:txBody>
          <a:bodyPr>
            <a:normAutofit lnSpcReduction="10000"/>
          </a:bodyPr>
          <a:lstStyle/>
          <a:p>
            <a:r>
              <a:rPr lang="en-US" dirty="0" smtClean="0"/>
              <a:t>Organize </a:t>
            </a:r>
            <a:r>
              <a:rPr lang="en-US" dirty="0"/>
              <a:t>patient and population data to facilitate efficient and effective care</a:t>
            </a:r>
          </a:p>
          <a:p>
            <a:r>
              <a:rPr lang="en-US" dirty="0"/>
              <a:t>Provide timely reminders for providers and patients</a:t>
            </a:r>
          </a:p>
          <a:p>
            <a:r>
              <a:rPr lang="en-US" dirty="0"/>
              <a:t>Identify relevant subpopulations for proactive care</a:t>
            </a:r>
          </a:p>
          <a:p>
            <a:r>
              <a:rPr lang="en-US" dirty="0"/>
              <a:t>Facilitate individual patient care planning</a:t>
            </a:r>
          </a:p>
          <a:p>
            <a:r>
              <a:rPr lang="en-US" dirty="0"/>
              <a:t>Share information with patients and providers to coordinate care </a:t>
            </a:r>
          </a:p>
          <a:p>
            <a:r>
              <a:rPr lang="en-US" dirty="0"/>
              <a:t>Monitor performance of practice team and care system</a:t>
            </a:r>
          </a:p>
          <a:p>
            <a:pPr marL="0" indent="0">
              <a:buNone/>
            </a:pPr>
            <a:r>
              <a:rPr lang="en-US" dirty="0" smtClean="0"/>
              <a:t>                 </a:t>
            </a:r>
            <a:r>
              <a:rPr lang="en-US" sz="1200" dirty="0" smtClean="0"/>
              <a:t>(</a:t>
            </a:r>
            <a:r>
              <a:rPr lang="en-US" sz="1200" dirty="0" smtClean="0">
                <a:hlinkClick r:id="rId2"/>
              </a:rPr>
              <a:t>http</a:t>
            </a:r>
            <a:r>
              <a:rPr lang="en-US" sz="1200" dirty="0">
                <a:hlinkClick r:id="rId2"/>
              </a:rPr>
              <a:t>://www.improvingchroniccare.org</a:t>
            </a:r>
            <a:r>
              <a:rPr lang="en-US" sz="1200" dirty="0" smtClean="0">
                <a:hlinkClick r:id="rId2"/>
              </a:rPr>
              <a:t>/</a:t>
            </a:r>
            <a:r>
              <a:rPr lang="en-US" sz="1200" dirty="0" smtClean="0"/>
              <a:t>)</a:t>
            </a:r>
            <a:endParaRPr lang="en-US" sz="1200" dirty="0"/>
          </a:p>
        </p:txBody>
      </p:sp>
    </p:spTree>
    <p:extLst>
      <p:ext uri="{BB962C8B-B14F-4D97-AF65-F5344CB8AC3E}">
        <p14:creationId xmlns:p14="http://schemas.microsoft.com/office/powerpoint/2010/main" val="252293945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629</TotalTime>
  <Words>4322</Words>
  <Application>Microsoft Macintosh PowerPoint</Application>
  <PresentationFormat>On-screen Show (4:3)</PresentationFormat>
  <Paragraphs>413</Paragraphs>
  <Slides>49</Slides>
  <Notes>12</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CIHS Powerpoint Template</vt:lpstr>
      <vt:lpstr>Implementing Integrated Behavioral Healthcare</vt:lpstr>
      <vt:lpstr>Module Objectives</vt:lpstr>
      <vt:lpstr>What does IBH Look Like?</vt:lpstr>
      <vt:lpstr>Adopting IBH</vt:lpstr>
      <vt:lpstr>PowerPoint Presentation</vt:lpstr>
      <vt:lpstr>Care Management</vt:lpstr>
      <vt:lpstr>Self Management</vt:lpstr>
      <vt:lpstr>Decision Support</vt:lpstr>
      <vt:lpstr>Clinical Information Systems</vt:lpstr>
      <vt:lpstr>Team Approach</vt:lpstr>
      <vt:lpstr>Inter-Professional1</vt:lpstr>
      <vt:lpstr>Defining Inter-professional2</vt:lpstr>
      <vt:lpstr>The Need for Inter-professional Education and Competencies3</vt:lpstr>
      <vt:lpstr>Calls for Change from the IOM4, 5, 6, 7</vt:lpstr>
      <vt:lpstr>Benefits of Inter-professional Collaboration</vt:lpstr>
      <vt:lpstr>Need for Inter-professional Competencies</vt:lpstr>
      <vt:lpstr>IOM IPE Competency Domains</vt:lpstr>
      <vt:lpstr>Canadian IPE Competency Domains10</vt:lpstr>
      <vt:lpstr>Medical IPE Competency Domains </vt:lpstr>
      <vt:lpstr>Social Work Roles</vt:lpstr>
      <vt:lpstr>Social Work Functions</vt:lpstr>
      <vt:lpstr>Training</vt:lpstr>
      <vt:lpstr>Peer Support Models</vt:lpstr>
      <vt:lpstr>Where Social Workers Fit In </vt:lpstr>
      <vt:lpstr>Health Navigators</vt:lpstr>
      <vt:lpstr>Community Health Workers-Promotores/Promotoras</vt:lpstr>
      <vt:lpstr>PowerPoint Presentation</vt:lpstr>
      <vt:lpstr>PowerPoint Presentation</vt:lpstr>
      <vt:lpstr>PowerPoint Presentation</vt:lpstr>
      <vt:lpstr>PowerPoint Presentation</vt:lpstr>
      <vt:lpstr>PowerPoint Presentation</vt:lpstr>
      <vt:lpstr>PowerPoint Presentation</vt:lpstr>
      <vt:lpstr>Peer Recovery Support Services </vt:lpstr>
      <vt:lpstr>Assessing Your Organization</vt:lpstr>
      <vt:lpstr>Are We Ready?</vt:lpstr>
      <vt:lpstr>Promoting Integration16</vt:lpstr>
      <vt:lpstr>Health Reform Readiness </vt:lpstr>
      <vt:lpstr>Leadership</vt:lpstr>
      <vt:lpstr>Engage Stakeholders</vt:lpstr>
      <vt:lpstr>Tackle Barriers/Opportunities17  </vt:lpstr>
      <vt:lpstr> Shared aspirations for results  </vt:lpstr>
      <vt:lpstr>Drivers of Change</vt:lpstr>
      <vt:lpstr>What It Takes to Integrate</vt:lpstr>
      <vt:lpstr>Evaluating Integrated Behavioral Healthcare</vt:lpstr>
      <vt:lpstr>Measureable Outcomes</vt:lpstr>
      <vt:lpstr>PowerPoint Presentation</vt:lpstr>
      <vt:lpstr>Just Do It</vt:lpstr>
      <vt:lpstr>References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Cobb</dc:creator>
  <cp:lastModifiedBy>Lauren Schermerhorn</cp:lastModifiedBy>
  <cp:revision>62</cp:revision>
  <dcterms:created xsi:type="dcterms:W3CDTF">2012-02-08T16:22:52Z</dcterms:created>
  <dcterms:modified xsi:type="dcterms:W3CDTF">2015-01-19T18:18:53Z</dcterms:modified>
</cp:coreProperties>
</file>