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2"/>
  </p:notesMasterIdLst>
  <p:sldIdLst>
    <p:sldId id="256" r:id="rId2"/>
    <p:sldId id="270" r:id="rId3"/>
    <p:sldId id="257" r:id="rId4"/>
    <p:sldId id="264" r:id="rId5"/>
    <p:sldId id="265" r:id="rId6"/>
    <p:sldId id="304" r:id="rId7"/>
    <p:sldId id="271" r:id="rId8"/>
    <p:sldId id="275" r:id="rId9"/>
    <p:sldId id="274" r:id="rId10"/>
    <p:sldId id="276" r:id="rId11"/>
    <p:sldId id="277" r:id="rId12"/>
    <p:sldId id="278" r:id="rId13"/>
    <p:sldId id="279" r:id="rId14"/>
    <p:sldId id="280" r:id="rId15"/>
    <p:sldId id="305" r:id="rId16"/>
    <p:sldId id="284" r:id="rId17"/>
    <p:sldId id="281" r:id="rId18"/>
    <p:sldId id="282" r:id="rId19"/>
    <p:sldId id="283" r:id="rId20"/>
    <p:sldId id="285" r:id="rId21"/>
    <p:sldId id="286" r:id="rId22"/>
    <p:sldId id="287" r:id="rId23"/>
    <p:sldId id="288" r:id="rId24"/>
    <p:sldId id="289" r:id="rId25"/>
    <p:sldId id="290" r:id="rId26"/>
    <p:sldId id="306" r:id="rId27"/>
    <p:sldId id="291" r:id="rId28"/>
    <p:sldId id="292" r:id="rId29"/>
    <p:sldId id="295" r:id="rId30"/>
    <p:sldId id="293" r:id="rId31"/>
    <p:sldId id="294" r:id="rId32"/>
    <p:sldId id="297" r:id="rId33"/>
    <p:sldId id="296" r:id="rId34"/>
    <p:sldId id="298" r:id="rId35"/>
    <p:sldId id="299" r:id="rId36"/>
    <p:sldId id="300" r:id="rId37"/>
    <p:sldId id="301" r:id="rId38"/>
    <p:sldId id="302" r:id="rId39"/>
    <p:sldId id="307" r:id="rId40"/>
    <p:sldId id="308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>
        <p:scale>
          <a:sx n="65" d="100"/>
          <a:sy n="65" d="100"/>
        </p:scale>
        <p:origin x="-2368" y="-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F8EC1-2505-487B-A066-30E787FD85AD}" type="datetimeFigureOut">
              <a:rPr lang="en-US" smtClean="0"/>
              <a:pPr/>
              <a:t>1/19/15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54CAD7-1FC4-47FD-8291-5876AF93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98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SAMHSA_presentation_cover_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3124200"/>
            <a:ext cx="7772400" cy="1143000"/>
          </a:xfrm>
        </p:spPr>
        <p:txBody>
          <a:bodyPr anchor="ctr"/>
          <a:lstStyle>
            <a:lvl1pPr algn="ctr"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295400"/>
          </a:xfrm>
        </p:spPr>
        <p:txBody>
          <a:bodyPr anchor="ctr"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9069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682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066800"/>
            <a:ext cx="200025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066800"/>
            <a:ext cx="5848350" cy="4572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06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517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9091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39243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2057400"/>
            <a:ext cx="39243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948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195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63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943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720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8043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AMHSA_presentation_4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066800"/>
            <a:ext cx="8001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57400"/>
            <a:ext cx="80010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16A21F"/>
        </a:buClr>
        <a:buFont typeface="Wingdings" pitchFamily="2" charset="2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l"/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–"/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Addressing Common Behavioral Health Problems in Primary Care</a:t>
            </a:r>
          </a:p>
        </p:txBody>
      </p:sp>
      <p:sp>
        <p:nvSpPr>
          <p:cNvPr id="3074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343400"/>
            <a:ext cx="6400800" cy="1295400"/>
          </a:xfrm>
        </p:spPr>
        <p:txBody>
          <a:bodyPr/>
          <a:lstStyle/>
          <a:p>
            <a:r>
              <a:rPr lang="en-US" dirty="0" smtClean="0"/>
              <a:t>Module 7</a:t>
            </a:r>
          </a:p>
          <a:p>
            <a:r>
              <a:rPr lang="en-US" dirty="0" smtClean="0"/>
              <a:t>James J. Werner, PhD, MSSA</a:t>
            </a:r>
            <a:br>
              <a:rPr lang="en-US" dirty="0" smtClean="0"/>
            </a:br>
            <a:r>
              <a:rPr lang="en-US" dirty="0" smtClean="0"/>
              <a:t>Case Western Reserve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A’s: Assess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4163" indent="-284163">
              <a:buFont typeface="Arial" pitchFamily="34" charset="0"/>
              <a:buChar char="•"/>
            </a:pPr>
            <a:r>
              <a:rPr lang="en-US" dirty="0" smtClean="0"/>
              <a:t>Objectives </a:t>
            </a:r>
          </a:p>
          <a:p>
            <a:pPr marL="684213" lvl="1" indent="-284163">
              <a:buFont typeface="Arial" pitchFamily="34" charset="0"/>
              <a:buChar char="•"/>
            </a:pPr>
            <a:r>
              <a:rPr lang="en-US" dirty="0" smtClean="0"/>
              <a:t>Determine what is associated with patient’s problem</a:t>
            </a:r>
          </a:p>
          <a:p>
            <a:pPr marL="684213" lvl="1" indent="-284163">
              <a:buFont typeface="Arial" pitchFamily="34" charset="0"/>
              <a:buChar char="•"/>
            </a:pPr>
            <a:r>
              <a:rPr lang="en-US" dirty="0" smtClean="0"/>
              <a:t>Determine what could change in order to decrease symptoms or improve functioning</a:t>
            </a:r>
          </a:p>
          <a:p>
            <a:pPr marL="684213" lvl="1" indent="-284163">
              <a:buFont typeface="Arial" pitchFamily="34" charset="0"/>
              <a:buChar char="•"/>
            </a:pPr>
            <a:r>
              <a:rPr lang="en-US" dirty="0" smtClean="0"/>
              <a:t>Assess patient’s motivation for change</a:t>
            </a:r>
          </a:p>
          <a:p>
            <a:pPr marL="284163" indent="-284163">
              <a:buFont typeface="Arial" pitchFamily="34" charset="0"/>
              <a:buChar char="•"/>
            </a:pPr>
            <a:r>
              <a:rPr lang="en-US" dirty="0" smtClean="0"/>
              <a:t>Actions</a:t>
            </a:r>
          </a:p>
          <a:p>
            <a:pPr marL="684213" lvl="1" indent="-284163">
              <a:buFont typeface="Arial" pitchFamily="34" charset="0"/>
              <a:buChar char="•"/>
            </a:pPr>
            <a:r>
              <a:rPr lang="en-US" dirty="0" smtClean="0"/>
              <a:t>Gather information on symptoms, thoughts, emotions, behaviors, family, friends, &amp; environment</a:t>
            </a:r>
          </a:p>
          <a:p>
            <a:pPr marL="684213" lvl="1" indent="-284163"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A’s: Advise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Objective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Describe to the patient the range of potential interventions and expected outcomes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Actions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Using information from the ‘Assess’ step, describe to the patient the various options for intervention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Discuss the implications of each intervention for the target outcomes specified by the patient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Use Motivational Interviewing with patients not ready to take action</a:t>
            </a:r>
          </a:p>
          <a:p>
            <a:pPr lvl="1"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A’s: Agree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Objective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Enable the patient to decide on best course of action on basis of options discussed in the ‘Advise’ stage.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Actions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Engage and support the patient in the process of considering options for intervention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Allow patient to suggest new options not previously discussed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Give patient time and space to consider options and discuss them with significant others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A’s: Assist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Objective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Help the patient implement the agreed-upon intervention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Develop new skills, solve problems, overcome barriers, implement behavior changes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Actions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Support the patient’s efforts to implement the intervention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A’s: Arrange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001000" cy="35814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Objective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Specify the patient’s plan for follow-up with the BHC, PCP, specialty mental health provider, or other provider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Actions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Advise and assist the patient in arranging follow-up appointments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Communicate the patient’s follow-up plan to others on the healthcare team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If follow-up is with BHC, discuss the focus of the next appointment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8001000" cy="838200"/>
          </a:xfrm>
        </p:spPr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01000" cy="3581400"/>
          </a:xfrm>
        </p:spPr>
        <p:txBody>
          <a:bodyPr/>
          <a:lstStyle/>
          <a:p>
            <a:pPr marL="457200" indent="-457200">
              <a:buAutoNum type="arabicParenR"/>
            </a:pPr>
            <a:r>
              <a:rPr lang="en-US" dirty="0" smtClean="0"/>
              <a:t>How does the 5 A’s model’s ‘Assess’ step compare to the assessment procedures you currently use at your field placement/internship site?</a:t>
            </a:r>
            <a:br>
              <a:rPr lang="en-US" dirty="0" smtClean="0"/>
            </a:br>
            <a:endParaRPr lang="en-US" dirty="0" smtClean="0"/>
          </a:p>
          <a:p>
            <a:pPr marL="457200" indent="-457200">
              <a:buAutoNum type="arabicParenR"/>
            </a:pPr>
            <a:r>
              <a:rPr lang="en-US" dirty="0" smtClean="0"/>
              <a:t>The 5 A’s model is a clinical framework for addressing a wide range of health conditions.  Can you apply the model to one of your current clients at your internship?</a:t>
            </a:r>
            <a:br>
              <a:rPr lang="en-US" dirty="0" smtClean="0"/>
            </a:br>
            <a:endParaRPr lang="en-US" dirty="0" smtClean="0"/>
          </a:p>
          <a:p>
            <a:pPr marL="457200" indent="-457200">
              <a:buAutoNum type="arabicParenR"/>
            </a:pPr>
            <a:r>
              <a:rPr lang="en-US" dirty="0" smtClean="0"/>
              <a:t>What issues should be considered when using the 5 A’s model with patients of different cultures?  </a:t>
            </a:r>
          </a:p>
          <a:p>
            <a:pPr marL="457200" indent="-457200">
              <a:buAutoNum type="arabicParenR"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229600" cy="838200"/>
          </a:xfrm>
        </p:spPr>
        <p:txBody>
          <a:bodyPr/>
          <a:lstStyle/>
          <a:p>
            <a:r>
              <a:rPr lang="en-US" dirty="0" smtClean="0"/>
              <a:t>5 A’s Model for Initial Consultation Visit</a:t>
            </a:r>
            <a:r>
              <a:rPr lang="en-US" baseline="30000" dirty="0" smtClean="0"/>
              <a:t>1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8001000" cy="35814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Introduce behavioral health consultation service (1-2 min.)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Assess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Identify/clarify consultation problem (1 min.)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Conduct functional assessment (12-15 minutes)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Advise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Summarize understanding of the problem (1-2 min.)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List possible change-plan options (1-2 min.) or begin Motivational Interviewing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Agree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Engage the patient in determining a course of action, if any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Assist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Start a change plan (10 min.)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Arrange 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Determine and discuss next steps; communicate plan to healthcare team</a:t>
            </a:r>
          </a:p>
          <a:p>
            <a:pPr lvl="1">
              <a:buNone/>
            </a:pPr>
            <a:r>
              <a:rPr lang="en-US" sz="1600" dirty="0" smtClean="0"/>
              <a:t>Total time: 30 minutes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the 5 A’s to Two Common Primary Care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86000"/>
            <a:ext cx="8001000" cy="35814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Depression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Diabetes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Depression</a:t>
            </a:r>
            <a:r>
              <a:rPr lang="en-US" baseline="30000" dirty="0" smtClean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10%-30% of PC patients have depression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Frequently unrecognized by PCPs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Time-limited psychotherapies often effective when combined with antidepressant treatment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Patients with mild to moderate depression can be effectively treated in PC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Referral may be needed for patients with higher levels of severity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8001000" cy="838200"/>
          </a:xfrm>
        </p:spPr>
        <p:txBody>
          <a:bodyPr/>
          <a:lstStyle/>
          <a:p>
            <a:r>
              <a:rPr lang="en-US" dirty="0" smtClean="0"/>
              <a:t>Depression</a:t>
            </a:r>
            <a:r>
              <a:rPr lang="en-US" baseline="30000" dirty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001000" cy="3581400"/>
          </a:xfrm>
        </p:spPr>
        <p:txBody>
          <a:bodyPr/>
          <a:lstStyle/>
          <a:p>
            <a:r>
              <a:rPr lang="en-US" sz="1800" u="sng" dirty="0" smtClean="0"/>
              <a:t>Assess</a:t>
            </a:r>
            <a:r>
              <a:rPr lang="en-US" sz="1800" dirty="0" smtClean="0"/>
              <a:t>: 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Introduce, identify, clarify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Assess the patient’s goals and motivation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What does the patient want to change?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What are the patient’s levels of motivation and confidence?</a:t>
            </a:r>
            <a:endParaRPr lang="en-US" sz="1800" dirty="0" smtClean="0"/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Conduct symptom assessment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Tools: PHQ-2, PHQ-9, MDQ, ‘SIGECAPS’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Conduct functional assessment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Onset, duration, intensity, frequency, effects on functioning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Potential biological causes: thyroid disorders, nutritional deficits, neurological damage (</a:t>
            </a:r>
            <a:r>
              <a:rPr lang="en-US" sz="1600" dirty="0" err="1" smtClean="0"/>
              <a:t>eg</a:t>
            </a:r>
            <a:r>
              <a:rPr lang="en-US" sz="1600" dirty="0" smtClean="0"/>
              <a:t>, head trauma, stroke), substance use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Suicidal ideation: history, precipitants, frequency, method, impulsivity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Assess medication adherence if antidepressant has been prescribed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8001000" cy="8382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3048000"/>
          </a:xfrm>
        </p:spPr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/>
              <a:t>Understand the magnitude, prevalence, and health effects of: </a:t>
            </a:r>
          </a:p>
          <a:p>
            <a:pPr marL="1257300" lvl="2" indent="-457200">
              <a:buFont typeface="Arial" pitchFamily="34" charset="0"/>
              <a:buChar char="•"/>
            </a:pPr>
            <a:r>
              <a:rPr lang="en-US" dirty="0" smtClean="0"/>
              <a:t>Behaviorally-related health problems</a:t>
            </a:r>
          </a:p>
          <a:p>
            <a:pPr marL="1257300" lvl="2" indent="-457200">
              <a:buFont typeface="Arial" pitchFamily="34" charset="0"/>
              <a:buChar char="•"/>
            </a:pPr>
            <a:r>
              <a:rPr lang="en-US" dirty="0" smtClean="0"/>
              <a:t>Unhealthy lifestyle behaviors </a:t>
            </a:r>
          </a:p>
          <a:p>
            <a:pPr marL="1257300" lvl="2" indent="-457200">
              <a:buFont typeface="Arial" pitchFamily="34" charset="0"/>
              <a:buChar char="•"/>
            </a:pPr>
            <a:r>
              <a:rPr lang="en-US" dirty="0" smtClean="0"/>
              <a:t>Common behavioral disorders</a:t>
            </a:r>
          </a:p>
          <a:p>
            <a:pPr marL="1257300" lvl="2" indent="-457200">
              <a:buFont typeface="Arial" pitchFamily="34" charset="0"/>
              <a:buChar char="•"/>
            </a:pPr>
            <a:endParaRPr lang="en-US" sz="16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/>
              <a:t>Learn a direct practice framework for addressing common health problems, unhealthy lifestyle behaviors, and behavioral disorders in primary care</a:t>
            </a:r>
            <a:br>
              <a:rPr lang="en-US" sz="2000" dirty="0" smtClean="0"/>
            </a:br>
            <a:endParaRPr lang="en-US" sz="20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/>
              <a:t>Learn methods used by primary care behavioral healthcare providers to effectively address depression and diabetes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800" dirty="0" smtClean="0"/>
          </a:p>
          <a:p>
            <a:pPr marL="857250" lvl="1" indent="-457200">
              <a:buFont typeface="+mj-lt"/>
              <a:buAutoNum type="arabicPeriod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Depression</a:t>
            </a:r>
            <a:r>
              <a:rPr lang="en-US" baseline="30000" dirty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229600" cy="3581400"/>
          </a:xfrm>
        </p:spPr>
        <p:txBody>
          <a:bodyPr/>
          <a:lstStyle/>
          <a:p>
            <a:r>
              <a:rPr lang="en-US" u="sng" dirty="0" smtClean="0"/>
              <a:t>Advise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Use handout to explain the typical downward spiral of depression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Identify the patient’s solutions</a:t>
            </a:r>
            <a:r>
              <a:rPr lang="en-US" sz="1600" dirty="0" smtClean="0"/>
              <a:t>: 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Inquire about what has helped patient with depression previously, and what they were doing differently then  vs. now (</a:t>
            </a:r>
            <a:r>
              <a:rPr lang="en-US" sz="1600" dirty="0" err="1" smtClean="0"/>
              <a:t>ie</a:t>
            </a:r>
            <a:r>
              <a:rPr lang="en-US" sz="1600" dirty="0" smtClean="0"/>
              <a:t>, Solution-Focused  ‘exceptions &amp; ‘differences’ questions)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Discuss options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Consider antidepressant prescription, watchful waiting, referral to specialty MH, &amp; options suggested by the patient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Develop a plan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Present evidence-based options for depression: behavioral activation, cognitive disputation, problem-solving, patient’s own method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Describe what each option involves and how it may help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Begin motivational interviewing with patients not ready to take action</a:t>
            </a:r>
          </a:p>
          <a:p>
            <a:pPr lvl="1">
              <a:buFont typeface="Arial" pitchFamily="34" charset="0"/>
              <a:buChar char="•"/>
            </a:pPr>
            <a:endParaRPr lang="en-US" sz="18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Depression</a:t>
            </a:r>
            <a:r>
              <a:rPr lang="en-US" baseline="30000" dirty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Agree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Engage the patient in discussing the options put forth in the ‘Advise’ step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Allow the patient to suggest new options of her own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Give the patient the opportunity to discuss options with family or friends if they wish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 follow-up appointment may be necessary to discuss the options further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Depression</a:t>
            </a:r>
            <a:r>
              <a:rPr lang="en-US" baseline="30000" dirty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8001000" cy="3581400"/>
          </a:xfrm>
        </p:spPr>
        <p:txBody>
          <a:bodyPr/>
          <a:lstStyle/>
          <a:p>
            <a:r>
              <a:rPr lang="en-US" u="sng" dirty="0" smtClean="0"/>
              <a:t>Assist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Implement one or more interventions chosen by the patient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smtClean="0"/>
              <a:t>Selected Intervention: Behavioral activation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Help the patient set specific and realistic goals to increase enjoyable and meaningful activities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Explain why and how the patient should monitor her mood daily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Handout tool is available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Depression</a:t>
            </a:r>
            <a:r>
              <a:rPr lang="en-US" baseline="30000" dirty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8001000" cy="3581400"/>
          </a:xfrm>
        </p:spPr>
        <p:txBody>
          <a:bodyPr/>
          <a:lstStyle/>
          <a:p>
            <a:r>
              <a:rPr lang="en-US" u="sng" dirty="0" smtClean="0"/>
              <a:t>Assist</a:t>
            </a:r>
            <a:r>
              <a:rPr lang="en-US" dirty="0" smtClean="0"/>
              <a:t> (continued)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Selected intervention: Cognitive disputation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Ask patient to identify her own unhelpful thoughts 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Teach patient how to question the accuracy of these thoughts 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Teach patient to challenge distorted thoughts, and to choose to think and respond differently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If this method fails to achieve the patient’s objectives, use a stepped care approach to intensify treatment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Employ more comprehensive cognitive therapy (or refer the patient if this method exceeds the BHC’s available time)</a:t>
            </a:r>
          </a:p>
          <a:p>
            <a:pPr lvl="3">
              <a:buFont typeface="Arial" pitchFamily="34" charset="0"/>
              <a:buChar char="•"/>
            </a:pPr>
            <a:r>
              <a:rPr lang="en-US" dirty="0" smtClean="0"/>
              <a:t>Teach: the 8 common types of cognitive distortions; tracking and categorizing thoughts; tracking emotions and behaviors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8001000" cy="838200"/>
          </a:xfrm>
        </p:spPr>
        <p:txBody>
          <a:bodyPr/>
          <a:lstStyle/>
          <a:p>
            <a:r>
              <a:rPr lang="en-US" dirty="0" smtClean="0"/>
              <a:t>Depression</a:t>
            </a:r>
            <a:r>
              <a:rPr lang="en-US" baseline="30000" dirty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8229600" cy="3581400"/>
          </a:xfrm>
        </p:spPr>
        <p:txBody>
          <a:bodyPr/>
          <a:lstStyle/>
          <a:p>
            <a:pPr marL="457200" indent="-457200"/>
            <a:r>
              <a:rPr lang="en-US" u="sng" dirty="0" smtClean="0"/>
              <a:t>Assist</a:t>
            </a:r>
            <a:r>
              <a:rPr lang="en-US" dirty="0" smtClean="0"/>
              <a:t> (continued)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200" dirty="0" smtClean="0"/>
              <a:t>Selected intervention: Problem Solving</a:t>
            </a:r>
          </a:p>
          <a:p>
            <a:pPr marL="803275" indent="-346075">
              <a:spcBef>
                <a:spcPts val="800"/>
              </a:spcBef>
              <a:buFont typeface="+mj-lt"/>
              <a:buAutoNum type="alphaLcParenR"/>
            </a:pPr>
            <a:r>
              <a:rPr lang="en-US" sz="1800" dirty="0" smtClean="0"/>
              <a:t>Help the patient identify and define the problem </a:t>
            </a:r>
          </a:p>
          <a:p>
            <a:pPr marL="803275" indent="-346075">
              <a:buFont typeface="+mj-lt"/>
              <a:buAutoNum type="alphaLcParenR"/>
            </a:pPr>
            <a:r>
              <a:rPr lang="en-US" sz="1800" dirty="0" smtClean="0"/>
              <a:t>Brainstorm solutions with patient</a:t>
            </a:r>
          </a:p>
          <a:p>
            <a:pPr marL="803275" indent="-346075">
              <a:buFont typeface="+mj-lt"/>
              <a:buAutoNum type="alphaLcParenR"/>
            </a:pPr>
            <a:r>
              <a:rPr lang="en-US" sz="1800" dirty="0" smtClean="0"/>
              <a:t>Assist patient in evaluating possible solutions</a:t>
            </a:r>
          </a:p>
          <a:p>
            <a:pPr marL="803275" indent="-346075">
              <a:buFont typeface="+mj-lt"/>
              <a:buAutoNum type="alphaLcParenR"/>
            </a:pPr>
            <a:r>
              <a:rPr lang="en-US" sz="1800" dirty="0" smtClean="0"/>
              <a:t>Assist patient in selecting a solution to try</a:t>
            </a:r>
          </a:p>
          <a:p>
            <a:pPr marL="803275" indent="-346075">
              <a:buFont typeface="+mj-lt"/>
              <a:buAutoNum type="alphaLcParenR"/>
            </a:pPr>
            <a:r>
              <a:rPr lang="en-US" sz="1800" dirty="0" smtClean="0"/>
              <a:t>Assist patient in developing methods for assessing outcomes</a:t>
            </a:r>
          </a:p>
          <a:p>
            <a:pPr marL="803275" indent="-346075">
              <a:buFont typeface="+mj-lt"/>
              <a:buAutoNum type="alphaLcParenR"/>
            </a:pPr>
            <a:r>
              <a:rPr lang="en-US" sz="1800" dirty="0" smtClean="0"/>
              <a:t>Ask patient to describe how she plans to implement the method</a:t>
            </a:r>
          </a:p>
          <a:p>
            <a:pPr marL="803275" indent="-346075">
              <a:buFont typeface="+mj-lt"/>
              <a:buAutoNum type="alphaLcParenR"/>
            </a:pPr>
            <a:r>
              <a:rPr lang="en-US" sz="1800" dirty="0" smtClean="0"/>
              <a:t>Assess outcomes with patient in a follow-up visit</a:t>
            </a:r>
          </a:p>
          <a:p>
            <a:pPr marL="803275" indent="-346075">
              <a:buFont typeface="+mj-lt"/>
              <a:buAutoNum type="alphaLcParenR"/>
            </a:pPr>
            <a:r>
              <a:rPr lang="en-US" sz="1800" dirty="0" smtClean="0"/>
              <a:t>If outcomes are not favorable, return to step d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Depression</a:t>
            </a:r>
            <a:r>
              <a:rPr lang="en-US" baseline="30000" dirty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8001000" cy="3581400"/>
          </a:xfrm>
        </p:spPr>
        <p:txBody>
          <a:bodyPr/>
          <a:lstStyle/>
          <a:p>
            <a:r>
              <a:rPr lang="en-US" u="sng" dirty="0" smtClean="0"/>
              <a:t>Arrange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 number of necessary follow-up visits can vary greatly between individuals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If patient is not having success after 2 or 3 visits and barriers are difficult to overcome, consider referral to specialty mental health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Communicate with PCP about patient’s preferred approach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Keep PCP apprised of patient’s progress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How might a BHP and a PCP effectively collaborate to provide higher quality care to a depressed patient than either one could alone?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How could the PCP and BHP reduce stigma for a patient who is uncertain about being referred for the first time to a BHP?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Diabetes</a:t>
            </a:r>
            <a:r>
              <a:rPr lang="en-US" baseline="30000" dirty="0" smtClean="0"/>
              <a:t>2</a:t>
            </a:r>
            <a:endParaRPr lang="en-US" baseline="30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8153400" cy="2590800"/>
          </a:xfrm>
        </p:spPr>
        <p:txBody>
          <a:bodyPr/>
          <a:lstStyle/>
          <a:p>
            <a:pPr marL="346075" indent="-346075"/>
            <a:r>
              <a:rPr lang="en-US" dirty="0" smtClean="0"/>
              <a:t>Prevalence of diabetes in U.S. (2010)</a:t>
            </a:r>
          </a:p>
          <a:p>
            <a:pPr marL="746125" lvl="1" indent="-346075">
              <a:buFont typeface="Arial" pitchFamily="34" charset="0"/>
              <a:buChar char="•"/>
            </a:pPr>
            <a:r>
              <a:rPr lang="en-US" dirty="0" smtClean="0"/>
              <a:t>25.8 million people have diabetes in the U.S.</a:t>
            </a:r>
          </a:p>
          <a:p>
            <a:pPr marL="1146175" lvl="2" indent="-346075">
              <a:buFont typeface="Arial" pitchFamily="34" charset="0"/>
              <a:buChar char="•"/>
            </a:pPr>
            <a:r>
              <a:rPr lang="en-US" dirty="0" smtClean="0"/>
              <a:t>8.3% of the total population</a:t>
            </a:r>
          </a:p>
          <a:p>
            <a:pPr marL="1146175" lvl="2" indent="-346075">
              <a:buFont typeface="Arial" pitchFamily="34" charset="0"/>
              <a:buChar char="•"/>
            </a:pPr>
            <a:r>
              <a:rPr lang="en-US" dirty="0" smtClean="0"/>
              <a:t>11.3% of Americans age 20 and over </a:t>
            </a:r>
          </a:p>
          <a:p>
            <a:pPr marL="1603375" lvl="3" indent="-346075">
              <a:buFont typeface="Arial" pitchFamily="34" charset="0"/>
              <a:buChar char="•"/>
            </a:pPr>
            <a:r>
              <a:rPr lang="en-US" dirty="0" smtClean="0"/>
              <a:t>Up from 8.7% in 2002</a:t>
            </a:r>
          </a:p>
          <a:p>
            <a:pPr marL="1146175" lvl="2" indent="-346075">
              <a:buFont typeface="Arial" pitchFamily="34" charset="0"/>
              <a:buChar char="•"/>
            </a:pPr>
            <a:r>
              <a:rPr lang="en-US" dirty="0" smtClean="0"/>
              <a:t>26.9% of Americans age 65 and over </a:t>
            </a:r>
          </a:p>
          <a:p>
            <a:pPr marL="1603375" lvl="3" indent="-346075">
              <a:buFont typeface="Arial" pitchFamily="34" charset="0"/>
              <a:buChar char="•"/>
            </a:pPr>
            <a:r>
              <a:rPr lang="en-US" dirty="0" smtClean="0"/>
              <a:t>Up from 18.3% in 2002</a:t>
            </a:r>
          </a:p>
          <a:p>
            <a:pPr marL="346075" indent="-346075"/>
            <a:r>
              <a:rPr lang="en-US" dirty="0" smtClean="0"/>
              <a:t>Prevalence of </a:t>
            </a:r>
            <a:r>
              <a:rPr lang="en-US" u="sng" dirty="0" smtClean="0"/>
              <a:t>pre</a:t>
            </a:r>
            <a:r>
              <a:rPr lang="en-US" dirty="0" smtClean="0"/>
              <a:t>-diabetes in U.S. (2010)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79 million adults in U.S.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8001000" cy="838200"/>
          </a:xfrm>
        </p:spPr>
        <p:txBody>
          <a:bodyPr/>
          <a:lstStyle/>
          <a:p>
            <a:r>
              <a:rPr lang="en-US" dirty="0" smtClean="0"/>
              <a:t>Diabetes</a:t>
            </a:r>
            <a:r>
              <a:rPr lang="en-US" baseline="30000" dirty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001000" cy="35814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Type II: begins as insulin resistance.  As the need for insulin rises, the pancreas gradually loses its ability to produce it.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90-95% of all diagnosed cases </a:t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Type 1: develops when the body's immune system destroys pancreatic beta cells, the only cells in the body that make the hormone insulin that regulates blood glucose. 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~5% of all diagnosed cases of diabetes.</a:t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Gestational: Hormones during pregnancy contribute to insulin resistance.  Diabetes results if the pancreas cannot produce enough insulin due to beta cell dysfunction.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~7% of pregnancies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8001000" cy="838200"/>
          </a:xfrm>
        </p:spPr>
        <p:txBody>
          <a:bodyPr/>
          <a:lstStyle/>
          <a:p>
            <a:r>
              <a:rPr lang="en-US" dirty="0" smtClean="0"/>
              <a:t>Diabetes</a:t>
            </a:r>
            <a:r>
              <a:rPr lang="en-US" baseline="30000" dirty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001000" cy="3581400"/>
          </a:xfrm>
        </p:spPr>
        <p:txBody>
          <a:bodyPr/>
          <a:lstStyle/>
          <a:p>
            <a:r>
              <a:rPr lang="en-US" sz="2000" u="sng" dirty="0" smtClean="0"/>
              <a:t>Risk factors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Obesity / high body mass index (BMI)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Sedentary lifestyle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Unhealthy eating habits: diet high in fat and sugar, low in fiber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High blood pressure &amp; high cholesterol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History of gestational diabetes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Family history</a:t>
            </a:r>
          </a:p>
          <a:p>
            <a:pPr marL="346075" indent="-346075">
              <a:buFont typeface="Arial" pitchFamily="34" charset="0"/>
              <a:buChar char="•"/>
            </a:pPr>
            <a:r>
              <a:rPr lang="en-US" sz="2000" dirty="0" smtClean="0"/>
              <a:t>Ethnicity: Hispanic/Latino Americans, African Americans, Native Americans, Asian Americans, Pacific Islanders, Alaska Natives</a:t>
            </a:r>
          </a:p>
          <a:p>
            <a:pPr marL="346075" indent="-346075">
              <a:buFont typeface="Arial" pitchFamily="34" charset="0"/>
              <a:buChar char="•"/>
            </a:pPr>
            <a:r>
              <a:rPr lang="en-US" sz="2000" dirty="0" smtClean="0"/>
              <a:t>Polycystic ovary syndrome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Increased age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8001000" cy="838200"/>
          </a:xfrm>
        </p:spPr>
        <p:txBody>
          <a:bodyPr/>
          <a:lstStyle/>
          <a:p>
            <a:r>
              <a:rPr lang="en-US" dirty="0" smtClean="0"/>
              <a:t>Most Common Reasons for Primary Care Visits</a:t>
            </a:r>
            <a:r>
              <a:rPr lang="en-US" baseline="30000" dirty="0" smtClean="0"/>
              <a:t>4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098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838200" y="2743200"/>
            <a:ext cx="3924300" cy="2362200"/>
          </a:xfrm>
        </p:spPr>
        <p:txBody>
          <a:bodyPr/>
          <a:lstStyle/>
          <a:p>
            <a:pPr marL="914400" lvl="1" indent="-457200"/>
            <a:r>
              <a:rPr lang="en-US" dirty="0" smtClean="0"/>
              <a:t>diabetes</a:t>
            </a:r>
          </a:p>
          <a:p>
            <a:pPr marL="914400" lvl="1" indent="-457200"/>
            <a:r>
              <a:rPr lang="en-US" dirty="0" smtClean="0"/>
              <a:t>hypertension</a:t>
            </a:r>
          </a:p>
          <a:p>
            <a:pPr marL="914400" lvl="1" indent="-457200"/>
            <a:r>
              <a:rPr lang="en-US" dirty="0" smtClean="0"/>
              <a:t>stomach pain</a:t>
            </a:r>
          </a:p>
          <a:p>
            <a:pPr marL="914400" lvl="1" indent="-457200"/>
            <a:r>
              <a:rPr lang="en-US" dirty="0" smtClean="0"/>
              <a:t>cough </a:t>
            </a:r>
          </a:p>
          <a:p>
            <a:pPr marL="914400" lvl="1" indent="-457200"/>
            <a:r>
              <a:rPr lang="en-US" dirty="0" smtClean="0"/>
              <a:t>throat symptoms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743200"/>
            <a:ext cx="3924300" cy="2286000"/>
          </a:xfrm>
        </p:spPr>
        <p:txBody>
          <a:bodyPr/>
          <a:lstStyle/>
          <a:p>
            <a:pPr marL="914400" lvl="1" indent="-457200"/>
            <a:r>
              <a:rPr lang="en-US" dirty="0" smtClean="0"/>
              <a:t>knee pain </a:t>
            </a:r>
          </a:p>
          <a:p>
            <a:pPr marL="914400" lvl="1" indent="-457200"/>
            <a:r>
              <a:rPr lang="en-US" dirty="0" smtClean="0"/>
              <a:t>back pain </a:t>
            </a:r>
          </a:p>
          <a:p>
            <a:pPr marL="914400" lvl="1" indent="-457200"/>
            <a:r>
              <a:rPr lang="en-US" dirty="0" smtClean="0"/>
              <a:t>fever</a:t>
            </a:r>
          </a:p>
          <a:p>
            <a:pPr marL="914400" lvl="1" indent="-457200"/>
            <a:r>
              <a:rPr lang="en-US" dirty="0" smtClean="0"/>
              <a:t>vision problems </a:t>
            </a:r>
          </a:p>
          <a:p>
            <a:pPr marL="914400" lvl="1" indent="-457200"/>
            <a:r>
              <a:rPr lang="en-US" dirty="0" smtClean="0"/>
              <a:t>headache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1905000"/>
            <a:ext cx="8458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 Top 10 reasons why patients obtained </a:t>
            </a:r>
          </a:p>
          <a:p>
            <a:pPr algn="ctr"/>
            <a:r>
              <a:rPr lang="en-US" dirty="0" smtClean="0"/>
              <a:t>primary care in 2009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5100935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30238" lvl="1" indent="-173038">
              <a:buFont typeface="Arial" pitchFamily="34" charset="0"/>
              <a:buChar char="•"/>
            </a:pPr>
            <a:r>
              <a:rPr lang="en-US" dirty="0" smtClean="0"/>
              <a:t>These accounted for ~1/3 of all U.S. primary care visits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8001000" cy="838200"/>
          </a:xfrm>
        </p:spPr>
        <p:txBody>
          <a:bodyPr/>
          <a:lstStyle/>
          <a:p>
            <a:r>
              <a:rPr lang="en-US" dirty="0" smtClean="0"/>
              <a:t>Diabetes</a:t>
            </a:r>
            <a:r>
              <a:rPr lang="en-US" baseline="30000" dirty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76400"/>
            <a:ext cx="3314700" cy="3581400"/>
          </a:xfrm>
        </p:spPr>
        <p:txBody>
          <a:bodyPr/>
          <a:lstStyle/>
          <a:p>
            <a:pPr algn="ctr"/>
            <a:r>
              <a:rPr lang="en-US" sz="1800" u="sng" dirty="0" smtClean="0"/>
              <a:t>Complications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Heart disease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Stroke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High blood pressure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Blindness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Nerve damage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Kidney failure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Amputations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Dental disease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Depression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Others…</a:t>
            </a:r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3400" y="1676400"/>
            <a:ext cx="4343400" cy="3581400"/>
          </a:xfrm>
        </p:spPr>
        <p:txBody>
          <a:bodyPr/>
          <a:lstStyle/>
          <a:p>
            <a:pPr algn="ctr"/>
            <a:r>
              <a:rPr lang="en-US" sz="1800" u="sng" dirty="0" smtClean="0"/>
              <a:t>Management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Monitor &amp; maintain healthy blood glucose levels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Monitor &amp; maintain a healthy weight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Maintain a diet high in nutrients and fiber, low in fats and carbohydrates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Be physically active 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Adhere closely to medication regimen (85% are prescribed medication)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Diabetes</a:t>
            </a:r>
            <a:r>
              <a:rPr lang="en-US" baseline="30000" dirty="0"/>
              <a:t>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0" y="1752600"/>
            <a:ext cx="8001000" cy="3581400"/>
          </a:xfrm>
        </p:spPr>
        <p:txBody>
          <a:bodyPr/>
          <a:lstStyle/>
          <a:p>
            <a:r>
              <a:rPr lang="en-US" sz="2000" dirty="0" smtClean="0"/>
              <a:t>Diabetes is one of the most challenging chronic diseases to self-manage due to: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Need to monitor dietary intake and test blood glucose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Need to monitor feet, eyes, &amp; renal function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Many patients must adhere to complex medication regimens, including self-administration of insulin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Increased risk of depressive symptoms </a:t>
            </a:r>
            <a:br>
              <a:rPr lang="en-US" sz="1800" dirty="0" smtClean="0"/>
            </a:br>
            <a:endParaRPr lang="en-US" sz="1800" dirty="0" smtClean="0"/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Keep in mind that there is significant variability among patients in the level of effort required to manage diabetes 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Depending on disease severity, psychosocial factors, cognitive variables, other &amp; factors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Diabetes</a:t>
            </a:r>
            <a:r>
              <a:rPr lang="en-US" baseline="30000" dirty="0" smtClean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Objectives for BHC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Collaborate with patient and PCP to improve management of physiological aspects of disease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Help patient reduce emotional distress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Support patient in maintaining healthy lifestyle behaviors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Diabetes</a:t>
            </a:r>
            <a:r>
              <a:rPr lang="en-US" baseline="30000" dirty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8001000" cy="3581400"/>
          </a:xfrm>
        </p:spPr>
        <p:txBody>
          <a:bodyPr/>
          <a:lstStyle/>
          <a:p>
            <a:r>
              <a:rPr lang="en-US" sz="1800" u="sng" dirty="0" smtClean="0"/>
              <a:t>Assess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Introduce BHC service, identify the problem, clarify the patient’s needs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Assess the patient’s goals and motivation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What does the patient want to change and why?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What are the patient’s levels of motivation and confidence? (MI ruler)</a:t>
            </a:r>
          </a:p>
          <a:p>
            <a:pPr marL="342900" lvl="2" indent="-342900">
              <a:buClr>
                <a:srgbClr val="16A21F"/>
              </a:buClr>
              <a:buFont typeface="Arial" pitchFamily="34" charset="0"/>
              <a:buChar char="•"/>
            </a:pPr>
            <a:r>
              <a:rPr lang="en-US" dirty="0" smtClean="0"/>
              <a:t>Assess relevant psychosocial/spiritual factors (instruments: Diabetes Distress Scale, PHQ-9)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Depression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Anxiety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Stress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Anger 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Loneliness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Social/family/spiritual support</a:t>
            </a:r>
          </a:p>
          <a:p>
            <a:pPr lvl="1">
              <a:buNone/>
            </a:pPr>
            <a:endParaRPr lang="en-US" sz="1400" dirty="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Diabetes</a:t>
            </a:r>
            <a:r>
              <a:rPr lang="en-US" baseline="30000" dirty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8001000" cy="3581400"/>
          </a:xfrm>
        </p:spPr>
        <p:txBody>
          <a:bodyPr/>
          <a:lstStyle/>
          <a:p>
            <a:r>
              <a:rPr lang="en-US" sz="1800" u="sng" dirty="0" smtClean="0"/>
              <a:t>Assess</a:t>
            </a:r>
            <a:r>
              <a:rPr lang="en-US" sz="1800" dirty="0" smtClean="0"/>
              <a:t> (continued)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Assess modifiable risk factors (sources: check medical record, ask patient directly)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High blood pressure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Obesity/BMI/dietary habits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HbA1c levels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Level of regular physical activity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Frequency of blood sugar monitoring and level of control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Medication adherence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Summarize your understanding of the problem for the patient and check for agreement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Ask the PCP about her goals for the patient and incorporate into next step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Diabetes</a:t>
            </a:r>
            <a:r>
              <a:rPr lang="en-US" baseline="30000" dirty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8001000" cy="3581400"/>
          </a:xfrm>
        </p:spPr>
        <p:txBody>
          <a:bodyPr/>
          <a:lstStyle/>
          <a:p>
            <a:r>
              <a:rPr lang="en-US" u="sng" dirty="0" smtClean="0"/>
              <a:t>Advise</a:t>
            </a:r>
          </a:p>
          <a:p>
            <a:pPr>
              <a:buFont typeface="Arial" pitchFamily="34" charset="0"/>
              <a:buChar char="•"/>
            </a:pPr>
            <a:r>
              <a:rPr lang="en-US" sz="1800" b="1" dirty="0" smtClean="0"/>
              <a:t>Identify patient’s solutions</a:t>
            </a:r>
            <a:r>
              <a:rPr lang="en-US" sz="1800" dirty="0" smtClean="0"/>
              <a:t>: Inquire about what has helped patient manage diabetes in the past, and what they were doing differently then  vs. now (</a:t>
            </a:r>
            <a:r>
              <a:rPr lang="en-US" sz="1800" dirty="0" err="1" smtClean="0"/>
              <a:t>ie</a:t>
            </a:r>
            <a:r>
              <a:rPr lang="en-US" sz="1800" dirty="0" smtClean="0"/>
              <a:t>, Solution-Focused  ‘exceptions &amp; ‘differences’ questions)</a:t>
            </a:r>
          </a:p>
          <a:p>
            <a:pPr>
              <a:buFont typeface="Arial" pitchFamily="34" charset="0"/>
              <a:buChar char="•"/>
            </a:pPr>
            <a:r>
              <a:rPr lang="en-US" sz="1800" b="1" dirty="0" smtClean="0"/>
              <a:t>Discuss options </a:t>
            </a:r>
            <a:r>
              <a:rPr lang="en-US" sz="1800" dirty="0" err="1" smtClean="0"/>
              <a:t>eg</a:t>
            </a:r>
            <a:r>
              <a:rPr lang="en-US" sz="1800" dirty="0" smtClean="0"/>
              <a:t>., improving medication adherence, make dietary changes, increasing physical activity, options suggested by the patient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Discuss options that interest the patient most</a:t>
            </a:r>
          </a:p>
          <a:p>
            <a:pPr>
              <a:buFont typeface="Arial" pitchFamily="34" charset="0"/>
              <a:buChar char="•"/>
            </a:pPr>
            <a:r>
              <a:rPr lang="en-US" sz="1800" b="1" dirty="0" smtClean="0"/>
              <a:t>Develop a plan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Recommend methods for achieving goals, </a:t>
            </a:r>
            <a:r>
              <a:rPr lang="en-US" sz="1800" dirty="0" err="1" smtClean="0"/>
              <a:t>eg</a:t>
            </a:r>
            <a:r>
              <a:rPr lang="en-US" sz="1800" dirty="0" smtClean="0"/>
              <a:t>., increase frequency of blood sugar checks to 2 times/day, walk for 15 minutes twice each day, use pill organizers, patient’s previously successful methods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Describe what each option involves and how it can help the patient achieve her goals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Diabetes</a:t>
            </a:r>
            <a:r>
              <a:rPr lang="en-US" baseline="30000" dirty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Agree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Engage the patient in discussing the options put forth in the ‘Advise’ step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Allow the patient to suggest and discuss options of her own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Give the patient the opportunity to discuss the options with significant others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 follow-up appointment may be necessary to further discuss options and agree on a plan of action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Diabetes</a:t>
            </a:r>
            <a:r>
              <a:rPr lang="en-US" baseline="30000" dirty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8001000" cy="3581400"/>
          </a:xfrm>
        </p:spPr>
        <p:txBody>
          <a:bodyPr/>
          <a:lstStyle/>
          <a:p>
            <a:r>
              <a:rPr lang="en-US" u="sng" dirty="0" smtClean="0"/>
              <a:t>Assist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The patient will implement one or more interventions they have selected, for example: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Maintain a daily self-monitoring log of blood sugar readings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Implement a plan to immediately remediate out of range blood sugar levels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Walk a targeted number of steps/day to increase physical activity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Replace commonly eaten foods that spike blood sugar levels with more healthy choices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Take specific actions to decrease depression and emotional distress 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Increase social engagement with friends and family to improve coping capacity</a:t>
            </a:r>
          </a:p>
          <a:p>
            <a:pPr lvl="1">
              <a:buFont typeface="Arial" pitchFamily="34" charset="0"/>
              <a:buChar char="•"/>
            </a:pPr>
            <a:endParaRPr lang="en-US" sz="16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Diabetes</a:t>
            </a:r>
            <a:r>
              <a:rPr lang="en-US" baseline="30000" dirty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001000" cy="3581400"/>
          </a:xfrm>
        </p:spPr>
        <p:txBody>
          <a:bodyPr/>
          <a:lstStyle/>
          <a:p>
            <a:r>
              <a:rPr lang="en-US" u="sng" dirty="0" smtClean="0"/>
              <a:t>Arrange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Complex patients are likely to require greater numbers of follow-up visits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If patient is not having success after 2 or 3 visits with the BHC: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Obtain input from PCP and healthcare team about potential next steps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Meet with the patient again to discuss options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Consider arranging access to additional resources, </a:t>
            </a:r>
            <a:r>
              <a:rPr lang="en-US" sz="1600" dirty="0" err="1" smtClean="0"/>
              <a:t>eg</a:t>
            </a:r>
            <a:r>
              <a:rPr lang="en-US" sz="1600" dirty="0" smtClean="0"/>
              <a:t>., diabetes educator, nutritionist, psychiatry referral, diabetes group visits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Develop ongoing criteria that specify when the patient should revisit the BHC, for example: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If patient gains10 pounds or more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Patient’s HbA1c goes above 7 </a:t>
            </a:r>
          </a:p>
          <a:p>
            <a:pPr lvl="1">
              <a:buNone/>
            </a:pPr>
            <a:endParaRPr lang="en-US" sz="1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8077200" cy="3581400"/>
          </a:xfrm>
        </p:spPr>
        <p:txBody>
          <a:bodyPr/>
          <a:lstStyle/>
          <a:p>
            <a:pPr marL="457200" indent="-457200">
              <a:buAutoNum type="arabicParenR"/>
            </a:pPr>
            <a:r>
              <a:rPr lang="en-US" dirty="0" smtClean="0"/>
              <a:t>The risk of developing diabetes increases with age.  What might be some of the biggest challenges faced by an elderly patient who is newly diagnosed with Type II diabetes?  </a:t>
            </a:r>
          </a:p>
          <a:p>
            <a:pPr marL="517525" lvl="1" indent="-117475">
              <a:buNone/>
            </a:pPr>
            <a:r>
              <a:rPr lang="en-US" dirty="0" smtClean="0"/>
              <a:t> </a:t>
            </a:r>
            <a:r>
              <a:rPr lang="en-US" sz="2400" dirty="0" smtClean="0"/>
              <a:t>How can a BHC effectively support an elderly patient in meeting those challenges?</a:t>
            </a:r>
          </a:p>
          <a:p>
            <a:pPr marL="457200" indent="-457200">
              <a:buAutoNum type="arabicParenR"/>
            </a:pPr>
            <a:r>
              <a:rPr lang="en-US" dirty="0" smtClean="0"/>
              <a:t>What other types of programs or services could be helpful to patients when a primary care practice serves a population with high rates of Type II diabetes?</a:t>
            </a:r>
          </a:p>
          <a:p>
            <a:pPr marL="457200" indent="-457200">
              <a:buAutoNum type="arabicParenR"/>
            </a:pPr>
            <a:endParaRPr lang="en-US" dirty="0" smtClean="0"/>
          </a:p>
          <a:p>
            <a:pPr marL="457200" indent="-457200">
              <a:buAutoNum type="arabicParenR"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066800"/>
            <a:ext cx="8001000" cy="1143000"/>
          </a:xfrm>
        </p:spPr>
        <p:txBody>
          <a:bodyPr/>
          <a:lstStyle/>
          <a:p>
            <a:r>
              <a:rPr lang="en-US" dirty="0" smtClean="0"/>
              <a:t>These appear to be purely physical health problems, but…</a:t>
            </a:r>
            <a:r>
              <a:rPr lang="en-US" baseline="30000" dirty="0" smtClean="0"/>
              <a:t>5</a:t>
            </a:r>
            <a:endParaRPr lang="en-US" baseline="30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8001000" cy="35814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Clinicians can identify a biological cause for only </a:t>
            </a:r>
            <a:r>
              <a:rPr lang="en-US" u="sng" dirty="0" smtClean="0"/>
              <a:t>16%</a:t>
            </a:r>
            <a:r>
              <a:rPr lang="en-US" dirty="0" smtClean="0"/>
              <a:t> of most common physical complaints</a:t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 majority of patients coming to primary care have no discoverable organic disease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8001000" cy="8382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685800" y="1447800"/>
            <a:ext cx="8001000" cy="4998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sz="1200" dirty="0"/>
              <a:t>Hunter, C.L., Goodie, J.L., </a:t>
            </a:r>
            <a:r>
              <a:rPr lang="en-US" sz="1200" dirty="0" err="1"/>
              <a:t>Oordt</a:t>
            </a:r>
            <a:r>
              <a:rPr lang="en-US" sz="1200" dirty="0"/>
              <a:t>, M.S., &amp; </a:t>
            </a:r>
            <a:r>
              <a:rPr lang="en-US" sz="1200" dirty="0" err="1"/>
              <a:t>Dobmeyer</a:t>
            </a:r>
            <a:r>
              <a:rPr lang="en-US" sz="1200" dirty="0"/>
              <a:t>, A.C. (2009). Integrated Behavioral Health in Primary Care: Step by Step Guidance for Assessment and Intervention. Washington, DC: American Psychological </a:t>
            </a:r>
            <a:r>
              <a:rPr lang="en-US" sz="1200" dirty="0" smtClean="0"/>
              <a:t>Association.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sz="1200" dirty="0" smtClean="0"/>
              <a:t>National Diabetes Fact Sheet. (2011). Centers for Disease Control and Prevention. Atlanta, GA.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sz="1200" dirty="0" err="1" smtClean="0"/>
              <a:t>Kroenke</a:t>
            </a:r>
            <a:r>
              <a:rPr lang="en-US" sz="1200" dirty="0" smtClean="0"/>
              <a:t>, K. &amp; </a:t>
            </a:r>
            <a:r>
              <a:rPr lang="en-US" sz="1200" dirty="0" err="1" smtClean="0"/>
              <a:t>Mangelsdorff</a:t>
            </a:r>
            <a:r>
              <a:rPr lang="en-US" sz="1200" dirty="0" smtClean="0"/>
              <a:t>, A. D. (1989). Common symptoms in ambulatory care: Incidence, evaluation, therapy and outcome. </a:t>
            </a:r>
            <a:r>
              <a:rPr lang="en-US" sz="1200" i="1" dirty="0" smtClean="0"/>
              <a:t>American Journal of Medicine</a:t>
            </a:r>
            <a:r>
              <a:rPr lang="en-US" sz="1200" dirty="0" smtClean="0"/>
              <a:t>, 86, 262-266.</a:t>
            </a:r>
          </a:p>
          <a:p>
            <a:pPr marL="228600" indent="-228600">
              <a:spcBef>
                <a:spcPts val="800"/>
              </a:spcBef>
              <a:buFont typeface="+mj-lt"/>
              <a:buAutoNum type="arabicPeriod"/>
            </a:pPr>
            <a:r>
              <a:rPr lang="en-US" sz="1200" dirty="0" smtClean="0"/>
              <a:t>National Ambulatory Medical Care Survey. </a:t>
            </a:r>
            <a:r>
              <a:rPr lang="en-US" sz="1200" dirty="0"/>
              <a:t>(</a:t>
            </a:r>
            <a:r>
              <a:rPr lang="en-US" sz="1200" dirty="0" smtClean="0"/>
              <a:t>2009). Summary Tables. National Center for Health Statistics. Centers for Disease Control and Prevention, Atlanta, GA. </a:t>
            </a:r>
          </a:p>
          <a:p>
            <a:pPr marL="228600" indent="-228600">
              <a:spcBef>
                <a:spcPts val="800"/>
              </a:spcBef>
              <a:buFont typeface="+mj-lt"/>
              <a:buAutoNum type="arabicPeriod"/>
            </a:pPr>
            <a:r>
              <a:rPr lang="en-US" sz="1200" dirty="0" smtClean="0"/>
              <a:t>Mental Health: A Report of the Surgeon General. (1999).  United States Public Health Service. Center for Mental Health Services. National Institute of Mental Health, Washington, DC. </a:t>
            </a:r>
          </a:p>
          <a:p>
            <a:pPr marL="228600" indent="-228600">
              <a:spcBef>
                <a:spcPts val="8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200" dirty="0" smtClean="0"/>
              <a:t>Murray, C.J.L. &amp; Lopez A.D. (Eds.) (1996). The global burden of disease: A comprehensive assessment of mortality and disability for diseases, injuries, and risk factors in 1990 and projected to 2020: Vol. 1 of Global Burden of Disease and Injury Series. Cambridge, MA: Harvard University Press.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 err="1" smtClean="0"/>
              <a:t>Brownson</a:t>
            </a:r>
            <a:r>
              <a:rPr lang="en-US" sz="1200" dirty="0" smtClean="0"/>
              <a:t> RC, Remington PL, Davis JR, (Eds.). (1998). </a:t>
            </a:r>
            <a:r>
              <a:rPr lang="en-US" sz="1200" i="1" dirty="0" smtClean="0"/>
              <a:t>Chronic Disease Epidemiology and Control 2nd ed. Washington, DC: American Public Health Association.</a:t>
            </a:r>
          </a:p>
          <a:p>
            <a:pPr marL="228600" indent="-228600">
              <a:spcBef>
                <a:spcPts val="800"/>
              </a:spcBef>
              <a:buFont typeface="+mj-lt"/>
              <a:buAutoNum type="arabicPeriod"/>
            </a:pPr>
            <a:r>
              <a:rPr lang="en-US" sz="1200" dirty="0" smtClean="0"/>
              <a:t>World Health Organization. (2005). Preventing Chronic Diseases - A Vital Investment. WHO Global Report</a:t>
            </a:r>
            <a:r>
              <a:rPr lang="en-US" sz="1200" dirty="0"/>
              <a:t>.</a:t>
            </a:r>
            <a:endParaRPr lang="en-US" sz="1200" dirty="0" smtClean="0"/>
          </a:p>
          <a:p>
            <a:pPr marL="228600" indent="-228600">
              <a:spcBef>
                <a:spcPts val="800"/>
              </a:spcBef>
              <a:buFont typeface="+mj-lt"/>
              <a:buAutoNum type="arabicPeriod"/>
            </a:pPr>
            <a:r>
              <a:rPr lang="en-US" sz="1200" dirty="0" smtClean="0"/>
              <a:t>Whitlock, E.P., </a:t>
            </a:r>
            <a:r>
              <a:rPr lang="en-US" sz="1200" dirty="0" err="1" smtClean="0"/>
              <a:t>Polen</a:t>
            </a:r>
            <a:r>
              <a:rPr lang="en-US" sz="1200" dirty="0" smtClean="0"/>
              <a:t>, M.R., Green, C.A., Orleans, C.T., &amp; Klein, J. (2004). Behavioral counseling interventions in primary care to reduce risky harmful alcohol use by adults: A summary of the evidence for the U.S. preventive services task force. </a:t>
            </a:r>
            <a:r>
              <a:rPr lang="en-US" sz="1200" i="1" dirty="0" smtClean="0"/>
              <a:t>Annals of Internal Medicine</a:t>
            </a:r>
            <a:r>
              <a:rPr lang="en-US" sz="1200" dirty="0" smtClean="0"/>
              <a:t>, 140, 558-569. </a:t>
            </a:r>
          </a:p>
          <a:p>
            <a:pPr marL="0" indent="0">
              <a:buNone/>
            </a:pPr>
            <a:r>
              <a:rPr lang="en-US" sz="1200" i="1" dirty="0" smtClean="0"/>
              <a:t/>
            </a:r>
            <a:br>
              <a:rPr lang="en-US" sz="1200" i="1" dirty="0" smtClean="0"/>
            </a:br>
            <a:r>
              <a:rPr lang="en-US" sz="1200" i="1" dirty="0" smtClean="0"/>
              <a:t> </a:t>
            </a:r>
            <a:br>
              <a:rPr lang="en-US" sz="1200" i="1" dirty="0" smtClean="0"/>
            </a:b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496250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8153400" cy="838200"/>
          </a:xfrm>
        </p:spPr>
        <p:txBody>
          <a:bodyPr/>
          <a:lstStyle/>
          <a:p>
            <a:r>
              <a:rPr lang="en-US" dirty="0" smtClean="0"/>
              <a:t>Behavioral Factors are Highly Relevant in Primary Care</a:t>
            </a:r>
            <a:r>
              <a:rPr lang="en-US" baseline="30000" dirty="0"/>
              <a:t>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8001000" cy="35814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Behaviorally-related physical complaints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Up to 70% of primary care visits are related to behavioral health needs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Behavioral health disorders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1 in 5 Americans are affected by behavioral health disorders during any given year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</a:rPr>
              <a:t>50% of all behavioral disorders are treated in primary care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Health behavior issues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On average, 97% of Americans need to change one or more health behaviors to maintain or regain health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8001000" cy="838200"/>
          </a:xfrm>
        </p:spPr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001000" cy="3581400"/>
          </a:xfrm>
        </p:spPr>
        <p:txBody>
          <a:bodyPr/>
          <a:lstStyle/>
          <a:p>
            <a:pPr marL="346075" indent="-346075"/>
            <a:r>
              <a:rPr lang="en-US" dirty="0" smtClean="0"/>
              <a:t>1) Why is it that only a small proportion of patients seeing primary care providers have clear biological causes for their illnesses?</a:t>
            </a:r>
            <a:br>
              <a:rPr lang="en-US" dirty="0" smtClean="0"/>
            </a:br>
            <a:endParaRPr lang="en-US" dirty="0" smtClean="0"/>
          </a:p>
          <a:p>
            <a:pPr marL="346075" indent="-346075"/>
            <a:r>
              <a:rPr lang="en-US" dirty="0" smtClean="0"/>
              <a:t>2) What other factors may be causing patients to experience illness symptoms?</a:t>
            </a:r>
            <a:br>
              <a:rPr lang="en-US" dirty="0" smtClean="0"/>
            </a:br>
            <a:endParaRPr lang="en-US" dirty="0" smtClean="0"/>
          </a:p>
          <a:p>
            <a:pPr marL="346075" indent="-346075"/>
            <a:r>
              <a:rPr lang="en-US" dirty="0" smtClean="0"/>
              <a:t>3) What types of personnel are needed in primary care to most effectively meet the majority of patients’ needs?  What skills should they have?</a:t>
            </a:r>
          </a:p>
          <a:p>
            <a:pPr marL="0" indent="0"/>
            <a:endParaRPr lang="en-US" dirty="0" smtClean="0"/>
          </a:p>
          <a:p>
            <a:pPr marL="0" indent="0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8001000" cy="838200"/>
          </a:xfrm>
        </p:spPr>
        <p:txBody>
          <a:bodyPr/>
          <a:lstStyle/>
          <a:p>
            <a:r>
              <a:rPr lang="en-US" dirty="0" smtClean="0"/>
              <a:t>Behavioral Health Provider (BHP) Services in Primary Care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001000" cy="3581400"/>
          </a:xfrm>
        </p:spPr>
        <p:txBody>
          <a:bodyPr/>
          <a:lstStyle/>
          <a:p>
            <a:pPr marL="0" indent="0"/>
            <a:r>
              <a:rPr lang="en-US" dirty="0" smtClean="0"/>
              <a:t>Collaborate with primary care providers to assist patients experiencing:</a:t>
            </a:r>
          </a:p>
          <a:p>
            <a:pPr marL="400050" lvl="1" indent="0"/>
            <a:r>
              <a:rPr lang="en-US" dirty="0" smtClean="0"/>
              <a:t> A need to improve health self-management skills</a:t>
            </a:r>
          </a:p>
          <a:p>
            <a:pPr marL="690563" lvl="1" indent="-290513"/>
            <a:r>
              <a:rPr lang="en-US" dirty="0" smtClean="0"/>
              <a:t>A need to change unhealthy lifestyle behaviors  </a:t>
            </a:r>
          </a:p>
          <a:p>
            <a:pPr marL="690563" lvl="1" indent="-290513"/>
            <a:r>
              <a:rPr lang="en-US" dirty="0" smtClean="0"/>
              <a:t>Somatic symptoms of known or unknown origin</a:t>
            </a:r>
          </a:p>
          <a:p>
            <a:pPr marL="690563" lvl="1" indent="-290513"/>
            <a:r>
              <a:rPr lang="en-US" dirty="0" smtClean="0"/>
              <a:t>A wide range of mental health problems including depression, anxiety, substance abuse, and psychosocial stressors</a:t>
            </a:r>
          </a:p>
          <a:p>
            <a:pPr marL="400050" lvl="1" indent="0"/>
            <a:r>
              <a:rPr lang="en-US" dirty="0" smtClean="0"/>
              <a:t> Adjustment problems following loss of function</a:t>
            </a:r>
          </a:p>
          <a:p>
            <a:pPr marL="400050" lvl="1" indent="0"/>
            <a:r>
              <a:rPr lang="en-US" dirty="0" smtClean="0"/>
              <a:t> Distress over a diagnosis or progression of disease</a:t>
            </a:r>
          </a:p>
          <a:p>
            <a:pPr marL="400050" lvl="1" indent="0"/>
            <a:r>
              <a:rPr lang="en-US" dirty="0" smtClean="0"/>
              <a:t> Many other types of health issues</a:t>
            </a:r>
          </a:p>
          <a:p>
            <a:pPr marL="400050" lvl="1" indent="0">
              <a:buNone/>
            </a:pPr>
            <a:endParaRPr lang="en-US" dirty="0" smtClean="0"/>
          </a:p>
          <a:p>
            <a:pPr marL="0" indent="0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A’s Model </a:t>
            </a:r>
            <a:br>
              <a:rPr lang="en-US" dirty="0" smtClean="0"/>
            </a:br>
            <a:r>
              <a:rPr lang="en-US" sz="2400" dirty="0" smtClean="0"/>
              <a:t>A Flexible &amp; Patient Centered Approach to Assessment and Intervention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040" y="2590800"/>
            <a:ext cx="8305800" cy="35814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Integrated approach to assessment and intervention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Well-established &amp; evidence-based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Familiar to PC clinicians &amp; PC teams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Can be applied to any patient with any problem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Highly adaptable to the preferences of patients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8001000" cy="838200"/>
          </a:xfrm>
        </p:spPr>
        <p:txBody>
          <a:bodyPr/>
          <a:lstStyle/>
          <a:p>
            <a:r>
              <a:rPr lang="en-US" dirty="0" smtClean="0"/>
              <a:t>5 A’s Model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 bwMode="auto">
          <a:xfrm>
            <a:off x="2743200" y="2743200"/>
            <a:ext cx="3342640" cy="1833880"/>
          </a:xfrm>
          <a:prstGeom prst="ellipse">
            <a:avLst/>
          </a:prstGeom>
          <a:solidFill>
            <a:schemeClr val="accent1">
              <a:lumMod val="90000"/>
              <a:alpha val="44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71800" y="2895600"/>
            <a:ext cx="3200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               </a:t>
            </a:r>
            <a:r>
              <a:rPr lang="en-US" sz="1200" b="1" dirty="0" smtClean="0"/>
              <a:t>Personal Action Plan</a:t>
            </a:r>
            <a:br>
              <a:rPr lang="en-US" sz="1200" b="1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 smtClean="0"/>
              <a:t>1. List goals in behavioral terms.</a:t>
            </a:r>
          </a:p>
          <a:p>
            <a:pPr marL="173038" indent="-173038"/>
            <a:r>
              <a:rPr lang="en-US" sz="1200" dirty="0" smtClean="0"/>
              <a:t>2. List strategies to change health behaviors.</a:t>
            </a:r>
          </a:p>
          <a:p>
            <a:r>
              <a:rPr lang="en-US" sz="1200" dirty="0" smtClean="0"/>
              <a:t>3. Specify follow-up plan.</a:t>
            </a:r>
          </a:p>
          <a:p>
            <a:r>
              <a:rPr lang="en-US" sz="1200" dirty="0" smtClean="0"/>
              <a:t>4. Share the plan with the healthcare team.</a:t>
            </a:r>
          </a:p>
          <a:p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3200400" y="164592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1) Assess</a:t>
            </a: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 smtClean="0"/>
              <a:t>Risk factors, behaviors, symptoms, attitudes, preferences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6248400" y="2108200"/>
            <a:ext cx="2667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                2) Advise</a:t>
            </a:r>
          </a:p>
          <a:p>
            <a:r>
              <a:rPr lang="en-US" sz="1200" dirty="0" smtClean="0"/>
              <a:t>Specify options for treatment, </a:t>
            </a:r>
          </a:p>
          <a:p>
            <a:r>
              <a:rPr lang="en-US" sz="1200" dirty="0" smtClean="0"/>
              <a:t>how symptoms can be decreased,</a:t>
            </a:r>
          </a:p>
          <a:p>
            <a:r>
              <a:rPr lang="en-US" sz="1200" dirty="0" smtClean="0"/>
              <a:t>&amp; how functioning &amp; quality of life can be improved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6339840" y="4251960"/>
            <a:ext cx="205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               3) Agree</a:t>
            </a:r>
          </a:p>
          <a:p>
            <a:r>
              <a:rPr lang="en-US" sz="1200" dirty="0" smtClean="0"/>
              <a:t>Collaboratively select goals based on patient interest and motivation to change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838200" y="4264243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                 4) Assist</a:t>
            </a:r>
          </a:p>
          <a:p>
            <a:r>
              <a:rPr lang="en-US" sz="1200" dirty="0" smtClean="0"/>
              <a:t>Provide information, teach skills, and help problem-solve barriers to reach goals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990600" y="2174240"/>
            <a:ext cx="190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          5) Arrange</a:t>
            </a:r>
          </a:p>
          <a:p>
            <a:r>
              <a:rPr lang="en-US" sz="1200" dirty="0" smtClean="0"/>
              <a:t>Specify plans for follow-up (visits, phone calls, e-mail reminders)</a:t>
            </a:r>
            <a:endParaRPr lang="en-US" sz="1200" dirty="0"/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4419600" y="2362200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6096000" y="4191000"/>
            <a:ext cx="3048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" name="Straight Arrow Connector 15"/>
          <p:cNvCxnSpPr/>
          <p:nvPr/>
        </p:nvCxnSpPr>
        <p:spPr bwMode="auto">
          <a:xfrm flipV="1">
            <a:off x="5867400" y="2895600"/>
            <a:ext cx="3048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2590800" y="4191000"/>
            <a:ext cx="3048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/>
          <p:nvPr/>
        </p:nvCxnSpPr>
        <p:spPr bwMode="auto">
          <a:xfrm flipH="1" flipV="1">
            <a:off x="2590800" y="2895600"/>
            <a:ext cx="3810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4" name="Straight Arrow Connector 23"/>
          <p:cNvCxnSpPr/>
          <p:nvPr/>
        </p:nvCxnSpPr>
        <p:spPr bwMode="auto">
          <a:xfrm>
            <a:off x="5791200" y="2209800"/>
            <a:ext cx="3048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" name="Straight Arrow Connector 25"/>
          <p:cNvCxnSpPr/>
          <p:nvPr/>
        </p:nvCxnSpPr>
        <p:spPr bwMode="auto">
          <a:xfrm>
            <a:off x="7315200" y="3352800"/>
            <a:ext cx="0" cy="533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/>
          <p:nvPr/>
        </p:nvCxnSpPr>
        <p:spPr bwMode="auto">
          <a:xfrm flipH="1">
            <a:off x="3962400" y="4953000"/>
            <a:ext cx="10668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Arrow Connector 30"/>
          <p:cNvCxnSpPr/>
          <p:nvPr/>
        </p:nvCxnSpPr>
        <p:spPr bwMode="auto">
          <a:xfrm flipV="1">
            <a:off x="1752600" y="3429000"/>
            <a:ext cx="0" cy="457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" name="Straight Arrow Connector 32"/>
          <p:cNvCxnSpPr/>
          <p:nvPr/>
        </p:nvCxnSpPr>
        <p:spPr bwMode="auto">
          <a:xfrm flipV="1">
            <a:off x="2667000" y="2133600"/>
            <a:ext cx="3810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IHS Powerpoint Templat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 Bold"/>
        <a:ea typeface="ヒラギノ角ゴ Pro W3"/>
        <a:cs typeface="ヒラギノ角ゴ Pro W3"/>
      </a:majorFont>
      <a:minorFont>
        <a:latin typeface="Arial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CIHS Powerpoint Template</Template>
  <TotalTime>1269</TotalTime>
  <Words>2792</Words>
  <Application>Microsoft Macintosh PowerPoint</Application>
  <PresentationFormat>On-screen Show (4:3)</PresentationFormat>
  <Paragraphs>349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CIHS Powerpoint Template</vt:lpstr>
      <vt:lpstr>Addressing Common Behavioral Health Problems in Primary Care</vt:lpstr>
      <vt:lpstr>Learning Objectives</vt:lpstr>
      <vt:lpstr>Most Common Reasons for Primary Care Visits4  </vt:lpstr>
      <vt:lpstr>These appear to be purely physical health problems, but…5</vt:lpstr>
      <vt:lpstr>Behavioral Factors are Highly Relevant in Primary Care5</vt:lpstr>
      <vt:lpstr>Discussion</vt:lpstr>
      <vt:lpstr>Behavioral Health Provider (BHP) Services in Primary Care  </vt:lpstr>
      <vt:lpstr>5 A’s Model  A Flexible &amp; Patient Centered Approach to Assessment and Intervention</vt:lpstr>
      <vt:lpstr>5 A’s Model</vt:lpstr>
      <vt:lpstr>5 A’s: Assess</vt:lpstr>
      <vt:lpstr>5 A’s: Advise</vt:lpstr>
      <vt:lpstr>5 A’s: Agree</vt:lpstr>
      <vt:lpstr>5 A’s: Assist</vt:lpstr>
      <vt:lpstr>5 A’s: Arrange</vt:lpstr>
      <vt:lpstr>Discussion</vt:lpstr>
      <vt:lpstr>5 A’s Model for Initial Consultation Visit1 </vt:lpstr>
      <vt:lpstr>Applying the 5 A’s to Two Common Primary Care Problems</vt:lpstr>
      <vt:lpstr>Depression1</vt:lpstr>
      <vt:lpstr>Depression1</vt:lpstr>
      <vt:lpstr>Depression1</vt:lpstr>
      <vt:lpstr>Depression1</vt:lpstr>
      <vt:lpstr>Depression1</vt:lpstr>
      <vt:lpstr>Depression1</vt:lpstr>
      <vt:lpstr>Depression1</vt:lpstr>
      <vt:lpstr>Depression1</vt:lpstr>
      <vt:lpstr>Activity</vt:lpstr>
      <vt:lpstr>Diabetes2</vt:lpstr>
      <vt:lpstr>Diabetes2</vt:lpstr>
      <vt:lpstr>Diabetes2</vt:lpstr>
      <vt:lpstr>Diabetes2</vt:lpstr>
      <vt:lpstr>Diabetes2</vt:lpstr>
      <vt:lpstr>Diabetes1</vt:lpstr>
      <vt:lpstr>Diabetes1</vt:lpstr>
      <vt:lpstr>Diabetes1</vt:lpstr>
      <vt:lpstr>Diabetes1</vt:lpstr>
      <vt:lpstr>Diabetes1</vt:lpstr>
      <vt:lpstr>Diabetes1</vt:lpstr>
      <vt:lpstr>Diabetes1</vt:lpstr>
      <vt:lpstr>Discussion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Cobb</dc:creator>
  <cp:lastModifiedBy>Lauren Schermerhorn</cp:lastModifiedBy>
  <cp:revision>112</cp:revision>
  <dcterms:created xsi:type="dcterms:W3CDTF">2012-02-08T16:22:52Z</dcterms:created>
  <dcterms:modified xsi:type="dcterms:W3CDTF">2015-01-19T18:01:27Z</dcterms:modified>
</cp:coreProperties>
</file>