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9"/>
  </p:notesMasterIdLst>
  <p:sldIdLst>
    <p:sldId id="259" r:id="rId2"/>
    <p:sldId id="283"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58" r:id="rId27"/>
    <p:sldId id="284" r:id="rId2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65" autoAdjust="0"/>
  </p:normalViewPr>
  <p:slideViewPr>
    <p:cSldViewPr>
      <p:cViewPr>
        <p:scale>
          <a:sx n="80" d="100"/>
          <a:sy n="80" d="100"/>
        </p:scale>
        <p:origin x="-1920"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C19D19-6F41-405F-80E1-9A061F6798E0}" type="datetimeFigureOut">
              <a:rPr lang="en-US" smtClean="0"/>
              <a:pPr/>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23D6C-62C5-4775-A00D-E3FFBE38AFC1}" type="slidenum">
              <a:rPr lang="en-US" smtClean="0"/>
              <a:pPr/>
              <a:t>‹#›</a:t>
            </a:fld>
            <a:endParaRPr lang="en-US"/>
          </a:p>
        </p:txBody>
      </p:sp>
    </p:spTree>
    <p:extLst>
      <p:ext uri="{BB962C8B-B14F-4D97-AF65-F5344CB8AC3E}">
        <p14:creationId xmlns:p14="http://schemas.microsoft.com/office/powerpoint/2010/main" val="2126340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ftr" sz="quarter" idx="4"/>
          </p:nvPr>
        </p:nvSpPr>
        <p:spPr>
          <a:noFill/>
        </p:spPr>
        <p:txBody>
          <a:bodyPr/>
          <a:lstStyle/>
          <a:p>
            <a:r>
              <a:rPr lang="en-US" smtClean="0"/>
              <a:t>Module 7</a:t>
            </a:r>
          </a:p>
        </p:txBody>
      </p:sp>
      <p:sp>
        <p:nvSpPr>
          <p:cNvPr id="29699" name="Rectangle 7"/>
          <p:cNvSpPr>
            <a:spLocks noGrp="1" noChangeArrowheads="1"/>
          </p:cNvSpPr>
          <p:nvPr>
            <p:ph type="sldNum" sz="quarter" idx="5"/>
          </p:nvPr>
        </p:nvSpPr>
        <p:spPr>
          <a:noFill/>
        </p:spPr>
        <p:txBody>
          <a:bodyPr/>
          <a:lstStyle/>
          <a:p>
            <a:fld id="{7EAB024A-D7A1-45B3-8E4D-E99B32AADBCB}" type="slidenum">
              <a:rPr lang="en-US" smtClean="0"/>
              <a:pPr/>
              <a:t>1</a:t>
            </a:fld>
            <a:endParaRPr lang="en-US" smtClean="0"/>
          </a:p>
        </p:txBody>
      </p:sp>
      <p:sp>
        <p:nvSpPr>
          <p:cNvPr id="29700" name="Rectangle 2"/>
          <p:cNvSpPr>
            <a:spLocks noGrp="1" noRot="1" noChangeAspect="1" noChangeArrowheads="1" noTextEdit="1"/>
          </p:cNvSpPr>
          <p:nvPr>
            <p:ph type="sldImg"/>
          </p:nvPr>
        </p:nvSpPr>
        <p:spPr>
          <a:ln/>
        </p:spPr>
      </p:sp>
      <p:sp>
        <p:nvSpPr>
          <p:cNvPr id="29701" name="Rectangle 3"/>
          <p:cNvSpPr>
            <a:spLocks noGrp="1" noChangeArrowheads="1"/>
          </p:cNvSpPr>
          <p:nvPr>
            <p:ph type="body" idx="1"/>
          </p:nvPr>
        </p:nvSpPr>
        <p:spPr>
          <a:noFill/>
          <a:ln/>
        </p:spPr>
        <p:txBody>
          <a:bodyPr/>
          <a:lstStyle/>
          <a:p>
            <a:pPr eaLnBrk="1" hangingPunct="1"/>
            <a:r>
              <a:rPr lang="en-US" smtClean="0"/>
              <a:t>“Resistant behavior is more than just interesting information about the process of counseling.  Resistance early in treatment is associated with dropout, and the more a person resists during brief counseling, the less likely it is that behavior change will occur.</a:t>
            </a:r>
          </a:p>
          <a:p>
            <a:pPr eaLnBrk="1" hangingPunct="1"/>
            <a:endParaRPr lang="en-US" smtClean="0"/>
          </a:p>
          <a:p>
            <a:pPr eaLnBrk="1" hangingPunct="1"/>
            <a:r>
              <a:rPr lang="en-US" smtClean="0"/>
              <a:t>Yet resistance responses are normal during counseling, and their appearance is not reason for concern…It is how you respond to client resistance that makes the difference, and that distinguishes motivational interviewing from other approaches.  If resistance is increased during counseling, it is very likely in response to something that you are doing.” </a:t>
            </a:r>
          </a:p>
          <a:p>
            <a:pPr eaLnBrk="1" hangingPunct="1"/>
            <a:endParaRPr lang="en-US" smtClean="0"/>
          </a:p>
          <a:p>
            <a:pPr eaLnBrk="1" hangingPunct="1"/>
            <a:r>
              <a:rPr lang="en-US" i="1" smtClean="0"/>
              <a:t>Motivational Interviewing: Preparing People for Change (second ed)</a:t>
            </a:r>
            <a:r>
              <a:rPr lang="en-US" smtClean="0"/>
              <a:t> by William R. Miller and Stephen Rollnick, New York: Guilford Press, 2002 pg 99.</a:t>
            </a:r>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a:ln/>
        </p:spPr>
      </p:sp>
      <p:sp>
        <p:nvSpPr>
          <p:cNvPr id="38915" name="Rectangle 3"/>
          <p:cNvSpPr>
            <a:spLocks noGrp="1"/>
          </p:cNvSpPr>
          <p:nvPr>
            <p:ph type="body" idx="1"/>
          </p:nvPr>
        </p:nvSpPr>
        <p:spPr>
          <a:noFill/>
          <a:ln/>
        </p:spPr>
        <p:txBody>
          <a:bodyPr/>
          <a:lstStyle/>
          <a:p>
            <a:pPr eaLnBrk="1" hangingPunct="1">
              <a:lnSpc>
                <a:spcPct val="80000"/>
              </a:lnSpc>
              <a:buClr>
                <a:schemeClr val="bg1"/>
              </a:buClr>
              <a:buFont typeface="Wingdings" pitchFamily="2" charset="2"/>
              <a:buNone/>
            </a:pPr>
            <a:r>
              <a:rPr lang="en-US" smtClean="0"/>
              <a:t>Using reflections acknowledges the client’s perception, avoids argument, joins with client, and encourages further exploration.</a:t>
            </a:r>
          </a:p>
          <a:p>
            <a:pPr eaLnBrk="1" hangingPunct="1">
              <a:lnSpc>
                <a:spcPct val="80000"/>
              </a:lnSpc>
            </a:pPr>
            <a:r>
              <a:rPr lang="en-US" smtClean="0"/>
              <a:t>In responding to resistance we can use simple or complex reflections.</a:t>
            </a:r>
          </a:p>
          <a:p>
            <a:pPr eaLnBrk="1" hangingPunct="1">
              <a:lnSpc>
                <a:spcPct val="80000"/>
              </a:lnSpc>
            </a:pPr>
            <a:r>
              <a:rPr lang="en-US" smtClean="0"/>
              <a:t>Example:</a:t>
            </a:r>
          </a:p>
          <a:p>
            <a:pPr eaLnBrk="1" hangingPunct="1"/>
            <a:r>
              <a:rPr lang="en-US" i="1" smtClean="0"/>
              <a:t>Client:</a:t>
            </a:r>
            <a:r>
              <a:rPr lang="en-US" smtClean="0"/>
              <a:t> I couldn’t keep the weight off even if I lost it.</a:t>
            </a:r>
            <a:endParaRPr lang="en-US" i="1" smtClean="0"/>
          </a:p>
          <a:p>
            <a:pPr eaLnBrk="1" hangingPunct="1"/>
            <a:r>
              <a:rPr lang="en-US" i="1" smtClean="0"/>
              <a:t>Interviewer:</a:t>
            </a:r>
            <a:r>
              <a:rPr lang="en-US" smtClean="0"/>
              <a:t> You’re rather discouraged about trying again.</a:t>
            </a:r>
          </a:p>
          <a:p>
            <a:pPr eaLnBrk="1" hangingPunct="1"/>
            <a:endParaRPr lang="en-US" smtClean="0"/>
          </a:p>
          <a:p>
            <a:pPr eaLnBrk="1" hangingPunct="1">
              <a:lnSpc>
                <a:spcPct val="80000"/>
              </a:lnSpc>
            </a:pPr>
            <a:r>
              <a:rPr lang="en-US" smtClean="0"/>
              <a:t>[Ask the participants for a resistant statement and demonstrate both a simple and complex reflection in response.]</a:t>
            </a:r>
          </a:p>
          <a:p>
            <a:pPr lvl="1" eaLnBrk="1" hangingPunct="1">
              <a:lnSpc>
                <a:spcPct val="80000"/>
              </a:lnSpc>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a:ln/>
        </p:spPr>
      </p:sp>
      <p:sp>
        <p:nvSpPr>
          <p:cNvPr id="39939" name="Rectangle 3"/>
          <p:cNvSpPr>
            <a:spLocks noGrp="1"/>
          </p:cNvSpPr>
          <p:nvPr>
            <p:ph type="body" idx="1"/>
          </p:nvPr>
        </p:nvSpPr>
        <p:spPr>
          <a:noFill/>
          <a:ln/>
        </p:spPr>
        <p:txBody>
          <a:bodyPr/>
          <a:lstStyle/>
          <a:p>
            <a:pPr eaLnBrk="1" hangingPunct="1"/>
            <a:r>
              <a:rPr lang="en-US" smtClean="0"/>
              <a:t>An amplified reflection is an exaggeration or overstatement of what the person has said. It is used to encourage retreat or to encourage exploration of the other side of the coin. For example, </a:t>
            </a:r>
          </a:p>
          <a:p>
            <a:pPr lvl="1" eaLnBrk="1" hangingPunct="1"/>
            <a:r>
              <a:rPr lang="en-US" i="1" smtClean="0"/>
              <a:t>Client:</a:t>
            </a:r>
            <a:r>
              <a:rPr lang="en-US" smtClean="0"/>
              <a:t> “my wife is always exaggerating. I haven’t ever been that bad.”</a:t>
            </a:r>
          </a:p>
          <a:p>
            <a:pPr lvl="1" eaLnBrk="1" hangingPunct="1"/>
            <a:r>
              <a:rPr lang="en-US" i="1" smtClean="0"/>
              <a:t>Interviewer:</a:t>
            </a:r>
            <a:r>
              <a:rPr lang="en-US" smtClean="0"/>
              <a:t> “it seems to you she has no reason for concern.”</a:t>
            </a:r>
          </a:p>
          <a:p>
            <a:pPr eaLnBrk="1" hangingPunct="1"/>
            <a:r>
              <a:rPr lang="en-US" smtClean="0"/>
              <a:t>Here the overstatement is that she has </a:t>
            </a:r>
            <a:r>
              <a:rPr lang="en-US" i="1" smtClean="0"/>
              <a:t>no</a:t>
            </a:r>
            <a:r>
              <a:rPr lang="en-US" smtClean="0"/>
              <a:t> reason for concern. </a:t>
            </a:r>
          </a:p>
          <a:p>
            <a:pPr eaLnBrk="1" hangingPunct="1"/>
            <a:r>
              <a:rPr lang="en-US" smtClean="0"/>
              <a:t>Amplified reflections must be done with empathy, in a straightforward, unassuming, supportive manner. Any hint of sarcasm or impatience can make the response hostile and increase resistance.</a:t>
            </a:r>
          </a:p>
          <a:p>
            <a:pPr eaLnBrk="1" hangingPunct="1"/>
            <a:r>
              <a:rPr lang="en-US" smtClean="0"/>
              <a:t>Example:</a:t>
            </a:r>
          </a:p>
          <a:p>
            <a:pPr lvl="1" eaLnBrk="1" hangingPunct="1"/>
            <a:r>
              <a:rPr lang="en-US" i="1" smtClean="0"/>
              <a:t>Client:</a:t>
            </a:r>
            <a:r>
              <a:rPr lang="en-US" smtClean="0"/>
              <a:t> I couldn’t just give up drinking. What would my friends think?</a:t>
            </a:r>
            <a:endParaRPr lang="en-US" i="1" smtClean="0"/>
          </a:p>
          <a:p>
            <a:pPr lvl="1" eaLnBrk="1" hangingPunct="1"/>
            <a:r>
              <a:rPr lang="en-US" i="1" smtClean="0"/>
              <a:t>Interviewer:</a:t>
            </a:r>
            <a:r>
              <a:rPr lang="en-US" smtClean="0"/>
              <a:t> You couldn’t handle your friends’ reaction if you quit.</a:t>
            </a:r>
          </a:p>
          <a:p>
            <a:pPr eaLnBrk="1" hangingPunct="1"/>
            <a:endParaRPr lang="en-US" smtClean="0"/>
          </a:p>
          <a:p>
            <a:pPr eaLnBrk="1" hangingPunct="1"/>
            <a:endParaRPr lang="en-US" smtClean="0"/>
          </a:p>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a:ln/>
        </p:spPr>
      </p:sp>
      <p:sp>
        <p:nvSpPr>
          <p:cNvPr id="40963" name="Rectangle 3"/>
          <p:cNvSpPr>
            <a:spLocks noGrp="1"/>
          </p:cNvSpPr>
          <p:nvPr>
            <p:ph type="body" idx="1"/>
          </p:nvPr>
        </p:nvSpPr>
        <p:spPr>
          <a:xfrm>
            <a:off x="610325" y="4344025"/>
            <a:ext cx="5715000" cy="4495488"/>
          </a:xfrm>
          <a:noFill/>
          <a:ln/>
        </p:spPr>
        <p:txBody>
          <a:bodyPr/>
          <a:lstStyle/>
          <a:p>
            <a:pPr eaLnBrk="1" hangingPunct="1">
              <a:lnSpc>
                <a:spcPct val="80000"/>
              </a:lnSpc>
              <a:buClr>
                <a:schemeClr val="bg1"/>
              </a:buClr>
              <a:buFont typeface="Wingdings" pitchFamily="2" charset="2"/>
              <a:buNone/>
            </a:pPr>
            <a:r>
              <a:rPr lang="en-US" smtClean="0"/>
              <a:t>The double-sided reflection acknowledges both sides of the client’s ambivalence. This type of reflection is particularly useful because it helps defuse resistance while at the same time developing discrepancy. In this way we are using the client’s resistance to help explore feelings of ambivalence.</a:t>
            </a:r>
          </a:p>
          <a:p>
            <a:pPr eaLnBrk="1" hangingPunct="1">
              <a:lnSpc>
                <a:spcPct val="80000"/>
              </a:lnSpc>
              <a:buClr>
                <a:schemeClr val="bg1"/>
              </a:buClr>
              <a:buFont typeface="Wingdings" pitchFamily="2" charset="2"/>
              <a:buNone/>
            </a:pPr>
            <a:endParaRPr lang="en-US" smtClean="0"/>
          </a:p>
          <a:p>
            <a:pPr eaLnBrk="1" hangingPunct="1">
              <a:lnSpc>
                <a:spcPct val="80000"/>
              </a:lnSpc>
            </a:pPr>
            <a:r>
              <a:rPr lang="en-US" smtClean="0"/>
              <a:t>Double sided reflections are great for when you’ve heard arguments for </a:t>
            </a:r>
            <a:r>
              <a:rPr lang="en-US" i="1" smtClean="0"/>
              <a:t>and</a:t>
            </a:r>
            <a:r>
              <a:rPr lang="en-US" smtClean="0"/>
              <a:t> against change. In response to resistance, the double-sided reflection also may draw on material from previous meetings. An example,</a:t>
            </a:r>
          </a:p>
          <a:p>
            <a:pPr lvl="1" eaLnBrk="1" hangingPunct="1">
              <a:lnSpc>
                <a:spcPct val="80000"/>
              </a:lnSpc>
            </a:pPr>
            <a:r>
              <a:rPr lang="en-US" i="1" smtClean="0"/>
              <a:t>Client:</a:t>
            </a:r>
            <a:r>
              <a:rPr lang="en-US" smtClean="0"/>
              <a:t> Okay, maybe I’ve got some problems with gambling, but it’s not like I’m addicted to it.</a:t>
            </a:r>
            <a:endParaRPr lang="en-US" i="1" smtClean="0"/>
          </a:p>
          <a:p>
            <a:pPr lvl="1" eaLnBrk="1" hangingPunct="1">
              <a:lnSpc>
                <a:spcPct val="80000"/>
              </a:lnSpc>
            </a:pPr>
            <a:r>
              <a:rPr lang="en-US" i="1" smtClean="0"/>
              <a:t>Interviewer:</a:t>
            </a:r>
            <a:r>
              <a:rPr lang="en-US" smtClean="0"/>
              <a:t> You see that your gambling is causing problems for you and your family, and it’s also important that people not think of you as some kind of addict.</a:t>
            </a:r>
          </a:p>
          <a:p>
            <a:pPr eaLnBrk="1" hangingPunct="1">
              <a:lnSpc>
                <a:spcPct val="80000"/>
              </a:lnSpc>
            </a:pPr>
            <a:r>
              <a:rPr lang="en-US" smtClean="0"/>
              <a:t>How we put together the two sides of the coin can make a difference. You can use “and” or “but” depending on how you want to proceed in the conversation. “And” is less confrontational,  use “and” if you are hearing resistance. “But” emphasizes the last thing you say, “but” may cause resistance, so use it with caution!</a:t>
            </a:r>
            <a:br>
              <a:rPr lang="en-US" smtClean="0"/>
            </a:br>
            <a:r>
              <a:rPr lang="en-US" smtClean="0"/>
              <a:t>Examples: </a:t>
            </a:r>
          </a:p>
          <a:p>
            <a:pPr lvl="1" eaLnBrk="1" hangingPunct="1">
              <a:lnSpc>
                <a:spcPct val="80000"/>
              </a:lnSpc>
            </a:pPr>
            <a:r>
              <a:rPr lang="en-US" smtClean="0"/>
              <a:t>“You know your friends will not approve, </a:t>
            </a:r>
            <a:r>
              <a:rPr lang="en-US" b="1" u="sng" smtClean="0"/>
              <a:t>but</a:t>
            </a:r>
            <a:r>
              <a:rPr lang="en-US" b="1" smtClean="0"/>
              <a:t> </a:t>
            </a:r>
            <a:r>
              <a:rPr lang="en-US" smtClean="0"/>
              <a:t>you also know that your parents and your church will approve.”</a:t>
            </a:r>
          </a:p>
          <a:p>
            <a:pPr lvl="1" eaLnBrk="1" hangingPunct="1">
              <a:lnSpc>
                <a:spcPct val="80000"/>
              </a:lnSpc>
            </a:pPr>
            <a:r>
              <a:rPr lang="en-US" smtClean="0"/>
              <a:t>“Some days it seems you’ll never get out of this trap, </a:t>
            </a:r>
            <a:r>
              <a:rPr lang="en-US" b="1" u="sng" smtClean="0"/>
              <a:t>and</a:t>
            </a:r>
            <a:r>
              <a:rPr lang="en-US" b="1" smtClean="0"/>
              <a:t> </a:t>
            </a:r>
            <a:r>
              <a:rPr lang="en-US" smtClean="0"/>
              <a:t>other days give you hope that things really could change.” </a:t>
            </a:r>
          </a:p>
          <a:p>
            <a:pPr eaLnBrk="1" hangingPunct="1">
              <a:lnSpc>
                <a:spcPct val="80000"/>
              </a:lnSpc>
            </a:pPr>
            <a:endParaRPr lang="en-US" smtClean="0"/>
          </a:p>
          <a:p>
            <a:pPr eaLnBrk="1" hangingPunct="1">
              <a:lnSpc>
                <a:spcPct val="80000"/>
              </a:lnSpc>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a:spLocks noGrp="1" noChangeArrowheads="1"/>
          </p:cNvSpPr>
          <p:nvPr>
            <p:ph type="ftr" sz="quarter" idx="4"/>
          </p:nvPr>
        </p:nvSpPr>
        <p:spPr>
          <a:noFill/>
        </p:spPr>
        <p:txBody>
          <a:bodyPr/>
          <a:lstStyle/>
          <a:p>
            <a:r>
              <a:rPr lang="en-US" smtClean="0"/>
              <a:t>Module 7</a:t>
            </a:r>
          </a:p>
        </p:txBody>
      </p:sp>
      <p:sp>
        <p:nvSpPr>
          <p:cNvPr id="41987" name="Rectangle 7"/>
          <p:cNvSpPr>
            <a:spLocks noGrp="1" noChangeArrowheads="1"/>
          </p:cNvSpPr>
          <p:nvPr>
            <p:ph type="sldNum" sz="quarter" idx="5"/>
          </p:nvPr>
        </p:nvSpPr>
        <p:spPr>
          <a:noFill/>
        </p:spPr>
        <p:txBody>
          <a:bodyPr/>
          <a:lstStyle/>
          <a:p>
            <a:fld id="{6F1781EC-74E5-4045-9752-E2C442ED6192}" type="slidenum">
              <a:rPr lang="en-US" smtClean="0"/>
              <a:pPr/>
              <a:t>14</a:t>
            </a:fld>
            <a:endParaRPr lang="en-US" smtClean="0"/>
          </a:p>
        </p:txBody>
      </p:sp>
      <p:sp>
        <p:nvSpPr>
          <p:cNvPr id="41988" name="Rectangle 2"/>
          <p:cNvSpPr>
            <a:spLocks noGrp="1" noRot="1" noChangeAspect="1" noChangeArrowheads="1" noTextEdit="1"/>
          </p:cNvSpPr>
          <p:nvPr>
            <p:ph type="sldImg"/>
          </p:nvPr>
        </p:nvSpPr>
        <p:spPr>
          <a:ln/>
        </p:spPr>
      </p:sp>
      <p:sp>
        <p:nvSpPr>
          <p:cNvPr id="41989" name="Rectangle 3"/>
          <p:cNvSpPr>
            <a:spLocks noGrp="1" noChangeArrowheads="1"/>
          </p:cNvSpPr>
          <p:nvPr>
            <p:ph type="body" idx="1"/>
          </p:nvPr>
        </p:nvSpPr>
        <p:spPr>
          <a:noFill/>
          <a:ln/>
        </p:spPr>
        <p:txBody>
          <a:bodyPr/>
          <a:lstStyle/>
          <a:p>
            <a:pPr eaLnBrk="1" hangingPunct="1"/>
            <a:r>
              <a:rPr lang="en-US" smtClean="0"/>
              <a:t>The next skills are strategic responses to resistance.  The purpose of strategic responses is to dissolve internal dissonance thereby reducing resistance.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
          <p:cNvSpPr>
            <a:spLocks noGrp="1" noChangeArrowheads="1"/>
          </p:cNvSpPr>
          <p:nvPr>
            <p:ph type="ftr" sz="quarter" idx="4"/>
          </p:nvPr>
        </p:nvSpPr>
        <p:spPr>
          <a:noFill/>
        </p:spPr>
        <p:txBody>
          <a:bodyPr/>
          <a:lstStyle/>
          <a:p>
            <a:r>
              <a:rPr lang="en-US" smtClean="0"/>
              <a:t>Module 7</a:t>
            </a:r>
          </a:p>
        </p:txBody>
      </p:sp>
      <p:sp>
        <p:nvSpPr>
          <p:cNvPr id="43011" name="Rectangle 7"/>
          <p:cNvSpPr>
            <a:spLocks noGrp="1" noChangeArrowheads="1"/>
          </p:cNvSpPr>
          <p:nvPr>
            <p:ph type="sldNum" sz="quarter" idx="5"/>
          </p:nvPr>
        </p:nvSpPr>
        <p:spPr>
          <a:noFill/>
        </p:spPr>
        <p:txBody>
          <a:bodyPr/>
          <a:lstStyle/>
          <a:p>
            <a:fld id="{E29F4556-AC13-4812-B042-AAA1FB197CA8}" type="slidenum">
              <a:rPr lang="en-US" smtClean="0"/>
              <a:pPr/>
              <a:t>15</a:t>
            </a:fld>
            <a:endParaRPr lang="en-US" smtClean="0"/>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a:ln/>
        </p:spPr>
        <p:txBody>
          <a:bodyPr/>
          <a:lstStyle/>
          <a:p>
            <a:pPr eaLnBrk="1" hangingPunct="1"/>
            <a:r>
              <a:rPr lang="en-US" b="1" smtClean="0"/>
              <a:t>Shifting Focus</a:t>
            </a:r>
            <a:r>
              <a:rPr lang="en-US" smtClean="0"/>
              <a:t> involves bypassing the topic that the client is resisting, rather than confronting it, i.e. changing the subject.  By directing attention to a more readily workable issue, the counselor prevents a stumbling block to progress.  Later on the client might be better able to address the more difficult issue.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p:cNvSpPr>
            <a:spLocks noGrp="1" noChangeArrowheads="1"/>
          </p:cNvSpPr>
          <p:nvPr>
            <p:ph type="ftr" sz="quarter" idx="4"/>
          </p:nvPr>
        </p:nvSpPr>
        <p:spPr>
          <a:noFill/>
        </p:spPr>
        <p:txBody>
          <a:bodyPr/>
          <a:lstStyle/>
          <a:p>
            <a:r>
              <a:rPr lang="en-US" smtClean="0"/>
              <a:t>Module 7</a:t>
            </a:r>
          </a:p>
        </p:txBody>
      </p:sp>
      <p:sp>
        <p:nvSpPr>
          <p:cNvPr id="44035" name="Rectangle 7"/>
          <p:cNvSpPr>
            <a:spLocks noGrp="1" noChangeArrowheads="1"/>
          </p:cNvSpPr>
          <p:nvPr>
            <p:ph type="sldNum" sz="quarter" idx="5"/>
          </p:nvPr>
        </p:nvSpPr>
        <p:spPr>
          <a:noFill/>
        </p:spPr>
        <p:txBody>
          <a:bodyPr/>
          <a:lstStyle/>
          <a:p>
            <a:fld id="{C17539B7-2CFD-4E55-9AEB-9F0DA7C128CD}" type="slidenum">
              <a:rPr lang="en-US" smtClean="0"/>
              <a:pPr/>
              <a:t>16</a:t>
            </a:fld>
            <a:endParaRPr lang="en-US" smtClean="0"/>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noFill/>
          <a:ln/>
        </p:spPr>
        <p:txBody>
          <a:bodyPr/>
          <a:lstStyle/>
          <a:p>
            <a:pPr eaLnBrk="1" hangingPunct="1"/>
            <a:r>
              <a:rPr lang="en-US" dirty="0" smtClean="0"/>
              <a:t>In </a:t>
            </a:r>
            <a:r>
              <a:rPr lang="en-US" b="1" dirty="0" smtClean="0"/>
              <a:t>Coming Alongside</a:t>
            </a:r>
            <a:r>
              <a:rPr lang="en-US" dirty="0" smtClean="0"/>
              <a:t>, or siding with the negative, the practitioner acknowledges that the client may indeed decide not to change his/her behavior.  If the counselor agrees with the resistant side, the ambivalent client might argue in favor of behavior change. If client agrees</a:t>
            </a:r>
            <a:r>
              <a:rPr lang="en-US" baseline="0" dirty="0" smtClean="0"/>
              <a:t> with counselor on his negative paradox, have the client discuss what would the short and long term consequences of such a choice</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a:spLocks noGrp="1" noChangeArrowheads="1"/>
          </p:cNvSpPr>
          <p:nvPr>
            <p:ph type="ftr" sz="quarter" idx="4"/>
          </p:nvPr>
        </p:nvSpPr>
        <p:spPr>
          <a:noFill/>
        </p:spPr>
        <p:txBody>
          <a:bodyPr/>
          <a:lstStyle/>
          <a:p>
            <a:r>
              <a:rPr lang="en-US" smtClean="0"/>
              <a:t>Module 7</a:t>
            </a:r>
          </a:p>
        </p:txBody>
      </p:sp>
      <p:sp>
        <p:nvSpPr>
          <p:cNvPr id="45059" name="Rectangle 7"/>
          <p:cNvSpPr>
            <a:spLocks noGrp="1" noChangeArrowheads="1"/>
          </p:cNvSpPr>
          <p:nvPr>
            <p:ph type="sldNum" sz="quarter" idx="5"/>
          </p:nvPr>
        </p:nvSpPr>
        <p:spPr>
          <a:noFill/>
        </p:spPr>
        <p:txBody>
          <a:bodyPr/>
          <a:lstStyle/>
          <a:p>
            <a:fld id="{B0A1A850-8B9D-4B72-80C6-43847F1BF350}" type="slidenum">
              <a:rPr lang="en-US" smtClean="0"/>
              <a:pPr/>
              <a:t>17</a:t>
            </a:fld>
            <a:endParaRPr lang="en-US" smtClean="0"/>
          </a:p>
        </p:txBody>
      </p:sp>
      <p:sp>
        <p:nvSpPr>
          <p:cNvPr id="45060" name="Rectangle 1026"/>
          <p:cNvSpPr>
            <a:spLocks noGrp="1" noRot="1" noChangeAspect="1" noChangeArrowheads="1" noTextEdit="1"/>
          </p:cNvSpPr>
          <p:nvPr>
            <p:ph type="sldImg"/>
          </p:nvPr>
        </p:nvSpPr>
        <p:spPr>
          <a:ln/>
        </p:spPr>
      </p:sp>
      <p:sp>
        <p:nvSpPr>
          <p:cNvPr id="45061" name="Rectangle 1027"/>
          <p:cNvSpPr>
            <a:spLocks noGrp="1" noChangeArrowheads="1"/>
          </p:cNvSpPr>
          <p:nvPr>
            <p:ph type="body" idx="1"/>
          </p:nvPr>
        </p:nvSpPr>
        <p:spPr>
          <a:noFill/>
          <a:ln/>
        </p:spPr>
        <p:txBody>
          <a:bodyPr/>
          <a:lstStyle/>
          <a:p>
            <a:pPr eaLnBrk="1" hangingPunct="1"/>
            <a:r>
              <a:rPr lang="en-US" b="1" dirty="0" smtClean="0"/>
              <a:t>Agreement with a Twist</a:t>
            </a:r>
            <a:r>
              <a:rPr lang="en-US" dirty="0" smtClean="0"/>
              <a:t> is a reflection followed by a reframe.  It begins by agreeing with what the client says and ends with a slight twist or change in direction.  A reframe offers a different meaning or interpretation of what the client is saying.  Reframes are particularly powerful when they show how an accepted behavior might be considered risky, or show that something clients see as a weakness might be reframed as a strength.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
          <p:cNvSpPr>
            <a:spLocks noGrp="1" noChangeArrowheads="1"/>
          </p:cNvSpPr>
          <p:nvPr>
            <p:ph type="ftr" sz="quarter" idx="4"/>
          </p:nvPr>
        </p:nvSpPr>
        <p:spPr>
          <a:noFill/>
        </p:spPr>
        <p:txBody>
          <a:bodyPr/>
          <a:lstStyle/>
          <a:p>
            <a:r>
              <a:rPr lang="en-US" smtClean="0"/>
              <a:t>Module 7</a:t>
            </a:r>
          </a:p>
        </p:txBody>
      </p:sp>
      <p:sp>
        <p:nvSpPr>
          <p:cNvPr id="46083" name="Rectangle 7"/>
          <p:cNvSpPr>
            <a:spLocks noGrp="1" noChangeArrowheads="1"/>
          </p:cNvSpPr>
          <p:nvPr>
            <p:ph type="sldNum" sz="quarter" idx="5"/>
          </p:nvPr>
        </p:nvSpPr>
        <p:spPr>
          <a:noFill/>
        </p:spPr>
        <p:txBody>
          <a:bodyPr/>
          <a:lstStyle/>
          <a:p>
            <a:fld id="{5EAB2DB3-300C-4B06-B668-B78737EF61C7}" type="slidenum">
              <a:rPr lang="en-US" smtClean="0"/>
              <a:pPr/>
              <a:t>19</a:t>
            </a:fld>
            <a:endParaRPr lang="en-US" smtClean="0"/>
          </a:p>
        </p:txBody>
      </p:sp>
      <p:sp>
        <p:nvSpPr>
          <p:cNvPr id="46084" name="Rectangle 2"/>
          <p:cNvSpPr>
            <a:spLocks noGrp="1" noRot="1" noChangeAspect="1" noChangeArrowheads="1" noTextEdit="1"/>
          </p:cNvSpPr>
          <p:nvPr>
            <p:ph type="sldImg"/>
          </p:nvPr>
        </p:nvSpPr>
        <p:spPr>
          <a:solidFill>
            <a:srgbClr val="FFFFFF"/>
          </a:solidFill>
          <a:ln/>
        </p:spPr>
      </p:sp>
      <p:sp>
        <p:nvSpPr>
          <p:cNvPr id="46085" name="Rectangle 3"/>
          <p:cNvSpPr>
            <a:spLocks noGrp="1" noChangeArrowheads="1"/>
          </p:cNvSpPr>
          <p:nvPr>
            <p:ph type="body" idx="1"/>
          </p:nvPr>
        </p:nvSpPr>
        <p:spPr>
          <a:solidFill>
            <a:srgbClr val="FFFFFF"/>
          </a:solidFill>
          <a:ln/>
        </p:spPr>
        <p:txBody>
          <a:bodyPr/>
          <a:lstStyle/>
          <a:p>
            <a:pPr eaLnBrk="1" hangingPunct="1"/>
            <a:r>
              <a:rPr lang="en-US" smtClean="0"/>
              <a:t>The next strategy, </a:t>
            </a:r>
            <a:r>
              <a:rPr lang="en-US" b="1" smtClean="0"/>
              <a:t>emphasizing personal choice/control</a:t>
            </a:r>
            <a:r>
              <a:rPr lang="en-US" smtClean="0"/>
              <a:t>, puts the responsibility for change on the clients by highlighting that what they do is really their decision.  It is an empowering strategy that supports the client’s self-efficacy.  It is the simple truth that in reality, it really is the client who ultimately decides and is in control of his/her own behavior.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Grp="1" noChangeArrowheads="1"/>
          </p:cNvSpPr>
          <p:nvPr>
            <p:ph type="ftr" sz="quarter" idx="4"/>
          </p:nvPr>
        </p:nvSpPr>
        <p:spPr>
          <a:noFill/>
        </p:spPr>
        <p:txBody>
          <a:bodyPr/>
          <a:lstStyle/>
          <a:p>
            <a:r>
              <a:rPr lang="en-US" smtClean="0"/>
              <a:t>Module 7</a:t>
            </a:r>
          </a:p>
        </p:txBody>
      </p:sp>
      <p:sp>
        <p:nvSpPr>
          <p:cNvPr id="47107" name="Rectangle 7"/>
          <p:cNvSpPr>
            <a:spLocks noGrp="1" noChangeArrowheads="1"/>
          </p:cNvSpPr>
          <p:nvPr>
            <p:ph type="sldNum" sz="quarter" idx="5"/>
          </p:nvPr>
        </p:nvSpPr>
        <p:spPr>
          <a:noFill/>
        </p:spPr>
        <p:txBody>
          <a:bodyPr/>
          <a:lstStyle/>
          <a:p>
            <a:fld id="{CD59326D-8B3F-4E10-9FB8-30BF6499F767}" type="slidenum">
              <a:rPr lang="en-US" smtClean="0"/>
              <a:pPr/>
              <a:t>20</a:t>
            </a:fld>
            <a:endParaRPr lang="en-US" smtClean="0"/>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a:ln/>
        </p:spPr>
        <p:txBody>
          <a:bodyPr/>
          <a:lstStyle/>
          <a:p>
            <a:pPr eaLnBrk="1" hangingPunct="1"/>
            <a:r>
              <a:rPr lang="en-US" b="1" smtClean="0"/>
              <a:t>Disclosing the Interviewer’s Immediate Feelings</a:t>
            </a:r>
            <a:r>
              <a:rPr lang="en-US" smtClean="0"/>
              <a:t> is an addition to the resistance skills outlined by Miller and Rollnick.  When stuck with a resistant client, sometimes it helps for the counselor to acknowledge that he/she feels stuck.  This can help to normalize the situation and creates potential for some movement.  </a:t>
            </a:r>
          </a:p>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6"/>
          <p:cNvSpPr>
            <a:spLocks noGrp="1" noChangeArrowheads="1"/>
          </p:cNvSpPr>
          <p:nvPr>
            <p:ph type="ftr" sz="quarter" idx="4"/>
          </p:nvPr>
        </p:nvSpPr>
        <p:spPr>
          <a:noFill/>
        </p:spPr>
        <p:txBody>
          <a:bodyPr/>
          <a:lstStyle/>
          <a:p>
            <a:r>
              <a:rPr lang="en-US" smtClean="0"/>
              <a:t>Module 7</a:t>
            </a:r>
          </a:p>
        </p:txBody>
      </p:sp>
      <p:sp>
        <p:nvSpPr>
          <p:cNvPr id="48131" name="Rectangle 7"/>
          <p:cNvSpPr>
            <a:spLocks noGrp="1" noChangeArrowheads="1"/>
          </p:cNvSpPr>
          <p:nvPr>
            <p:ph type="sldNum" sz="quarter" idx="5"/>
          </p:nvPr>
        </p:nvSpPr>
        <p:spPr>
          <a:noFill/>
        </p:spPr>
        <p:txBody>
          <a:bodyPr/>
          <a:lstStyle/>
          <a:p>
            <a:fld id="{A5F6356D-4887-444D-9484-E28BA33F317D}" type="slidenum">
              <a:rPr lang="en-US" smtClean="0"/>
              <a:pPr/>
              <a:t>21</a:t>
            </a:fld>
            <a:endParaRPr lang="en-US" smtClean="0"/>
          </a:p>
        </p:txBody>
      </p:sp>
      <p:sp>
        <p:nvSpPr>
          <p:cNvPr id="48132" name="Rectangle 2"/>
          <p:cNvSpPr>
            <a:spLocks noGrp="1" noRot="1" noChangeAspect="1" noChangeArrowheads="1" noTextEdit="1"/>
          </p:cNvSpPr>
          <p:nvPr>
            <p:ph type="sldImg"/>
          </p:nvPr>
        </p:nvSpPr>
        <p:spPr>
          <a:ln/>
        </p:spPr>
      </p:sp>
      <p:sp>
        <p:nvSpPr>
          <p:cNvPr id="48133" name="Rectangle 3"/>
          <p:cNvSpPr>
            <a:spLocks noGrp="1" noChangeArrowheads="1"/>
          </p:cNvSpPr>
          <p:nvPr>
            <p:ph type="body" idx="1"/>
          </p:nvPr>
        </p:nvSpPr>
        <p:spPr>
          <a:noFill/>
          <a:ln/>
        </p:spPr>
        <p:txBody>
          <a:bodyPr/>
          <a:lstStyle/>
          <a:p>
            <a:pPr eaLnBrk="1" hangingPunct="1"/>
            <a:r>
              <a:rPr lang="en-US" i="1" dirty="0" smtClean="0"/>
              <a:t>At this time it is an option to show Video Motivational Interviewing: Professional Video Tape Series, Tape C: Handling Resistance,</a:t>
            </a:r>
            <a:r>
              <a:rPr lang="en-US" i="1" baseline="0" dirty="0" smtClean="0"/>
              <a:t> or http://wisewoman.info/?q=node/5  </a:t>
            </a:r>
            <a:endParaRPr lang="en-US" i="1"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a:ln/>
        </p:spPr>
      </p:sp>
      <p:sp>
        <p:nvSpPr>
          <p:cNvPr id="30723" name="Rectangle 3"/>
          <p:cNvSpPr>
            <a:spLocks noGrp="1"/>
          </p:cNvSpPr>
          <p:nvPr>
            <p:ph type="body" idx="1"/>
          </p:nvPr>
        </p:nvSpPr>
        <p:spPr>
          <a:noFill/>
          <a:ln/>
        </p:spPr>
        <p:txBody>
          <a:bodyPr/>
          <a:lstStyle/>
          <a:p>
            <a:pPr eaLnBrk="1" hangingPunct="1"/>
            <a:r>
              <a:rPr lang="en-US" dirty="0" smtClean="0"/>
              <a:t>What is resistance? How is it expressed?</a:t>
            </a:r>
          </a:p>
          <a:p>
            <a:pPr eaLnBrk="1" hangingPunct="1"/>
            <a:r>
              <a:rPr lang="en-US" dirty="0" smtClean="0"/>
              <a:t>There are many overt forms of resistance that are pretty easy to see, such as hostility, arguing or disagreeing. But there are other more subtle ways that resistance can present itself, such as sidetracking, not answering, or making excuses as to why a potential solution will not work. We need to be sensitive to all these responses, and respond in a way that will decrease the resistance rather than strengthen it. (E.g. “yes, but…” should not be met with “okay, well how about… instead”)</a:t>
            </a:r>
          </a:p>
          <a:p>
            <a:pPr eaLnBrk="1" hangingPunct="1"/>
            <a:endParaRPr lang="en-US" dirty="0" smtClean="0"/>
          </a:p>
          <a:p>
            <a:pPr eaLnBrk="1" hangingPunct="1"/>
            <a:r>
              <a:rPr lang="en-US" dirty="0" smtClean="0"/>
              <a:t>[Direct participants to the handout: “H3 What does resistance look like” and note that it is not necessarily important to remember the names of all these categories, rather it is important to become sensitive to these responses as resistance so that we can respond in a way that facilitates change.]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6"/>
          <p:cNvSpPr>
            <a:spLocks noGrp="1" noChangeArrowheads="1"/>
          </p:cNvSpPr>
          <p:nvPr>
            <p:ph type="ftr" sz="quarter" idx="4"/>
          </p:nvPr>
        </p:nvSpPr>
        <p:spPr>
          <a:noFill/>
        </p:spPr>
        <p:txBody>
          <a:bodyPr/>
          <a:lstStyle/>
          <a:p>
            <a:r>
              <a:rPr lang="en-US" smtClean="0"/>
              <a:t>Module 7</a:t>
            </a:r>
          </a:p>
        </p:txBody>
      </p:sp>
      <p:sp>
        <p:nvSpPr>
          <p:cNvPr id="49155" name="Rectangle 7"/>
          <p:cNvSpPr>
            <a:spLocks noGrp="1" noChangeArrowheads="1"/>
          </p:cNvSpPr>
          <p:nvPr>
            <p:ph type="sldNum" sz="quarter" idx="5"/>
          </p:nvPr>
        </p:nvSpPr>
        <p:spPr>
          <a:noFill/>
        </p:spPr>
        <p:txBody>
          <a:bodyPr/>
          <a:lstStyle/>
          <a:p>
            <a:fld id="{7F0D0AF2-9AD3-4525-ABDA-5784FF769DDD}" type="slidenum">
              <a:rPr lang="en-US" smtClean="0"/>
              <a:pPr/>
              <a:t>22</a:t>
            </a:fld>
            <a:endParaRPr lang="en-US" smtClean="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p:spPr>
        <p:txBody>
          <a:bodyPr/>
          <a:lstStyle/>
          <a:p>
            <a:pPr eaLnBrk="1" hangingPunct="1"/>
            <a:r>
              <a:rPr lang="en-US" i="1" smtClean="0"/>
              <a:t>Resistance skills are sometimes difficult for people to use.  It is helpful to provide more examples of SAD and SCARED skills.  In this exercise, three interviewers are on the “hot-seat.”  They use SAD and SCARED skills with the client, while the rest of the participants watch as listeners.  One interviewer starts and can tag off to the next interviewer when he/she gets stuck, or the next interviewer can tag and begin when he/she feels it is appropriate.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6"/>
          <p:cNvSpPr>
            <a:spLocks noGrp="1" noChangeArrowheads="1"/>
          </p:cNvSpPr>
          <p:nvPr>
            <p:ph type="ftr" sz="quarter" idx="4"/>
          </p:nvPr>
        </p:nvSpPr>
        <p:spPr>
          <a:noFill/>
        </p:spPr>
        <p:txBody>
          <a:bodyPr/>
          <a:lstStyle/>
          <a:p>
            <a:r>
              <a:rPr lang="en-US" smtClean="0"/>
              <a:t>Module 7</a:t>
            </a:r>
          </a:p>
        </p:txBody>
      </p:sp>
      <p:sp>
        <p:nvSpPr>
          <p:cNvPr id="50179" name="Rectangle 7"/>
          <p:cNvSpPr>
            <a:spLocks noGrp="1" noChangeArrowheads="1"/>
          </p:cNvSpPr>
          <p:nvPr>
            <p:ph type="sldNum" sz="quarter" idx="5"/>
          </p:nvPr>
        </p:nvSpPr>
        <p:spPr>
          <a:noFill/>
        </p:spPr>
        <p:txBody>
          <a:bodyPr/>
          <a:lstStyle/>
          <a:p>
            <a:fld id="{630958A9-255A-485B-8B86-8D4B41B6A898}" type="slidenum">
              <a:rPr lang="en-US" smtClean="0"/>
              <a:pPr/>
              <a:t>23</a:t>
            </a:fld>
            <a:endParaRPr lang="en-US" smtClean="0"/>
          </a:p>
        </p:txBody>
      </p:sp>
      <p:sp>
        <p:nvSpPr>
          <p:cNvPr id="50180" name="Rectangle 2"/>
          <p:cNvSpPr>
            <a:spLocks noGrp="1" noRot="1" noChangeAspect="1" noChangeArrowheads="1" noTextEdit="1"/>
          </p:cNvSpPr>
          <p:nvPr>
            <p:ph type="sldImg"/>
          </p:nvPr>
        </p:nvSpPr>
        <p:spPr>
          <a:xfrm>
            <a:off x="1143000" y="685800"/>
            <a:ext cx="4572000" cy="3429000"/>
          </a:xfrm>
          <a:ln/>
        </p:spPr>
      </p:sp>
      <p:sp>
        <p:nvSpPr>
          <p:cNvPr id="50181" name="Rectangle 3"/>
          <p:cNvSpPr>
            <a:spLocks noGrp="1" noChangeArrowheads="1"/>
          </p:cNvSpPr>
          <p:nvPr>
            <p:ph type="body" idx="1"/>
          </p:nvPr>
        </p:nvSpPr>
        <p:spPr>
          <a:xfrm>
            <a:off x="686421" y="4344025"/>
            <a:ext cx="5485158" cy="4114488"/>
          </a:xfrm>
          <a:noFill/>
          <a:ln/>
        </p:spPr>
        <p:txBody>
          <a:bodyPr/>
          <a:lstStyle/>
          <a:p>
            <a:pPr marL="224325" indent="-224325"/>
            <a:r>
              <a:rPr lang="en-US" i="1" dirty="0" smtClean="0"/>
              <a:t>This Fishbowl Exercise can be used at any time during the training. The participants are handed three index cards with a different MI skill  for handling resistance written on each card.  One volunteer (or trainer) sits in the center or as part of the circle and acts as the client.  All other participants function as one counselor.  The participants have to demonstrate their assigned skill (written on their card) before it moves to the next person.  Each participant will use one skill card per rotation.  While practicing handling resistance skills it will be important to honor the suggested MI ratios. Try starting off with several open questions and let the card assigned to the last person in the circle be a summary.  Stop the process every so often to check in with the group about what skills were used and to offer trainer feedback. </a:t>
            </a:r>
          </a:p>
          <a:p>
            <a:pPr marL="224325" indent="-224325"/>
            <a:endParaRPr lang="en-US" i="1"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6"/>
          <p:cNvSpPr>
            <a:spLocks noGrp="1" noChangeArrowheads="1"/>
          </p:cNvSpPr>
          <p:nvPr>
            <p:ph type="ftr" sz="quarter" idx="4"/>
          </p:nvPr>
        </p:nvSpPr>
        <p:spPr>
          <a:noFill/>
        </p:spPr>
        <p:txBody>
          <a:bodyPr/>
          <a:lstStyle/>
          <a:p>
            <a:r>
              <a:rPr lang="en-US" smtClean="0"/>
              <a:t>Module 7</a:t>
            </a:r>
          </a:p>
        </p:txBody>
      </p:sp>
      <p:sp>
        <p:nvSpPr>
          <p:cNvPr id="52227" name="Rectangle 7"/>
          <p:cNvSpPr>
            <a:spLocks noGrp="1" noChangeArrowheads="1"/>
          </p:cNvSpPr>
          <p:nvPr>
            <p:ph type="sldNum" sz="quarter" idx="5"/>
          </p:nvPr>
        </p:nvSpPr>
        <p:spPr>
          <a:noFill/>
        </p:spPr>
        <p:txBody>
          <a:bodyPr/>
          <a:lstStyle/>
          <a:p>
            <a:fld id="{461F7F1F-E9F0-4E51-92C0-0E867979DA23}" type="slidenum">
              <a:rPr lang="en-US" smtClean="0"/>
              <a:pPr/>
              <a:t>24</a:t>
            </a:fld>
            <a:endParaRPr lang="en-US" smtClean="0"/>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a:ln/>
        </p:spPr>
        <p:txBody>
          <a:bodyPr/>
          <a:lstStyle/>
          <a:p>
            <a:pPr eaLnBrk="1" hangingPunct="1">
              <a:lnSpc>
                <a:spcPct val="90000"/>
              </a:lnSpc>
            </a:pPr>
            <a:r>
              <a:rPr lang="en-US" sz="900" i="1" dirty="0"/>
              <a:t>Review the acronyms by handing out copies of this slide and the next slide.  </a:t>
            </a:r>
          </a:p>
          <a:p>
            <a:pPr eaLnBrk="1" hangingPunct="1">
              <a:lnSpc>
                <a:spcPct val="90000"/>
              </a:lnSpc>
            </a:pPr>
            <a:endParaRPr lang="en-US" sz="900" i="1" dirty="0"/>
          </a:p>
          <a:p>
            <a:pPr eaLnBrk="1" hangingPunct="1">
              <a:lnSpc>
                <a:spcPct val="90000"/>
              </a:lnSpc>
            </a:pPr>
            <a:r>
              <a:rPr lang="en-US" sz="900" dirty="0"/>
              <a:t>There are approximately 40 different principles, techniques/strategies and categories of change/resistance talk related to MI.  Initially for most counselors, this represents a bewildering array of conceptual material.  However, over time practitioners and trainers have learned that this information and knowledge can be collapsed into eight acronyms organized into two strings – one representing how things are when they are progressing towards change and the other ‘string’ depicting a process involving a tremendous amount of adjustments.  Of course neither of these paths flow perfectly like this in real life but there is a bit of logic to the sequence in each of the two sets of acronyms or constructs.  </a:t>
            </a:r>
          </a:p>
          <a:p>
            <a:pPr eaLnBrk="1" hangingPunct="1">
              <a:lnSpc>
                <a:spcPct val="90000"/>
              </a:lnSpc>
            </a:pPr>
            <a:endParaRPr lang="en-US" sz="900" dirty="0"/>
          </a:p>
          <a:p>
            <a:pPr eaLnBrk="1" hangingPunct="1">
              <a:lnSpc>
                <a:spcPct val="90000"/>
              </a:lnSpc>
            </a:pPr>
            <a:r>
              <a:rPr lang="en-US" sz="900" dirty="0"/>
              <a:t>On the left we have the underlying principles of MI portrayed in the acronym DEARS, that drops immediately into the fundamental skills (OARS) and progresses down into techniques for eliciting change talk, with IQLEDGE, (perhaps our most awkward acronym) and into change talk (DARN-C).  The ‘adjustment path’, moves from common traps (QPCBEL) to non-change or resistance language (DIRN-C), and into methods for dealing with resistance, first the more simple clinical tactics (SAD) and then the more strategic techniques in (SCARED).  </a:t>
            </a:r>
          </a:p>
          <a:p>
            <a:pPr eaLnBrk="1" hangingPunct="1">
              <a:lnSpc>
                <a:spcPct val="90000"/>
              </a:lnSpc>
            </a:pPr>
            <a:endParaRPr lang="en-US" sz="900" dirty="0"/>
          </a:p>
          <a:p>
            <a:pPr eaLnBrk="1" hangingPunct="1">
              <a:lnSpc>
                <a:spcPct val="90000"/>
              </a:lnSpc>
            </a:pPr>
            <a:r>
              <a:rPr lang="en-US" sz="900" dirty="0"/>
              <a:t>The goal of the coming drill is to get our cognitive arms around the whole MI picture.  </a:t>
            </a:r>
          </a:p>
          <a:p>
            <a:pPr eaLnBrk="1" hangingPunct="1">
              <a:lnSpc>
                <a:spcPct val="90000"/>
              </a:lnSpc>
            </a:pPr>
            <a:endParaRPr lang="en-US" sz="900" dirty="0"/>
          </a:p>
          <a:p>
            <a:pPr eaLnBrk="1" hangingPunct="1">
              <a:lnSpc>
                <a:spcPct val="90000"/>
              </a:lnSpc>
            </a:pPr>
            <a:r>
              <a:rPr lang="en-US" sz="900" i="1" dirty="0"/>
              <a:t>Ask participants to remove all documents with reminder information from view.</a:t>
            </a:r>
            <a:r>
              <a:rPr lang="en-US" sz="900" dirty="0"/>
              <a:t>  </a:t>
            </a:r>
            <a:r>
              <a:rPr lang="en-US" sz="900" i="1" dirty="0"/>
              <a:t>Cover any pertinent flipcharts.</a:t>
            </a:r>
          </a:p>
          <a:p>
            <a:pPr eaLnBrk="1" hangingPunct="1">
              <a:lnSpc>
                <a:spcPct val="90000"/>
              </a:lnSpc>
            </a:pPr>
            <a:endParaRPr lang="en-US" sz="900" i="1" dirty="0"/>
          </a:p>
          <a:p>
            <a:pPr eaLnBrk="1" hangingPunct="1">
              <a:lnSpc>
                <a:spcPct val="90000"/>
              </a:lnSpc>
            </a:pPr>
            <a:r>
              <a:rPr lang="en-US" sz="900" i="1" dirty="0"/>
              <a:t>Have the participants pair off in dyads and grill each other, first one way, then the other, to see how much they recall the MI material.  First have participants test each other to see if they can remember the basic eight acronyms and then give a blank handout of the “Acronym Pie”  to each participant (from trainer aids and replicated on the next slide).  Have each take a turn at breaking the acronyms down into their component parts.  Partners can coach or give clues, but they need to do it in a manner that will support the person in retaining the maximum amount of information.  </a:t>
            </a:r>
          </a:p>
          <a:p>
            <a:pPr eaLnBrk="1" hangingPunct="1">
              <a:lnSpc>
                <a:spcPct val="90000"/>
              </a:lnSpc>
            </a:pPr>
            <a:endParaRPr lang="en-US" sz="900" i="1"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a:spLocks noGrp="1" noChangeArrowheads="1"/>
          </p:cNvSpPr>
          <p:nvPr>
            <p:ph type="ftr" sz="quarter" idx="4"/>
          </p:nvPr>
        </p:nvSpPr>
        <p:spPr>
          <a:noFill/>
        </p:spPr>
        <p:txBody>
          <a:bodyPr/>
          <a:lstStyle/>
          <a:p>
            <a:r>
              <a:rPr lang="en-US" smtClean="0"/>
              <a:t>Module 7</a:t>
            </a:r>
          </a:p>
        </p:txBody>
      </p:sp>
      <p:sp>
        <p:nvSpPr>
          <p:cNvPr id="53251" name="Rectangle 7"/>
          <p:cNvSpPr>
            <a:spLocks noGrp="1" noChangeArrowheads="1"/>
          </p:cNvSpPr>
          <p:nvPr>
            <p:ph type="sldNum" sz="quarter" idx="5"/>
          </p:nvPr>
        </p:nvSpPr>
        <p:spPr>
          <a:noFill/>
        </p:spPr>
        <p:txBody>
          <a:bodyPr/>
          <a:lstStyle/>
          <a:p>
            <a:fld id="{0B4CCE49-97A1-4FB9-BD11-A55F66ABC6FE}" type="slidenum">
              <a:rPr lang="en-US" smtClean="0"/>
              <a:pPr/>
              <a:t>25</a:t>
            </a:fld>
            <a:endParaRPr lang="en-US" smtClean="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a:ln/>
        </p:spPr>
        <p:txBody>
          <a:bodyPr/>
          <a:lstStyle/>
          <a:p>
            <a:pPr eaLnBrk="1" hangingPunct="1"/>
            <a:r>
              <a:rPr lang="en-US" i="1" smtClean="0"/>
              <a:t>(Optional) After debriefing the previous exercise, distribute a blank sheet of paper to everyone and ask them to write out the eight acronyms.  Tell them they have five minutes.  After three minutes let the participants know you will answer any three questions and do so.  After five minutes ask the original partners to check-out how well their partners did and try to determine with the group how many completed 100% - shoot for 100% but 50% is adequate. </a:t>
            </a:r>
          </a:p>
          <a:p>
            <a:pPr eaLnBrk="1" hangingPunct="1"/>
            <a:endParaRPr lang="en-US" smtClean="0"/>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a:ln/>
        </p:spPr>
      </p:sp>
      <p:sp>
        <p:nvSpPr>
          <p:cNvPr id="31747" name="Rectangle 3"/>
          <p:cNvSpPr>
            <a:spLocks noGrp="1"/>
          </p:cNvSpPr>
          <p:nvPr>
            <p:ph type="body" idx="1"/>
          </p:nvPr>
        </p:nvSpPr>
        <p:spPr>
          <a:noFill/>
          <a:ln/>
        </p:spPr>
        <p:txBody>
          <a:bodyPr/>
          <a:lstStyle/>
          <a:p>
            <a:pPr eaLnBrk="1" hangingPunct="1"/>
            <a:r>
              <a:rPr lang="en-US" smtClean="0"/>
              <a:t>There are a number of counselor behaviors that elicit resistance. These include:</a:t>
            </a:r>
          </a:p>
          <a:p>
            <a:pPr lvl="1" eaLnBrk="1" hangingPunct="1">
              <a:buFontTx/>
              <a:buChar char="•"/>
            </a:pPr>
            <a:r>
              <a:rPr lang="en-US" smtClean="0"/>
              <a:t>Arguing for change (the trap of taking sides). Avoid arguing for change. New perspectives are invited, not imposed. Arguments strengthen people’s beliefs and reduce the likelihood of change. If you sense argument, change strategies or focus.</a:t>
            </a:r>
          </a:p>
          <a:p>
            <a:pPr lvl="1" eaLnBrk="1" hangingPunct="1">
              <a:buFontTx/>
              <a:buChar char="•"/>
            </a:pPr>
            <a:r>
              <a:rPr lang="en-US" smtClean="0"/>
              <a:t>Assuming the expert role/claiming preeminence. Focus on the </a:t>
            </a:r>
            <a:r>
              <a:rPr lang="en-US" u="sng" smtClean="0"/>
              <a:t>client’s perceptions</a:t>
            </a:r>
            <a:r>
              <a:rPr lang="en-US" smtClean="0"/>
              <a:t> of pros and cons (ambivalence) not yours. The client is a primary resource in finding solutions, they are the expert.</a:t>
            </a:r>
          </a:p>
          <a:p>
            <a:pPr lvl="1" eaLnBrk="1" hangingPunct="1">
              <a:buFontTx/>
              <a:buChar char="•"/>
            </a:pPr>
            <a:r>
              <a:rPr lang="en-US" smtClean="0"/>
              <a:t>Labeling. Labeling is unnecessary. Identify behavior, don’t label or diagnose.</a:t>
            </a:r>
          </a:p>
          <a:p>
            <a:pPr lvl="1" eaLnBrk="1" hangingPunct="1">
              <a:buFontTx/>
              <a:buChar char="•"/>
            </a:pPr>
            <a:r>
              <a:rPr lang="en-US" smtClean="0"/>
              <a:t>Being in a hurry. If you feel rushed slow down.</a:t>
            </a:r>
          </a:p>
          <a:p>
            <a:pPr lvl="1" eaLnBrk="1" hangingPunct="1">
              <a:buFontTx/>
              <a:buChar char="•"/>
            </a:pPr>
            <a:r>
              <a:rPr lang="en-US" smtClean="0"/>
              <a:t>Criticizing, shaming, or blaming</a:t>
            </a:r>
            <a:endParaRPr lang="en-US" b="1" smtClean="0"/>
          </a:p>
          <a:p>
            <a:pPr eaLnBrk="1" hangingPunct="1"/>
            <a:endParaRPr lang="en-US" b="1" smtClean="0"/>
          </a:p>
          <a:p>
            <a:pPr eaLnBrk="1" hangingPunct="1"/>
            <a:r>
              <a:rPr lang="en-US" smtClean="0"/>
              <a:t>How do these behaviors violate the spirit of MI?</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a:ln/>
        </p:spPr>
      </p:sp>
      <p:sp>
        <p:nvSpPr>
          <p:cNvPr id="32771" name="Rectangle 3"/>
          <p:cNvSpPr>
            <a:spLocks noGrp="1"/>
          </p:cNvSpPr>
          <p:nvPr>
            <p:ph type="body" idx="1"/>
          </p:nvPr>
        </p:nvSpPr>
        <p:spPr>
          <a:noFill/>
          <a:ln/>
        </p:spPr>
        <p:txBody>
          <a:bodyPr/>
          <a:lstStyle/>
          <a:p>
            <a:pPr eaLnBrk="1" hangingPunct="1"/>
            <a:r>
              <a:rPr lang="en-US" smtClean="0"/>
              <a:t>Resistance can be conceptualized as a product of the interpersonal relationship.</a:t>
            </a:r>
          </a:p>
          <a:p>
            <a:pPr eaLnBrk="1" hangingPunct="1"/>
            <a:r>
              <a:rPr lang="en-US" smtClean="0"/>
              <a:t>Hence, there are things we can do to diminish resistance.</a:t>
            </a:r>
            <a:endParaRPr lang="en-US" b="1" smtClean="0"/>
          </a:p>
          <a:p>
            <a:pPr eaLnBrk="1" hangingPunct="1"/>
            <a:endParaRPr lang="en-US" b="1" smtClean="0"/>
          </a:p>
          <a:p>
            <a:pPr eaLnBrk="1" hangingPunct="1"/>
            <a:r>
              <a:rPr lang="en-US" b="1" smtClean="0"/>
              <a:t>Draw a graph on the board</a:t>
            </a:r>
          </a:p>
          <a:p>
            <a:pPr eaLnBrk="1" hangingPunct="1"/>
            <a:endParaRPr lang="en-US" b="1" smtClean="0"/>
          </a:p>
          <a:p>
            <a:pPr eaLnBrk="1" hangingPunct="1"/>
            <a:r>
              <a:rPr lang="en-US" smtClean="0"/>
              <a:t>In an illustrative study, Patterson and Forgatch (1985) had therapist switch back and forth between directive and empathic counseling styles every twelve minutes within their counseling sessions. Client resistance behavior went up and down in step function. When counselors took a directive and instructional role, resistance was high; when they responded empathically, resistance dropped. Clearly resistance is not an individual characteristic of clients, but is interactive. It takes two to generate resistance, and when it does occur it can be increased or decreased by counseling style.</a:t>
            </a:r>
          </a:p>
          <a:p>
            <a:pPr eaLnBrk="1" hangingPunct="1"/>
            <a:endParaRPr lang="en-US" smtClean="0"/>
          </a:p>
          <a:p>
            <a:pPr eaLnBrk="1" hangingPunct="1"/>
            <a:r>
              <a:rPr lang="en-US" smtClean="0"/>
              <a:t>Resistance is a signal to respond differently, it is valuable feedback.</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884027" y="8684926"/>
            <a:ext cx="2972421" cy="457513"/>
          </a:xfrm>
          <a:prstGeom prst="rect">
            <a:avLst/>
          </a:prstGeom>
          <a:noFill/>
          <a:ln w="9525">
            <a:noFill/>
            <a:miter lim="800000"/>
            <a:headEnd/>
            <a:tailEnd/>
          </a:ln>
        </p:spPr>
        <p:txBody>
          <a:bodyPr lIns="91435" tIns="45718" rIns="91435" bIns="45718" anchor="b"/>
          <a:lstStyle/>
          <a:p>
            <a:pPr algn="r"/>
            <a:fld id="{6943E253-4BB6-4268-AA11-1E9240253600}" type="slidenum">
              <a:rPr lang="en-US" sz="1200"/>
              <a:pPr algn="r"/>
              <a:t>6</a:t>
            </a:fld>
            <a:endParaRPr lang="en-US" sz="1200" dirty="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lIns="89725" tIns="44862" rIns="89725" bIns="44862"/>
          <a:lstStyle/>
          <a:p>
            <a:pPr marL="227441" indent="-227441"/>
            <a:r>
              <a:rPr lang="en-US" dirty="0" smtClean="0"/>
              <a:t>Change talk generally falls into one of these four categories:</a:t>
            </a:r>
          </a:p>
          <a:p>
            <a:pPr marL="741519" lvl="1" indent="-285080">
              <a:buFontTx/>
              <a:buChar char="•"/>
            </a:pPr>
            <a:r>
              <a:rPr lang="en-US" dirty="0" smtClean="0"/>
              <a:t>Disadvantages of the status quo</a:t>
            </a:r>
          </a:p>
          <a:p>
            <a:pPr marL="741519" lvl="1" indent="-285080">
              <a:buFontTx/>
              <a:buChar char="•"/>
            </a:pPr>
            <a:r>
              <a:rPr lang="en-US" dirty="0" smtClean="0"/>
              <a:t>Advantages of change</a:t>
            </a:r>
          </a:p>
          <a:p>
            <a:pPr marL="741519" lvl="1" indent="-285080">
              <a:buFontTx/>
              <a:buChar char="•"/>
            </a:pPr>
            <a:r>
              <a:rPr lang="en-US" dirty="0" smtClean="0"/>
              <a:t>Optimism for change</a:t>
            </a:r>
          </a:p>
          <a:p>
            <a:pPr marL="741519" lvl="1" indent="-285080">
              <a:buFontTx/>
              <a:buChar char="•"/>
            </a:pPr>
            <a:r>
              <a:rPr lang="en-US" dirty="0" smtClean="0"/>
              <a:t>Intention to change</a:t>
            </a:r>
          </a:p>
          <a:p>
            <a:pPr marL="227441" indent="-22744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4027" y="8684926"/>
            <a:ext cx="2972421" cy="457513"/>
          </a:xfrm>
          <a:prstGeom prst="rect">
            <a:avLst/>
          </a:prstGeom>
          <a:noFill/>
          <a:ln w="9525">
            <a:noFill/>
            <a:miter lim="800000"/>
            <a:headEnd/>
            <a:tailEnd/>
          </a:ln>
        </p:spPr>
        <p:txBody>
          <a:bodyPr lIns="91435" tIns="45718" rIns="91435" bIns="45718" anchor="b"/>
          <a:lstStyle/>
          <a:p>
            <a:pPr algn="r"/>
            <a:fld id="{460B09AF-A98F-4CD2-B421-BFF08AF14981}" type="slidenum">
              <a:rPr lang="en-US" sz="1200"/>
              <a:pPr algn="r"/>
              <a:t>7</a:t>
            </a:fld>
            <a:endParaRPr lang="en-US" sz="1200"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lIns="89725" tIns="44862" rIns="89725" bIns="44862"/>
          <a:lstStyle/>
          <a:p>
            <a:pPr marL="741519" lvl="1" indent="-285080"/>
            <a:r>
              <a:rPr lang="en-US" dirty="0" smtClean="0"/>
              <a:t>Disadvantages of the status quo: The client expresses that there is reason for concern or discontent with how things are (the not-so-good things about current status). Examples include:</a:t>
            </a:r>
          </a:p>
          <a:p>
            <a:pPr marL="741519" lvl="1" indent="-285080"/>
            <a:r>
              <a:rPr lang="en-US" dirty="0" smtClean="0"/>
              <a:t>“I can see that in the long run, this is going to do me in if I don’t make a change.”</a:t>
            </a:r>
          </a:p>
          <a:p>
            <a:pPr marL="741519" lvl="1" indent="-285080"/>
            <a:r>
              <a:rPr lang="en-US" dirty="0" smtClean="0"/>
              <a:t>“I am ruining my family life.”</a:t>
            </a:r>
          </a:p>
          <a:p>
            <a:pPr marL="741519" lvl="1" indent="-285080"/>
            <a:endParaRPr lang="en-US" dirty="0" smtClean="0"/>
          </a:p>
          <a:p>
            <a:pPr marL="741519" lvl="1" indent="-285080"/>
            <a:r>
              <a:rPr lang="en-US" dirty="0" smtClean="0"/>
              <a:t>Advantages of change: The client voices recognition of the potential advantages of change (good things to be gained through change). Examples include:</a:t>
            </a:r>
          </a:p>
          <a:p>
            <a:pPr marL="741519" lvl="1" indent="-285080"/>
            <a:r>
              <a:rPr lang="en-US" dirty="0" smtClean="0"/>
              <a:t>“My boys would like it.  They’re always after me to quit.”</a:t>
            </a:r>
          </a:p>
          <a:p>
            <a:pPr marL="741519" lvl="1" indent="-285080"/>
            <a:r>
              <a:rPr lang="en-US" dirty="0" smtClean="0"/>
              <a:t>“Probably I’d feel a lot better.”</a:t>
            </a:r>
          </a:p>
          <a:p>
            <a:pPr marL="741519" lvl="1" indent="-285080"/>
            <a:r>
              <a:rPr lang="en-US" dirty="0" smtClean="0"/>
              <a:t>“At least it would get the courts off my back.”</a:t>
            </a:r>
          </a:p>
          <a:p>
            <a:pPr marL="227441" indent="-227441">
              <a:spcBef>
                <a:spcPct val="0"/>
              </a:spcBef>
              <a:buFontTx/>
              <a:buChar char="•"/>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4027" y="8684926"/>
            <a:ext cx="2972421" cy="457513"/>
          </a:xfrm>
          <a:prstGeom prst="rect">
            <a:avLst/>
          </a:prstGeom>
          <a:noFill/>
          <a:ln w="9525">
            <a:noFill/>
            <a:miter lim="800000"/>
            <a:headEnd/>
            <a:tailEnd/>
          </a:ln>
        </p:spPr>
        <p:txBody>
          <a:bodyPr lIns="91435" tIns="45718" rIns="91435" bIns="45718" anchor="b"/>
          <a:lstStyle/>
          <a:p>
            <a:pPr algn="r"/>
            <a:fld id="{FC3DC3C2-400B-4583-901E-A9359F944120}" type="slidenum">
              <a:rPr lang="en-US" sz="1200"/>
              <a:pPr algn="r"/>
              <a:t>8</a:t>
            </a:fld>
            <a:endParaRPr lang="en-US" sz="1200"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lIns="89725" tIns="44862" rIns="89725" bIns="44862"/>
          <a:lstStyle/>
          <a:p>
            <a:pPr marL="741519" lvl="1" indent="-285080"/>
            <a:r>
              <a:rPr lang="en-US" dirty="0" smtClean="0"/>
              <a:t>Optimism for change: The client indicates confidence and hope about ability to change (I </a:t>
            </a:r>
            <a:r>
              <a:rPr lang="en-US" i="1" dirty="0" smtClean="0"/>
              <a:t>could</a:t>
            </a:r>
            <a:r>
              <a:rPr lang="en-US" dirty="0" smtClean="0"/>
              <a:t> or I </a:t>
            </a:r>
            <a:r>
              <a:rPr lang="en-US" i="1" dirty="0" smtClean="0"/>
              <a:t>can</a:t>
            </a:r>
            <a:r>
              <a:rPr lang="en-US" dirty="0" smtClean="0"/>
              <a:t> do it). Examples include:</a:t>
            </a:r>
          </a:p>
          <a:p>
            <a:pPr marL="741519" lvl="1" indent="-285080"/>
            <a:r>
              <a:rPr lang="en-US" dirty="0" smtClean="0"/>
              <a:t>“I think I could probably do it if I decided to.”</a:t>
            </a:r>
          </a:p>
          <a:p>
            <a:pPr marL="741519" lvl="1" indent="-285080"/>
            <a:r>
              <a:rPr lang="en-US" dirty="0" smtClean="0"/>
              <a:t>“I did quit smoking a few years ago.  That was tough, and it took a few tries, but I did it.”</a:t>
            </a:r>
          </a:p>
          <a:p>
            <a:pPr marL="741519" lvl="1" indent="-285080"/>
            <a:r>
              <a:rPr lang="en-US" dirty="0" smtClean="0"/>
              <a:t>“My family would be there to support me.”</a:t>
            </a:r>
          </a:p>
          <a:p>
            <a:pPr marL="741519" lvl="1" indent="-285080"/>
            <a:endParaRPr lang="en-US" dirty="0" smtClean="0"/>
          </a:p>
          <a:p>
            <a:pPr marL="741519" lvl="1" indent="-285080"/>
            <a:r>
              <a:rPr lang="en-US" dirty="0" smtClean="0"/>
              <a:t>Intention to change: The client indicates an intention, desire, willingness, or commitment to change (level of intention can vary from rather weak to very strong commitment language). Examples include:</a:t>
            </a:r>
          </a:p>
          <a:p>
            <a:pPr marL="741519" lvl="1" indent="-285080"/>
            <a:r>
              <a:rPr lang="en-US" dirty="0" smtClean="0"/>
              <a:t>“I definitely don’t want to keep going the way I have been.”</a:t>
            </a:r>
          </a:p>
          <a:p>
            <a:pPr marL="741519" lvl="1" indent="-285080"/>
            <a:r>
              <a:rPr lang="en-US" dirty="0" smtClean="0"/>
              <a:t>“I’ve got to do something.”</a:t>
            </a:r>
          </a:p>
          <a:p>
            <a:pPr marL="741519" lvl="1" indent="-285080"/>
            <a:endParaRPr lang="en-US" dirty="0" smtClean="0"/>
          </a:p>
          <a:p>
            <a:pPr marL="227441" indent="-227441">
              <a:spcBef>
                <a:spcPct val="0"/>
              </a:spcBef>
            </a:pP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ftr" sz="quarter" idx="4"/>
          </p:nvPr>
        </p:nvSpPr>
        <p:spPr>
          <a:noFill/>
        </p:spPr>
        <p:txBody>
          <a:bodyPr/>
          <a:lstStyle/>
          <a:p>
            <a:r>
              <a:rPr lang="en-US" smtClean="0"/>
              <a:t>Module 7</a:t>
            </a:r>
          </a:p>
        </p:txBody>
      </p:sp>
      <p:sp>
        <p:nvSpPr>
          <p:cNvPr id="36867" name="Rectangle 7"/>
          <p:cNvSpPr>
            <a:spLocks noGrp="1" noChangeArrowheads="1"/>
          </p:cNvSpPr>
          <p:nvPr>
            <p:ph type="sldNum" sz="quarter" idx="5"/>
          </p:nvPr>
        </p:nvSpPr>
        <p:spPr>
          <a:noFill/>
        </p:spPr>
        <p:txBody>
          <a:bodyPr/>
          <a:lstStyle/>
          <a:p>
            <a:fld id="{8C8CFA71-BF4C-45E0-A9CE-687B88C4E0B5}" type="slidenum">
              <a:rPr lang="en-US" smtClean="0"/>
              <a:pPr/>
              <a:t>9</a:t>
            </a:fld>
            <a:endParaRPr lang="en-US" smtClean="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a:ln/>
        </p:spPr>
        <p:txBody>
          <a:bodyPr/>
          <a:lstStyle/>
          <a:p>
            <a:pPr eaLnBrk="1" hangingPunct="1"/>
            <a:r>
              <a:rPr lang="en-US" i="1" smtClean="0">
                <a:cs typeface="Times New Roman" pitchFamily="18" charset="0"/>
              </a:rPr>
              <a:t>Introduce the handling resistance skill approaches (SAD and SCARED) using the power point slides in this section.  Start by discussing the difference between reflective responses and strategic responses.  </a:t>
            </a:r>
          </a:p>
          <a:p>
            <a:pPr eaLnBrk="1" hangingPunct="1"/>
            <a:endParaRPr lang="en-US" i="1" smtClean="0">
              <a:cs typeface="Times New Roman" pitchFamily="18" charset="0"/>
            </a:endParaRPr>
          </a:p>
          <a:p>
            <a:pPr eaLnBrk="1" hangingPunct="1"/>
            <a:r>
              <a:rPr lang="en-US" smtClean="0">
                <a:cs typeface="Times New Roman" pitchFamily="18" charset="0"/>
              </a:rPr>
              <a:t>Reflective responses are based off of information the client gives the counselor but is not adding new information…although the counselor chooses what to reflect and what not to. </a:t>
            </a:r>
            <a:endParaRPr lang="en-US" smtClean="0"/>
          </a:p>
          <a:p>
            <a:pPr eaLnBrk="1" hangingPunct="1"/>
            <a:endParaRPr lang="en-US" smtClean="0">
              <a:cs typeface="Times New Roman" pitchFamily="18" charset="0"/>
            </a:endParaRPr>
          </a:p>
          <a:p>
            <a:pPr eaLnBrk="1" hangingPunct="1"/>
            <a:r>
              <a:rPr lang="en-US" smtClean="0">
                <a:cs typeface="Times New Roman" pitchFamily="18" charset="0"/>
              </a:rPr>
              <a:t>Strategic responses may involve adding new material to the discussion and are used for specific purposes and specific types of resistance.</a:t>
            </a:r>
            <a:r>
              <a:rPr lang="en-US" smtClean="0"/>
              <a:t>  </a:t>
            </a:r>
          </a:p>
          <a:p>
            <a:pPr eaLnBrk="1" hangingPunct="1"/>
            <a:endParaRPr lang="en-US" smtClean="0"/>
          </a:p>
          <a:p>
            <a:pPr eaLnBrk="1" hangingPunct="1"/>
            <a:endParaRPr lang="en-US" i="1"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a:spLocks noGrp="1" noChangeArrowheads="1"/>
          </p:cNvSpPr>
          <p:nvPr>
            <p:ph type="ftr" sz="quarter" idx="4"/>
          </p:nvPr>
        </p:nvSpPr>
        <p:spPr>
          <a:noFill/>
        </p:spPr>
        <p:txBody>
          <a:bodyPr/>
          <a:lstStyle/>
          <a:p>
            <a:r>
              <a:rPr lang="en-US" smtClean="0"/>
              <a:t>Module 7</a:t>
            </a:r>
          </a:p>
        </p:txBody>
      </p:sp>
      <p:sp>
        <p:nvSpPr>
          <p:cNvPr id="37891" name="Rectangle 7"/>
          <p:cNvSpPr>
            <a:spLocks noGrp="1" noChangeArrowheads="1"/>
          </p:cNvSpPr>
          <p:nvPr>
            <p:ph type="sldNum" sz="quarter" idx="5"/>
          </p:nvPr>
        </p:nvSpPr>
        <p:spPr>
          <a:noFill/>
        </p:spPr>
        <p:txBody>
          <a:bodyPr/>
          <a:lstStyle/>
          <a:p>
            <a:fld id="{0D74C645-7237-4931-9178-EC8D062836DE}" type="slidenum">
              <a:rPr lang="en-US" smtClean="0"/>
              <a:pPr/>
              <a:t>10</a:t>
            </a:fld>
            <a:endParaRPr lang="en-US" smtClean="0"/>
          </a:p>
        </p:txBody>
      </p:sp>
      <p:sp>
        <p:nvSpPr>
          <p:cNvPr id="37892" name="Rectangle 2"/>
          <p:cNvSpPr>
            <a:spLocks noGrp="1" noRot="1" noChangeAspect="1" noChangeArrowheads="1" noTextEdit="1"/>
          </p:cNvSpPr>
          <p:nvPr>
            <p:ph type="sldImg"/>
          </p:nvPr>
        </p:nvSpPr>
        <p:spPr>
          <a:ln/>
        </p:spPr>
      </p:sp>
      <p:sp>
        <p:nvSpPr>
          <p:cNvPr id="37893" name="Rectangle 3"/>
          <p:cNvSpPr>
            <a:spLocks noGrp="1" noChangeArrowheads="1"/>
          </p:cNvSpPr>
          <p:nvPr>
            <p:ph type="body" idx="1"/>
          </p:nvPr>
        </p:nvSpPr>
        <p:spPr>
          <a:noFill/>
          <a:ln/>
        </p:spPr>
        <p:txBody>
          <a:bodyPr/>
          <a:lstStyle/>
          <a:p>
            <a:pPr eaLnBrk="1" hangingPunct="1"/>
            <a:r>
              <a:rPr lang="en-US" smtClean="0"/>
              <a:t>Generally, the strategy is to respond to resistance with non-resistance.  Simply acknowledging what clients say can allow them to further explore the behavior in question, rather than the resistance itself.  This kind of acknowledgement can be categorized as a simple reflection, similar to what was covered in OARS.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cbi.nlm.nih.gov/books/NBK6496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914400" y="2819400"/>
            <a:ext cx="7772400" cy="1600200"/>
          </a:xfrm>
        </p:spPr>
        <p:txBody>
          <a:bodyPr/>
          <a:lstStyle/>
          <a:p>
            <a:pPr eaLnBrk="1" hangingPunct="1">
              <a:defRPr/>
            </a:pPr>
            <a:r>
              <a:rPr lang="en-US" sz="5400" b="1" dirty="0" smtClean="0">
                <a:solidFill>
                  <a:schemeClr val="tx1"/>
                </a:solidFill>
              </a:rPr>
              <a:t>Responding to Resistance</a:t>
            </a:r>
            <a:endParaRPr lang="en-US" sz="1600" b="1" dirty="0" smtClean="0">
              <a:solidFill>
                <a:schemeClr val="tx1"/>
              </a:solidFill>
            </a:endParaRPr>
          </a:p>
        </p:txBody>
      </p:sp>
      <p:sp>
        <p:nvSpPr>
          <p:cNvPr id="2" name="TextBox 1"/>
          <p:cNvSpPr txBox="1"/>
          <p:nvPr/>
        </p:nvSpPr>
        <p:spPr>
          <a:xfrm>
            <a:off x="1371600" y="4572000"/>
            <a:ext cx="7391400" cy="1446550"/>
          </a:xfrm>
          <a:prstGeom prst="rect">
            <a:avLst/>
          </a:prstGeom>
          <a:noFill/>
        </p:spPr>
        <p:txBody>
          <a:bodyPr wrap="square" rtlCol="0">
            <a:spAutoFit/>
          </a:bodyPr>
          <a:lstStyle/>
          <a:p>
            <a:pPr algn="ctr"/>
            <a:r>
              <a:rPr lang="en-US" sz="2200" dirty="0" smtClean="0"/>
              <a:t>Module 13</a:t>
            </a:r>
          </a:p>
          <a:p>
            <a:pPr algn="ctr"/>
            <a:r>
              <a:rPr lang="en-US" sz="2200" dirty="0" smtClean="0"/>
              <a:t>Blake Beecher, PhD</a:t>
            </a:r>
          </a:p>
          <a:p>
            <a:pPr algn="ctr"/>
            <a:r>
              <a:rPr lang="en-US" sz="2200" dirty="0" smtClean="0"/>
              <a:t>Eastern Washington University</a:t>
            </a:r>
          </a:p>
          <a:p>
            <a:pPr algn="ctr"/>
            <a:r>
              <a:rPr lang="en-US" sz="2200" i="1" dirty="0" smtClean="0"/>
              <a:t>Adapted with permission from </a:t>
            </a:r>
            <a:r>
              <a:rPr lang="en-US" sz="2200" i="1" dirty="0"/>
              <a:t>Anjali Nandi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n-US" smtClean="0">
                <a:solidFill>
                  <a:schemeClr val="tx1"/>
                </a:solidFill>
              </a:rPr>
              <a:t>Reflective Responses</a:t>
            </a:r>
          </a:p>
        </p:txBody>
      </p:sp>
      <p:sp>
        <p:nvSpPr>
          <p:cNvPr id="76803" name="Rectangle 3"/>
          <p:cNvSpPr>
            <a:spLocks noGrp="1" noChangeArrowheads="1"/>
          </p:cNvSpPr>
          <p:nvPr>
            <p:ph idx="1"/>
          </p:nvPr>
        </p:nvSpPr>
        <p:spPr>
          <a:xfrm>
            <a:off x="2208213" y="2747963"/>
            <a:ext cx="4878387" cy="3068637"/>
          </a:xfrm>
        </p:spPr>
        <p:txBody>
          <a:bodyPr/>
          <a:lstStyle/>
          <a:p>
            <a:pPr eaLnBrk="1" hangingPunct="1">
              <a:lnSpc>
                <a:spcPct val="80000"/>
              </a:lnSpc>
              <a:buClr>
                <a:srgbClr val="FF3300"/>
              </a:buClr>
              <a:buFont typeface="Wingdings" pitchFamily="2" charset="2"/>
              <a:buChar char="v"/>
              <a:defRPr/>
            </a:pPr>
            <a:r>
              <a:rPr lang="en-US" sz="3100" b="1" u="sng" smtClean="0"/>
              <a:t>S</a:t>
            </a:r>
            <a:r>
              <a:rPr lang="en-US" sz="3100" b="1" smtClean="0"/>
              <a:t> </a:t>
            </a:r>
            <a:r>
              <a:rPr lang="en-US" sz="3100" smtClean="0"/>
              <a:t>imple reflection</a:t>
            </a:r>
          </a:p>
          <a:p>
            <a:pPr eaLnBrk="1" hangingPunct="1">
              <a:lnSpc>
                <a:spcPct val="80000"/>
              </a:lnSpc>
              <a:buClr>
                <a:srgbClr val="FF3300"/>
              </a:buClr>
              <a:buFont typeface="Wingdings" pitchFamily="2" charset="2"/>
              <a:buChar char="v"/>
              <a:defRPr/>
            </a:pPr>
            <a:endParaRPr lang="en-US" sz="3100" smtClean="0"/>
          </a:p>
          <a:p>
            <a:pPr eaLnBrk="1" hangingPunct="1">
              <a:lnSpc>
                <a:spcPct val="80000"/>
              </a:lnSpc>
              <a:buClr>
                <a:srgbClr val="FF3300"/>
              </a:buClr>
              <a:buFont typeface="Wingdings" pitchFamily="2" charset="2"/>
              <a:buChar char="v"/>
              <a:defRPr/>
            </a:pPr>
            <a:r>
              <a:rPr lang="en-US" sz="3100" b="1" u="sng" smtClean="0"/>
              <a:t>A</a:t>
            </a:r>
            <a:r>
              <a:rPr lang="en-US" sz="3100" b="1" smtClean="0"/>
              <a:t> </a:t>
            </a:r>
            <a:r>
              <a:rPr lang="en-US" sz="3100" smtClean="0"/>
              <a:t>mplified reflection</a:t>
            </a:r>
          </a:p>
          <a:p>
            <a:pPr eaLnBrk="1" hangingPunct="1">
              <a:lnSpc>
                <a:spcPct val="80000"/>
              </a:lnSpc>
              <a:buClr>
                <a:srgbClr val="FF3300"/>
              </a:buClr>
              <a:buFont typeface="Wingdings" pitchFamily="2" charset="2"/>
              <a:buChar char="v"/>
              <a:defRPr/>
            </a:pPr>
            <a:endParaRPr lang="en-US" sz="3100" smtClean="0"/>
          </a:p>
          <a:p>
            <a:pPr eaLnBrk="1" hangingPunct="1">
              <a:lnSpc>
                <a:spcPct val="80000"/>
              </a:lnSpc>
              <a:buClr>
                <a:srgbClr val="FF3300"/>
              </a:buClr>
              <a:buFont typeface="Wingdings" pitchFamily="2" charset="2"/>
              <a:buChar char="v"/>
              <a:defRPr/>
            </a:pPr>
            <a:r>
              <a:rPr lang="en-US" sz="3100" b="1" u="sng" smtClean="0"/>
              <a:t>D</a:t>
            </a:r>
            <a:r>
              <a:rPr lang="en-US" sz="3100" b="1" smtClean="0"/>
              <a:t> </a:t>
            </a:r>
            <a:r>
              <a:rPr lang="en-US" sz="3100" smtClean="0"/>
              <a:t>ouble-sided reflection</a:t>
            </a:r>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p:nvPr>
        </p:nvSpPr>
        <p:spPr/>
        <p:txBody>
          <a:bodyPr/>
          <a:lstStyle/>
          <a:p>
            <a:pPr eaLnBrk="1" hangingPunct="1">
              <a:defRPr/>
            </a:pPr>
            <a:r>
              <a:rPr lang="en-US" dirty="0" smtClean="0"/>
              <a:t>Simple Reflections</a:t>
            </a:r>
          </a:p>
        </p:txBody>
      </p:sp>
      <p:sp>
        <p:nvSpPr>
          <p:cNvPr id="69635" name="Rectangle 3"/>
          <p:cNvSpPr>
            <a:spLocks noGrp="1"/>
          </p:cNvSpPr>
          <p:nvPr>
            <p:ph idx="1"/>
          </p:nvPr>
        </p:nvSpPr>
        <p:spPr/>
        <p:txBody>
          <a:bodyPr/>
          <a:lstStyle/>
          <a:p>
            <a:pPr eaLnBrk="1" hangingPunct="1">
              <a:defRPr/>
            </a:pPr>
            <a:r>
              <a:rPr lang="en-US" dirty="0" smtClean="0"/>
              <a:t>Simple Reflections</a:t>
            </a:r>
          </a:p>
          <a:p>
            <a:pPr lvl="1" eaLnBrk="1" hangingPunct="1">
              <a:defRPr/>
            </a:pPr>
            <a:r>
              <a:rPr lang="en-US" dirty="0" smtClean="0"/>
              <a:t>Repeating, rephrasing, paraphrasing, reflection of feeling</a:t>
            </a:r>
          </a:p>
          <a:p>
            <a:pPr lvl="1" eaLnBrk="1" hangingPunct="1">
              <a:buFont typeface="Arial" charset="0"/>
              <a:buNone/>
              <a:defRPr/>
            </a:pPr>
            <a:endParaRPr lang="en-US" dirty="0" smtClean="0"/>
          </a:p>
          <a:p>
            <a:pPr eaLnBrk="1" hangingPunct="1">
              <a:buFont typeface="Arial" charset="0"/>
              <a:buNone/>
              <a:defRPr/>
            </a:pPr>
            <a:endParaRPr lang="en-US" dirty="0" smtClean="0"/>
          </a:p>
          <a:p>
            <a:pPr eaLnBrk="1" hangingPunct="1">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p:txBody>
          <a:bodyPr/>
          <a:lstStyle/>
          <a:p>
            <a:pPr eaLnBrk="1" hangingPunct="1">
              <a:defRPr/>
            </a:pPr>
            <a:r>
              <a:rPr lang="en-US" dirty="0" smtClean="0"/>
              <a:t>Amplified Reflection</a:t>
            </a:r>
          </a:p>
        </p:txBody>
      </p:sp>
      <p:sp>
        <p:nvSpPr>
          <p:cNvPr id="71683" name="Rectangle 3"/>
          <p:cNvSpPr>
            <a:spLocks noGrp="1"/>
          </p:cNvSpPr>
          <p:nvPr>
            <p:ph idx="1"/>
          </p:nvPr>
        </p:nvSpPr>
        <p:spPr/>
        <p:txBody>
          <a:bodyPr/>
          <a:lstStyle/>
          <a:p>
            <a:pPr eaLnBrk="1" hangingPunct="1">
              <a:defRPr/>
            </a:pPr>
            <a:r>
              <a:rPr lang="en-US" sz="2800" dirty="0" smtClean="0"/>
              <a:t>Exaggerated to encourage some retreat</a:t>
            </a:r>
          </a:p>
          <a:p>
            <a:pPr lvl="1" eaLnBrk="1" hangingPunct="1">
              <a:defRPr/>
            </a:pPr>
            <a:endParaRPr lang="en-US" sz="2800" i="1" dirty="0" smtClean="0"/>
          </a:p>
          <a:p>
            <a:pPr lvl="1" eaLnBrk="1" hangingPunct="1">
              <a:defRPr/>
            </a:pPr>
            <a:r>
              <a:rPr lang="en-US" sz="2800" i="1" dirty="0" smtClean="0"/>
              <a:t>Client:</a:t>
            </a:r>
            <a:r>
              <a:rPr lang="en-US" sz="2800" dirty="0" smtClean="0"/>
              <a:t> I couldn’t just give up drinking. What would my friends think?</a:t>
            </a:r>
            <a:endParaRPr lang="en-US" sz="2800" i="1" dirty="0" smtClean="0"/>
          </a:p>
          <a:p>
            <a:pPr lvl="1" eaLnBrk="1" hangingPunct="1">
              <a:defRPr/>
            </a:pPr>
            <a:r>
              <a:rPr lang="en-US" sz="2800" i="1" dirty="0" smtClean="0"/>
              <a:t>Interviewer:</a:t>
            </a:r>
            <a:r>
              <a:rPr lang="en-US" sz="2800" dirty="0" smtClean="0"/>
              <a:t> You couldn’t handle your friends’ reaction if you quit.</a:t>
            </a:r>
          </a:p>
          <a:p>
            <a:pPr eaLnBrk="1" hangingPunct="1">
              <a:defRPr/>
            </a:pPr>
            <a:endParaRPr lang="en-US" sz="2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p:txBody>
          <a:bodyPr/>
          <a:lstStyle/>
          <a:p>
            <a:pPr eaLnBrk="1" hangingPunct="1">
              <a:defRPr/>
            </a:pPr>
            <a:r>
              <a:rPr lang="en-US" smtClean="0"/>
              <a:t>Double-Sided Reflection</a:t>
            </a:r>
          </a:p>
        </p:txBody>
      </p:sp>
      <p:sp>
        <p:nvSpPr>
          <p:cNvPr id="70659" name="Rectangle 4"/>
          <p:cNvSpPr>
            <a:spLocks noGrp="1"/>
          </p:cNvSpPr>
          <p:nvPr>
            <p:ph idx="1"/>
          </p:nvPr>
        </p:nvSpPr>
        <p:spPr/>
        <p:txBody>
          <a:bodyPr/>
          <a:lstStyle/>
          <a:p>
            <a:pPr eaLnBrk="1" hangingPunct="1">
              <a:defRPr/>
            </a:pPr>
            <a:r>
              <a:rPr lang="en-US" dirty="0" smtClean="0"/>
              <a:t>Captures both sides of the ambivalence</a:t>
            </a:r>
          </a:p>
          <a:p>
            <a:pPr lvl="1" eaLnBrk="1" hangingPunct="1">
              <a:defRPr/>
            </a:pPr>
            <a:endParaRPr lang="en-US" sz="2400" i="1" dirty="0" smtClean="0"/>
          </a:p>
          <a:p>
            <a:pPr lvl="1" eaLnBrk="1" hangingPunct="1">
              <a:defRPr/>
            </a:pPr>
            <a:r>
              <a:rPr lang="en-US" sz="2400" i="1" dirty="0" smtClean="0"/>
              <a:t>Client:</a:t>
            </a:r>
            <a:r>
              <a:rPr lang="en-US" sz="2400" dirty="0" smtClean="0"/>
              <a:t> Okay, maybe I’ve got some problems with gambling, but it’s not like I’m addicted to it.</a:t>
            </a:r>
            <a:endParaRPr lang="en-US" sz="2400" i="1" dirty="0" smtClean="0"/>
          </a:p>
          <a:p>
            <a:pPr lvl="1" eaLnBrk="1" hangingPunct="1">
              <a:defRPr/>
            </a:pPr>
            <a:r>
              <a:rPr lang="en-US" sz="2400" i="1" dirty="0" smtClean="0"/>
              <a:t>Interviewer:</a:t>
            </a:r>
            <a:r>
              <a:rPr lang="en-US" sz="2400" dirty="0" smtClean="0"/>
              <a:t> You see that your gambling is causing problems for you and your family, and it’s also important that people not think of you as some kind of addict.</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457200"/>
            <a:ext cx="8229600" cy="1371600"/>
          </a:xfrm>
        </p:spPr>
        <p:txBody>
          <a:bodyPr/>
          <a:lstStyle/>
          <a:p>
            <a:pPr eaLnBrk="1" hangingPunct="1">
              <a:defRPr/>
            </a:pPr>
            <a:r>
              <a:rPr lang="en-US" smtClean="0">
                <a:solidFill>
                  <a:schemeClr val="tx1"/>
                </a:solidFill>
              </a:rPr>
              <a:t>Strategic Responses</a:t>
            </a:r>
          </a:p>
        </p:txBody>
      </p:sp>
      <p:sp>
        <p:nvSpPr>
          <p:cNvPr id="72707" name="Rectangle 3"/>
          <p:cNvSpPr>
            <a:spLocks noGrp="1" noChangeArrowheads="1"/>
          </p:cNvSpPr>
          <p:nvPr>
            <p:ph idx="1"/>
          </p:nvPr>
        </p:nvSpPr>
        <p:spPr>
          <a:xfrm>
            <a:off x="914400" y="1752600"/>
            <a:ext cx="8229600" cy="5105400"/>
          </a:xfrm>
        </p:spPr>
        <p:txBody>
          <a:bodyPr/>
          <a:lstStyle/>
          <a:p>
            <a:pPr eaLnBrk="1" hangingPunct="1">
              <a:buClr>
                <a:srgbClr val="FF3300"/>
              </a:buClr>
              <a:buFont typeface="Wingdings" pitchFamily="2" charset="2"/>
              <a:buChar char="v"/>
              <a:defRPr/>
            </a:pPr>
            <a:r>
              <a:rPr lang="en-US" sz="3600" b="1" u="sng" smtClean="0"/>
              <a:t>S</a:t>
            </a:r>
            <a:r>
              <a:rPr lang="en-US" sz="3600" b="1" smtClean="0"/>
              <a:t> </a:t>
            </a:r>
            <a:r>
              <a:rPr lang="en-US" sz="3600" smtClean="0"/>
              <a:t>hifting focus</a:t>
            </a:r>
          </a:p>
          <a:p>
            <a:pPr eaLnBrk="1" hangingPunct="1">
              <a:buClr>
                <a:srgbClr val="FF3300"/>
              </a:buClr>
              <a:buFont typeface="Wingdings" pitchFamily="2" charset="2"/>
              <a:buChar char="v"/>
              <a:defRPr/>
            </a:pPr>
            <a:r>
              <a:rPr lang="en-US" sz="3600" b="1" u="sng" smtClean="0"/>
              <a:t>C</a:t>
            </a:r>
            <a:r>
              <a:rPr lang="en-US" sz="3600" b="1" smtClean="0"/>
              <a:t> </a:t>
            </a:r>
            <a:r>
              <a:rPr lang="en-US" sz="3600" smtClean="0"/>
              <a:t>oming Alongside</a:t>
            </a:r>
          </a:p>
          <a:p>
            <a:pPr eaLnBrk="1" hangingPunct="1">
              <a:buClr>
                <a:srgbClr val="FF3300"/>
              </a:buClr>
              <a:buFont typeface="Wingdings" pitchFamily="2" charset="2"/>
              <a:buChar char="v"/>
              <a:defRPr/>
            </a:pPr>
            <a:r>
              <a:rPr lang="en-US" sz="3600" b="1" u="sng" smtClean="0"/>
              <a:t>A</a:t>
            </a:r>
            <a:r>
              <a:rPr lang="en-US" sz="3600" b="1" smtClean="0"/>
              <a:t> </a:t>
            </a:r>
            <a:r>
              <a:rPr lang="en-US" sz="3600" smtClean="0"/>
              <a:t>greement with a twist</a:t>
            </a:r>
          </a:p>
          <a:p>
            <a:pPr eaLnBrk="1" hangingPunct="1">
              <a:buClr>
                <a:srgbClr val="FF3300"/>
              </a:buClr>
              <a:buFont typeface="Wingdings" pitchFamily="2" charset="2"/>
              <a:buChar char="v"/>
              <a:defRPr/>
            </a:pPr>
            <a:r>
              <a:rPr lang="en-US" sz="3600" b="1" u="sng" smtClean="0"/>
              <a:t>R</a:t>
            </a:r>
            <a:r>
              <a:rPr lang="en-US" sz="3600" b="1" smtClean="0"/>
              <a:t> </a:t>
            </a:r>
            <a:r>
              <a:rPr lang="en-US" sz="3600" smtClean="0"/>
              <a:t>eframing</a:t>
            </a:r>
          </a:p>
          <a:p>
            <a:pPr eaLnBrk="1" hangingPunct="1">
              <a:buClr>
                <a:srgbClr val="FF3300"/>
              </a:buClr>
              <a:buFont typeface="Wingdings" pitchFamily="2" charset="2"/>
              <a:buChar char="v"/>
              <a:defRPr/>
            </a:pPr>
            <a:r>
              <a:rPr lang="en-US" sz="3600" b="1" u="sng" smtClean="0"/>
              <a:t>E</a:t>
            </a:r>
            <a:r>
              <a:rPr lang="en-US" sz="3600" b="1" smtClean="0"/>
              <a:t> </a:t>
            </a:r>
            <a:r>
              <a:rPr lang="en-US" sz="3600" smtClean="0"/>
              <a:t>mphasizing personal choice/control</a:t>
            </a:r>
          </a:p>
          <a:p>
            <a:pPr eaLnBrk="1" hangingPunct="1">
              <a:buClr>
                <a:srgbClr val="FF3300"/>
              </a:buClr>
              <a:buFont typeface="Wingdings" pitchFamily="2" charset="2"/>
              <a:buChar char="v"/>
              <a:defRPr/>
            </a:pPr>
            <a:r>
              <a:rPr lang="en-US" sz="3600" b="1" u="sng" smtClean="0"/>
              <a:t>D</a:t>
            </a:r>
            <a:r>
              <a:rPr lang="en-US" sz="3600" b="1" smtClean="0"/>
              <a:t> </a:t>
            </a:r>
            <a:r>
              <a:rPr lang="en-US" sz="3600" smtClean="0"/>
              <a:t>isclosing feelings</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51"/>
          <p:cNvSpPr txBox="1">
            <a:spLocks noChangeArrowheads="1"/>
          </p:cNvSpPr>
          <p:nvPr/>
        </p:nvSpPr>
        <p:spPr bwMode="auto">
          <a:xfrm>
            <a:off x="914400" y="1905000"/>
            <a:ext cx="6705600" cy="641350"/>
          </a:xfrm>
          <a:prstGeom prst="rect">
            <a:avLst/>
          </a:prstGeom>
          <a:noFill/>
          <a:ln w="9525">
            <a:noFill/>
            <a:miter lim="800000"/>
            <a:headEnd/>
            <a:tailEnd/>
          </a:ln>
        </p:spPr>
        <p:txBody>
          <a:bodyPr>
            <a:spAutoFit/>
          </a:bodyPr>
          <a:lstStyle/>
          <a:p>
            <a:pPr algn="ctr" eaLnBrk="1" hangingPunct="1">
              <a:spcBef>
                <a:spcPct val="50000"/>
              </a:spcBef>
            </a:pPr>
            <a:r>
              <a:rPr lang="en-US" sz="3600" b="1" dirty="0">
                <a:latin typeface="Comic Sans MS" pitchFamily="66" charset="0"/>
              </a:rPr>
              <a:t>SHIFTING FOCUS</a:t>
            </a:r>
          </a:p>
        </p:txBody>
      </p:sp>
      <p:sp>
        <p:nvSpPr>
          <p:cNvPr id="16388" name="Text Box 54"/>
          <p:cNvSpPr txBox="1">
            <a:spLocks noChangeArrowheads="1"/>
          </p:cNvSpPr>
          <p:nvPr/>
        </p:nvSpPr>
        <p:spPr bwMode="auto">
          <a:xfrm>
            <a:off x="1219200" y="3048000"/>
            <a:ext cx="7315200" cy="822325"/>
          </a:xfrm>
          <a:prstGeom prst="rect">
            <a:avLst/>
          </a:prstGeom>
          <a:noFill/>
          <a:ln w="9525">
            <a:noFill/>
            <a:miter lim="800000"/>
            <a:headEnd/>
            <a:tailEnd/>
          </a:ln>
        </p:spPr>
        <p:txBody>
          <a:bodyPr>
            <a:spAutoFit/>
          </a:bodyPr>
          <a:lstStyle/>
          <a:p>
            <a:pPr eaLnBrk="1" hangingPunct="1">
              <a:spcBef>
                <a:spcPct val="50000"/>
              </a:spcBef>
            </a:pPr>
            <a:r>
              <a:rPr lang="en-US" sz="2400" dirty="0">
                <a:latin typeface="Comic Sans MS" pitchFamily="66" charset="0"/>
              </a:rPr>
              <a:t>“We’ve talked about who required you to come here; now let’s talk about…”</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09600" y="1066800"/>
            <a:ext cx="8256588" cy="641350"/>
          </a:xfrm>
        </p:spPr>
        <p:txBody>
          <a:bodyPr/>
          <a:lstStyle/>
          <a:p>
            <a:pPr eaLnBrk="1" hangingPunct="1">
              <a:defRPr/>
            </a:pPr>
            <a:r>
              <a:rPr lang="en-US" sz="3600" b="1" dirty="0" smtClean="0">
                <a:solidFill>
                  <a:schemeClr val="tx1"/>
                </a:solidFill>
                <a:latin typeface="Comic Sans MS" pitchFamily="66" charset="0"/>
              </a:rPr>
              <a:t>COMING ALONGSIDE (Paradox)</a:t>
            </a:r>
          </a:p>
        </p:txBody>
      </p:sp>
      <p:sp>
        <p:nvSpPr>
          <p:cNvPr id="17411" name="Text Box 3"/>
          <p:cNvSpPr txBox="1">
            <a:spLocks noChangeArrowheads="1"/>
          </p:cNvSpPr>
          <p:nvPr/>
        </p:nvSpPr>
        <p:spPr bwMode="auto">
          <a:xfrm>
            <a:off x="6477000" y="3200400"/>
            <a:ext cx="3886200" cy="457200"/>
          </a:xfrm>
          <a:prstGeom prst="rect">
            <a:avLst/>
          </a:prstGeom>
          <a:noFill/>
          <a:ln w="9525">
            <a:noFill/>
            <a:miter lim="800000"/>
            <a:headEnd/>
            <a:tailEnd/>
          </a:ln>
        </p:spPr>
        <p:txBody>
          <a:bodyPr>
            <a:spAutoFit/>
          </a:bodyPr>
          <a:lstStyle/>
          <a:p>
            <a:pPr algn="ctr" eaLnBrk="1" hangingPunct="1">
              <a:spcBef>
                <a:spcPct val="50000"/>
              </a:spcBef>
            </a:pPr>
            <a:endParaRPr lang="en-US" sz="2400" b="1">
              <a:latin typeface="Comic Sans MS" pitchFamily="66" charset="0"/>
            </a:endParaRPr>
          </a:p>
        </p:txBody>
      </p:sp>
      <p:sp>
        <p:nvSpPr>
          <p:cNvPr id="17412" name="Text Box 4"/>
          <p:cNvSpPr txBox="1">
            <a:spLocks noChangeArrowheads="1"/>
          </p:cNvSpPr>
          <p:nvPr/>
        </p:nvSpPr>
        <p:spPr bwMode="auto">
          <a:xfrm>
            <a:off x="914400" y="1905000"/>
            <a:ext cx="7315200" cy="1187450"/>
          </a:xfrm>
          <a:prstGeom prst="rect">
            <a:avLst/>
          </a:prstGeom>
          <a:noFill/>
          <a:ln w="9525">
            <a:noFill/>
            <a:miter lim="800000"/>
            <a:headEnd/>
            <a:tailEnd/>
          </a:ln>
        </p:spPr>
        <p:txBody>
          <a:bodyPr>
            <a:spAutoFit/>
          </a:bodyPr>
          <a:lstStyle/>
          <a:p>
            <a:pPr eaLnBrk="1" hangingPunct="1">
              <a:spcBef>
                <a:spcPct val="50000"/>
              </a:spcBef>
            </a:pPr>
            <a:r>
              <a:rPr lang="en-US" sz="2400">
                <a:latin typeface="Comic Sans MS" pitchFamily="66" charset="0"/>
              </a:rPr>
              <a:t>“It sounds like the pros of using still far outweigh the cons. So it may be that you decide smoking is something that you don’t want to give up”</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7"/>
          <p:cNvSpPr txBox="1">
            <a:spLocks noChangeArrowheads="1"/>
          </p:cNvSpPr>
          <p:nvPr/>
        </p:nvSpPr>
        <p:spPr bwMode="auto">
          <a:xfrm>
            <a:off x="2330532" y="1738313"/>
            <a:ext cx="3429000" cy="519113"/>
          </a:xfrm>
          <a:prstGeom prst="rect">
            <a:avLst/>
          </a:prstGeom>
          <a:noFill/>
          <a:ln w="9525">
            <a:noFill/>
            <a:miter lim="800000"/>
            <a:headEnd/>
            <a:tailEnd/>
          </a:ln>
        </p:spPr>
        <p:txBody>
          <a:bodyPr>
            <a:spAutoFit/>
          </a:bodyPr>
          <a:lstStyle/>
          <a:p>
            <a:pPr eaLnBrk="1" hangingPunct="1">
              <a:spcBef>
                <a:spcPct val="50000"/>
              </a:spcBef>
            </a:pPr>
            <a:r>
              <a:rPr lang="en-US" sz="2800" b="1" dirty="0">
                <a:latin typeface="Comic Sans MS" pitchFamily="66" charset="0"/>
              </a:rPr>
              <a:t>Agreement with a</a:t>
            </a:r>
            <a:r>
              <a:rPr lang="en-US" sz="2400" dirty="0">
                <a:latin typeface="Comic Sans MS" pitchFamily="66" charset="0"/>
              </a:rPr>
              <a:t> </a:t>
            </a:r>
          </a:p>
        </p:txBody>
      </p:sp>
      <p:sp>
        <p:nvSpPr>
          <p:cNvPr id="18436" name="Text Box 9"/>
          <p:cNvSpPr txBox="1">
            <a:spLocks noChangeArrowheads="1"/>
          </p:cNvSpPr>
          <p:nvPr/>
        </p:nvSpPr>
        <p:spPr bwMode="auto">
          <a:xfrm>
            <a:off x="4191000" y="2467768"/>
            <a:ext cx="3200400" cy="1160463"/>
          </a:xfrm>
          <a:prstGeom prst="rect">
            <a:avLst/>
          </a:prstGeom>
          <a:noFill/>
          <a:ln w="9525">
            <a:noFill/>
            <a:miter lim="800000"/>
            <a:headEnd/>
            <a:tailEnd/>
          </a:ln>
        </p:spPr>
        <p:txBody>
          <a:bodyPr>
            <a:spAutoFit/>
          </a:bodyPr>
          <a:lstStyle/>
          <a:p>
            <a:pPr algn="ctr" eaLnBrk="1" hangingPunct="1">
              <a:spcBef>
                <a:spcPct val="50000"/>
              </a:spcBef>
            </a:pPr>
            <a:r>
              <a:rPr lang="en-US" sz="2800" b="1" dirty="0">
                <a:latin typeface="Comic Sans MS" pitchFamily="66" charset="0"/>
              </a:rPr>
              <a:t>Reflection with a</a:t>
            </a:r>
          </a:p>
          <a:p>
            <a:pPr algn="ctr" eaLnBrk="1" hangingPunct="1">
              <a:spcBef>
                <a:spcPct val="50000"/>
              </a:spcBef>
            </a:pPr>
            <a:r>
              <a:rPr lang="en-US" sz="2800" b="1" dirty="0">
                <a:latin typeface="Comic Sans MS" pitchFamily="66" charset="0"/>
              </a:rPr>
              <a:t> REFRAME</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Reframing</a:t>
            </a:r>
            <a:endParaRPr lang="en-US" dirty="0"/>
          </a:p>
        </p:txBody>
      </p:sp>
      <p:sp>
        <p:nvSpPr>
          <p:cNvPr id="3" name="Content Placeholder 2"/>
          <p:cNvSpPr>
            <a:spLocks noGrp="1"/>
          </p:cNvSpPr>
          <p:nvPr>
            <p:ph idx="1"/>
          </p:nvPr>
        </p:nvSpPr>
        <p:spPr/>
        <p:txBody>
          <a:bodyPr/>
          <a:lstStyle/>
          <a:p>
            <a:pPr>
              <a:defRPr/>
            </a:pPr>
            <a:r>
              <a:rPr lang="en-US" sz="3200" dirty="0" smtClean="0"/>
              <a:t>Acknowledges validity of client observations but offers new meaning or interpretation (useful with resigned client)</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4" name="Rectangle 8"/>
          <p:cNvSpPr>
            <a:spLocks noGrp="1" noChangeArrowheads="1"/>
          </p:cNvSpPr>
          <p:nvPr>
            <p:ph type="title"/>
          </p:nvPr>
        </p:nvSpPr>
        <p:spPr>
          <a:xfrm>
            <a:off x="542038" y="914400"/>
            <a:ext cx="8637588" cy="1343025"/>
          </a:xfrm>
        </p:spPr>
        <p:txBody>
          <a:bodyPr/>
          <a:lstStyle/>
          <a:p>
            <a:pPr eaLnBrk="1" hangingPunct="1">
              <a:defRPr/>
            </a:pPr>
            <a:r>
              <a:rPr lang="en-US" sz="4100" dirty="0" smtClean="0">
                <a:solidFill>
                  <a:schemeClr val="tx1"/>
                </a:solidFill>
                <a:latin typeface="Comic Sans MS" pitchFamily="66" charset="0"/>
              </a:rPr>
              <a:t>EMPHASIZING PERSONAL CHOICE/CONTROL</a:t>
            </a:r>
          </a:p>
        </p:txBody>
      </p:sp>
      <p:sp>
        <p:nvSpPr>
          <p:cNvPr id="60425" name="Rectangle 9"/>
          <p:cNvSpPr>
            <a:spLocks noGrp="1" noChangeArrowheads="1"/>
          </p:cNvSpPr>
          <p:nvPr>
            <p:ph idx="1"/>
          </p:nvPr>
        </p:nvSpPr>
        <p:spPr>
          <a:xfrm>
            <a:off x="609600" y="2209800"/>
            <a:ext cx="7086600" cy="4343400"/>
          </a:xfrm>
        </p:spPr>
        <p:txBody>
          <a:bodyPr/>
          <a:lstStyle/>
          <a:p>
            <a:pPr eaLnBrk="1" hangingPunct="1">
              <a:lnSpc>
                <a:spcPct val="90000"/>
              </a:lnSpc>
              <a:buFont typeface="Wingdings" pitchFamily="2" charset="2"/>
              <a:buNone/>
              <a:defRPr/>
            </a:pPr>
            <a:r>
              <a:rPr lang="en-US" sz="2800" dirty="0" smtClean="0"/>
              <a:t>“It really is your choice about what you do in this situation”</a:t>
            </a:r>
          </a:p>
          <a:p>
            <a:pPr eaLnBrk="1" hangingPunct="1">
              <a:lnSpc>
                <a:spcPct val="90000"/>
              </a:lnSpc>
              <a:buFont typeface="Wingdings" pitchFamily="2" charset="2"/>
              <a:buNone/>
              <a:defRPr/>
            </a:pPr>
            <a:r>
              <a:rPr lang="en-US" sz="2800" dirty="0" smtClean="0"/>
              <a:t>“You’re right, no one can force you to be here or to change.”</a:t>
            </a:r>
          </a:p>
          <a:p>
            <a:pPr eaLnBrk="1" hangingPunct="1">
              <a:lnSpc>
                <a:spcPct val="90000"/>
              </a:lnSpc>
              <a:buFont typeface="Wingdings" pitchFamily="2" charset="2"/>
              <a:buNone/>
              <a:defRPr/>
            </a:pPr>
            <a:r>
              <a:rPr lang="en-US" sz="2800" dirty="0" smtClean="0"/>
              <a:t>“No one can make you do this. The decision is yours”</a:t>
            </a:r>
          </a:p>
          <a:p>
            <a:pPr eaLnBrk="1" hangingPunct="1">
              <a:lnSpc>
                <a:spcPct val="90000"/>
              </a:lnSpc>
              <a:buFont typeface="Wingdings" pitchFamily="2" charset="2"/>
              <a:buNone/>
              <a:defRPr/>
            </a:pPr>
            <a:r>
              <a:rPr lang="en-US" sz="2800" dirty="0" smtClean="0"/>
              <a:t>“I’m here to help you in whatever way you see as helpful.”</a:t>
            </a:r>
          </a:p>
          <a:p>
            <a:pPr eaLnBrk="1" hangingPunct="1">
              <a:lnSpc>
                <a:spcPct val="90000"/>
              </a:lnSpc>
              <a:defRPr/>
            </a:pP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pPr marL="457200" lvl="0" indent="-457200">
              <a:buFont typeface="+mj-lt"/>
              <a:buAutoNum type="arabicPeriod"/>
            </a:pPr>
            <a:r>
              <a:rPr lang="en-US" dirty="0" smtClean="0"/>
              <a:t>Increase knowledge about Rolling with resistance, and Phase II of MI</a:t>
            </a:r>
          </a:p>
          <a:p>
            <a:pPr marL="457200" lvl="0" indent="-457200">
              <a:buFont typeface="+mj-lt"/>
              <a:buAutoNum type="arabicPeriod"/>
            </a:pPr>
            <a:r>
              <a:rPr lang="en-US" dirty="0" smtClean="0"/>
              <a:t>Demonstrate ability to use a rolling with resistance technique in a peer role play</a:t>
            </a:r>
          </a:p>
          <a:p>
            <a:pPr marL="457200" lvl="0" indent="-457200">
              <a:buFont typeface="+mj-lt"/>
              <a:buAutoNum type="arabicPeriod"/>
            </a:pPr>
            <a:r>
              <a:rPr lang="en-US" dirty="0" smtClean="0"/>
              <a:t>Values Focus instead of symptom focus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838200" y="1905000"/>
            <a:ext cx="7543800" cy="2478088"/>
          </a:xfrm>
          <a:prstGeom prst="rect">
            <a:avLst/>
          </a:prstGeom>
          <a:noFill/>
          <a:ln w="9525">
            <a:noFill/>
            <a:miter lim="800000"/>
            <a:headEnd/>
            <a:tailEnd/>
          </a:ln>
        </p:spPr>
        <p:txBody>
          <a:bodyPr>
            <a:spAutoFit/>
          </a:bodyPr>
          <a:lstStyle/>
          <a:p>
            <a:pPr eaLnBrk="1" hangingPunct="1">
              <a:lnSpc>
                <a:spcPct val="80000"/>
              </a:lnSpc>
              <a:spcBef>
                <a:spcPct val="50000"/>
              </a:spcBef>
            </a:pPr>
            <a:r>
              <a:rPr lang="en-US" sz="3100" dirty="0">
                <a:latin typeface="Comic Sans MS" pitchFamily="66" charset="0"/>
              </a:rPr>
              <a:t>“I’m getting a stuck feeling as we sit here.  And I’m wondering whether you feel the same?”</a:t>
            </a:r>
          </a:p>
          <a:p>
            <a:pPr eaLnBrk="1" hangingPunct="1">
              <a:lnSpc>
                <a:spcPct val="80000"/>
              </a:lnSpc>
              <a:spcBef>
                <a:spcPct val="50000"/>
              </a:spcBef>
            </a:pPr>
            <a:endParaRPr lang="en-US" sz="3100" dirty="0">
              <a:latin typeface="Comic Sans MS" pitchFamily="66" charset="0"/>
            </a:endParaRPr>
          </a:p>
          <a:p>
            <a:pPr eaLnBrk="1" hangingPunct="1">
              <a:lnSpc>
                <a:spcPct val="80000"/>
              </a:lnSpc>
              <a:spcBef>
                <a:spcPct val="50000"/>
              </a:spcBef>
            </a:pPr>
            <a:endParaRPr lang="en-US" sz="3100" dirty="0">
              <a:latin typeface="Comic Sans MS" pitchFamily="66" charset="0"/>
            </a:endParaRPr>
          </a:p>
        </p:txBody>
      </p:sp>
      <p:sp>
        <p:nvSpPr>
          <p:cNvPr id="21507" name="Rectangle 3"/>
          <p:cNvSpPr>
            <a:spLocks noChangeArrowheads="1"/>
          </p:cNvSpPr>
          <p:nvPr/>
        </p:nvSpPr>
        <p:spPr bwMode="auto">
          <a:xfrm>
            <a:off x="609600" y="990600"/>
            <a:ext cx="7620000" cy="534988"/>
          </a:xfrm>
          <a:prstGeom prst="rect">
            <a:avLst/>
          </a:prstGeom>
          <a:noFill/>
          <a:ln w="9525">
            <a:noFill/>
            <a:miter lim="800000"/>
            <a:headEnd/>
            <a:tailEnd/>
          </a:ln>
        </p:spPr>
        <p:txBody>
          <a:bodyPr>
            <a:spAutoFit/>
          </a:bodyPr>
          <a:lstStyle/>
          <a:p>
            <a:pPr eaLnBrk="1" hangingPunct="1">
              <a:lnSpc>
                <a:spcPct val="80000"/>
              </a:lnSpc>
              <a:spcBef>
                <a:spcPct val="50000"/>
              </a:spcBef>
            </a:pPr>
            <a:r>
              <a:rPr lang="en-US" sz="3600" dirty="0">
                <a:latin typeface="Comic Sans MS" pitchFamily="66" charset="0"/>
              </a:rPr>
              <a:t>DISCLOSING FEELINGS</a:t>
            </a:r>
          </a:p>
        </p:txBody>
      </p:sp>
      <p:sp>
        <p:nvSpPr>
          <p:cNvPr id="21508" name="Rectangle 3"/>
          <p:cNvSpPr>
            <a:spLocks noChangeArrowheads="1"/>
          </p:cNvSpPr>
          <p:nvPr/>
        </p:nvSpPr>
        <p:spPr bwMode="auto">
          <a:xfrm>
            <a:off x="609600" y="3352800"/>
            <a:ext cx="7924800" cy="2554288"/>
          </a:xfrm>
          <a:prstGeom prst="rect">
            <a:avLst/>
          </a:prstGeom>
          <a:noFill/>
          <a:ln w="9525">
            <a:noFill/>
            <a:miter lim="800000"/>
            <a:headEnd/>
            <a:tailEnd/>
          </a:ln>
        </p:spPr>
        <p:txBody>
          <a:bodyPr>
            <a:spAutoFit/>
          </a:bodyPr>
          <a:lstStyle/>
          <a:p>
            <a:r>
              <a:rPr lang="en-US" sz="3200" dirty="0"/>
              <a:t>When stuck with a resistant client, sometimes it helps for the counselor to acknowledge that he/she feels stuck.  This can help to normalize the situation and creates potential for some movement. </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28600" y="381000"/>
            <a:ext cx="5257800" cy="976313"/>
          </a:xfrm>
        </p:spPr>
        <p:txBody>
          <a:bodyPr lIns="92075" tIns="46038" rIns="92075" bIns="46038"/>
          <a:lstStyle/>
          <a:p>
            <a:pPr eaLnBrk="1" hangingPunct="1">
              <a:defRPr/>
            </a:pPr>
            <a:r>
              <a:rPr lang="en-US" sz="3600" b="1" dirty="0" smtClean="0">
                <a:solidFill>
                  <a:schemeClr val="tx1"/>
                </a:solidFill>
              </a:rPr>
              <a:t>Handling Resistance</a:t>
            </a:r>
          </a:p>
        </p:txBody>
      </p:sp>
      <p:sp>
        <p:nvSpPr>
          <p:cNvPr id="102403" name="Rectangle 3"/>
          <p:cNvSpPr>
            <a:spLocks noGrp="1" noChangeArrowheads="1"/>
          </p:cNvSpPr>
          <p:nvPr>
            <p:ph idx="1"/>
          </p:nvPr>
        </p:nvSpPr>
        <p:spPr>
          <a:xfrm>
            <a:off x="381000" y="1295400"/>
            <a:ext cx="7772400" cy="5038725"/>
          </a:xfrm>
        </p:spPr>
        <p:txBody>
          <a:bodyPr lIns="92075" tIns="46038" rIns="92075" bIns="46038"/>
          <a:lstStyle/>
          <a:p>
            <a:pPr eaLnBrk="1" hangingPunct="1">
              <a:lnSpc>
                <a:spcPct val="80000"/>
              </a:lnSpc>
              <a:buClr>
                <a:srgbClr val="FF3300"/>
              </a:buClr>
              <a:buFont typeface="Wingdings" pitchFamily="2" charset="2"/>
              <a:buChar char="v"/>
              <a:defRPr/>
            </a:pPr>
            <a:r>
              <a:rPr lang="en-US" sz="3100" b="1" u="sng" dirty="0" smtClean="0"/>
              <a:t>S</a:t>
            </a:r>
            <a:r>
              <a:rPr lang="en-US" sz="3100" dirty="0" smtClean="0"/>
              <a:t>imple reflection</a:t>
            </a:r>
          </a:p>
          <a:p>
            <a:pPr eaLnBrk="1" hangingPunct="1">
              <a:lnSpc>
                <a:spcPct val="80000"/>
              </a:lnSpc>
              <a:buClr>
                <a:srgbClr val="FF3300"/>
              </a:buClr>
              <a:buFont typeface="Wingdings" pitchFamily="2" charset="2"/>
              <a:buChar char="v"/>
              <a:defRPr/>
            </a:pPr>
            <a:r>
              <a:rPr lang="en-US" sz="3100" b="1" u="sng" dirty="0" smtClean="0"/>
              <a:t>A</a:t>
            </a:r>
            <a:r>
              <a:rPr lang="en-US" sz="3100" dirty="0" smtClean="0"/>
              <a:t>mplified reflection</a:t>
            </a:r>
          </a:p>
          <a:p>
            <a:pPr eaLnBrk="1" hangingPunct="1">
              <a:lnSpc>
                <a:spcPct val="80000"/>
              </a:lnSpc>
              <a:buClr>
                <a:srgbClr val="FF3300"/>
              </a:buClr>
              <a:buFont typeface="Wingdings" pitchFamily="2" charset="2"/>
              <a:buChar char="v"/>
              <a:defRPr/>
            </a:pPr>
            <a:r>
              <a:rPr lang="en-US" sz="3100" b="1" u="sng" dirty="0" smtClean="0"/>
              <a:t>D</a:t>
            </a:r>
            <a:r>
              <a:rPr lang="en-US" sz="3100" dirty="0" smtClean="0"/>
              <a:t>ouble-sided reflection</a:t>
            </a:r>
          </a:p>
          <a:p>
            <a:pPr eaLnBrk="1" hangingPunct="1">
              <a:lnSpc>
                <a:spcPct val="80000"/>
              </a:lnSpc>
              <a:buClr>
                <a:srgbClr val="FF3300"/>
              </a:buClr>
              <a:buFont typeface="Wingdings" pitchFamily="2" charset="2"/>
              <a:buChar char="v"/>
              <a:defRPr/>
            </a:pPr>
            <a:endParaRPr lang="en-US" sz="3100" dirty="0" smtClean="0"/>
          </a:p>
          <a:p>
            <a:pPr eaLnBrk="1" hangingPunct="1">
              <a:lnSpc>
                <a:spcPct val="80000"/>
              </a:lnSpc>
              <a:buClr>
                <a:srgbClr val="FF3300"/>
              </a:buClr>
              <a:buFont typeface="Wingdings" pitchFamily="2" charset="2"/>
              <a:buChar char="v"/>
              <a:defRPr/>
            </a:pPr>
            <a:r>
              <a:rPr lang="en-US" sz="3100" b="1" u="sng" dirty="0" smtClean="0"/>
              <a:t>S</a:t>
            </a:r>
            <a:r>
              <a:rPr lang="en-US" sz="3100" dirty="0" smtClean="0"/>
              <a:t>hifting focus</a:t>
            </a:r>
          </a:p>
          <a:p>
            <a:pPr eaLnBrk="1" hangingPunct="1">
              <a:lnSpc>
                <a:spcPct val="80000"/>
              </a:lnSpc>
              <a:buClr>
                <a:srgbClr val="FF3300"/>
              </a:buClr>
              <a:buFont typeface="Wingdings" pitchFamily="2" charset="2"/>
              <a:buChar char="v"/>
              <a:defRPr/>
            </a:pPr>
            <a:r>
              <a:rPr lang="en-US" sz="3100" b="1" u="sng" dirty="0" smtClean="0"/>
              <a:t>C</a:t>
            </a:r>
            <a:r>
              <a:rPr lang="en-US" sz="3100" dirty="0" smtClean="0"/>
              <a:t>oming Alongside</a:t>
            </a:r>
          </a:p>
          <a:p>
            <a:pPr eaLnBrk="1" hangingPunct="1">
              <a:lnSpc>
                <a:spcPct val="80000"/>
              </a:lnSpc>
              <a:buClr>
                <a:srgbClr val="FF3300"/>
              </a:buClr>
              <a:buFont typeface="Wingdings" pitchFamily="2" charset="2"/>
              <a:buChar char="v"/>
              <a:defRPr/>
            </a:pPr>
            <a:r>
              <a:rPr lang="en-US" sz="3100" b="1" u="sng" dirty="0" smtClean="0"/>
              <a:t>A</a:t>
            </a:r>
            <a:r>
              <a:rPr lang="en-US" sz="3100" dirty="0" smtClean="0"/>
              <a:t>greement with a twist</a:t>
            </a:r>
          </a:p>
          <a:p>
            <a:pPr eaLnBrk="1" hangingPunct="1">
              <a:lnSpc>
                <a:spcPct val="80000"/>
              </a:lnSpc>
              <a:buClr>
                <a:srgbClr val="FF3300"/>
              </a:buClr>
              <a:buFont typeface="Wingdings" pitchFamily="2" charset="2"/>
              <a:buChar char="v"/>
              <a:defRPr/>
            </a:pPr>
            <a:r>
              <a:rPr lang="en-US" sz="3100" b="1" u="sng" dirty="0" smtClean="0"/>
              <a:t>R</a:t>
            </a:r>
            <a:r>
              <a:rPr lang="en-US" sz="3100" dirty="0" smtClean="0"/>
              <a:t>eframing</a:t>
            </a:r>
          </a:p>
          <a:p>
            <a:pPr eaLnBrk="1" hangingPunct="1">
              <a:lnSpc>
                <a:spcPct val="80000"/>
              </a:lnSpc>
              <a:buClr>
                <a:srgbClr val="FF3300"/>
              </a:buClr>
              <a:buFont typeface="Wingdings" pitchFamily="2" charset="2"/>
              <a:buChar char="v"/>
              <a:defRPr/>
            </a:pPr>
            <a:r>
              <a:rPr lang="en-US" sz="3100" b="1" u="sng" dirty="0" smtClean="0"/>
              <a:t>E</a:t>
            </a:r>
            <a:r>
              <a:rPr lang="en-US" sz="3100" dirty="0" smtClean="0"/>
              <a:t>mphasizing personal choice/control</a:t>
            </a:r>
          </a:p>
          <a:p>
            <a:pPr eaLnBrk="1" hangingPunct="1">
              <a:lnSpc>
                <a:spcPct val="80000"/>
              </a:lnSpc>
              <a:buClr>
                <a:srgbClr val="FF3300"/>
              </a:buClr>
              <a:buFont typeface="Wingdings" pitchFamily="2" charset="2"/>
              <a:buChar char="v"/>
              <a:defRPr/>
            </a:pPr>
            <a:r>
              <a:rPr lang="en-US" sz="3100" b="1" u="sng" dirty="0" smtClean="0"/>
              <a:t>D</a:t>
            </a:r>
            <a:r>
              <a:rPr lang="en-US" sz="3100" dirty="0" smtClean="0"/>
              <a:t>isclosing feelings</a:t>
            </a:r>
          </a:p>
        </p:txBody>
      </p:sp>
      <p:sp>
        <p:nvSpPr>
          <p:cNvPr id="22532" name="AutoShape 4"/>
          <p:cNvSpPr>
            <a:spLocks/>
          </p:cNvSpPr>
          <p:nvPr/>
        </p:nvSpPr>
        <p:spPr bwMode="auto">
          <a:xfrm>
            <a:off x="7010400" y="1143000"/>
            <a:ext cx="533400" cy="1752600"/>
          </a:xfrm>
          <a:prstGeom prst="rightBrace">
            <a:avLst>
              <a:gd name="adj1" fmla="val 27381"/>
              <a:gd name="adj2" fmla="val 50000"/>
            </a:avLst>
          </a:prstGeom>
          <a:noFill/>
          <a:ln w="9525">
            <a:solidFill>
              <a:schemeClr val="tx1"/>
            </a:solidFill>
            <a:miter lim="800000"/>
            <a:headEnd/>
            <a:tailEnd/>
          </a:ln>
        </p:spPr>
        <p:txBody>
          <a:bodyPr wrap="none" anchor="ctr"/>
          <a:lstStyle/>
          <a:p>
            <a:endParaRPr lang="en-US"/>
          </a:p>
        </p:txBody>
      </p:sp>
      <p:sp>
        <p:nvSpPr>
          <p:cNvPr id="22533" name="AutoShape 5"/>
          <p:cNvSpPr>
            <a:spLocks/>
          </p:cNvSpPr>
          <p:nvPr/>
        </p:nvSpPr>
        <p:spPr bwMode="auto">
          <a:xfrm>
            <a:off x="7086600" y="3124200"/>
            <a:ext cx="533400" cy="3276600"/>
          </a:xfrm>
          <a:prstGeom prst="rightBrace">
            <a:avLst>
              <a:gd name="adj1" fmla="val 51190"/>
              <a:gd name="adj2" fmla="val 50000"/>
            </a:avLst>
          </a:prstGeom>
          <a:noFill/>
          <a:ln w="9525">
            <a:solidFill>
              <a:schemeClr val="tx1"/>
            </a:solidFill>
            <a:miter lim="800000"/>
            <a:headEnd/>
            <a:tailEnd/>
          </a:ln>
        </p:spPr>
        <p:txBody>
          <a:bodyPr wrap="none" anchor="ctr"/>
          <a:lstStyle/>
          <a:p>
            <a:endParaRPr lang="en-US"/>
          </a:p>
        </p:txBody>
      </p:sp>
      <p:sp>
        <p:nvSpPr>
          <p:cNvPr id="22534" name="Text Box 6"/>
          <p:cNvSpPr txBox="1">
            <a:spLocks noChangeArrowheads="1"/>
          </p:cNvSpPr>
          <p:nvPr/>
        </p:nvSpPr>
        <p:spPr bwMode="auto">
          <a:xfrm>
            <a:off x="7620000" y="1600200"/>
            <a:ext cx="1524000" cy="854075"/>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rPr>
              <a:t>Reflective</a:t>
            </a:r>
          </a:p>
          <a:p>
            <a:pPr eaLnBrk="1" hangingPunct="1">
              <a:spcBef>
                <a:spcPct val="50000"/>
              </a:spcBef>
            </a:pPr>
            <a:r>
              <a:rPr lang="en-US" sz="2000">
                <a:latin typeface="Times New Roman" pitchFamily="18" charset="0"/>
              </a:rPr>
              <a:t>Responses</a:t>
            </a:r>
          </a:p>
        </p:txBody>
      </p:sp>
      <p:sp>
        <p:nvSpPr>
          <p:cNvPr id="22535" name="Text Box 7"/>
          <p:cNvSpPr txBox="1">
            <a:spLocks noChangeArrowheads="1"/>
          </p:cNvSpPr>
          <p:nvPr/>
        </p:nvSpPr>
        <p:spPr bwMode="auto">
          <a:xfrm>
            <a:off x="7620000" y="4343400"/>
            <a:ext cx="1524000" cy="854075"/>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rPr>
              <a:t>Strategic</a:t>
            </a:r>
          </a:p>
          <a:p>
            <a:pPr eaLnBrk="1" hangingPunct="1">
              <a:spcBef>
                <a:spcPct val="50000"/>
              </a:spcBef>
            </a:pPr>
            <a:r>
              <a:rPr lang="en-US" sz="2000">
                <a:latin typeface="Times New Roman" pitchFamily="18" charset="0"/>
              </a:rPr>
              <a:t>Responses</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3" name="Text Box 55"/>
          <p:cNvSpPr txBox="1">
            <a:spLocks noChangeArrowheads="1"/>
          </p:cNvSpPr>
          <p:nvPr/>
        </p:nvSpPr>
        <p:spPr bwMode="auto">
          <a:xfrm>
            <a:off x="1371600" y="2952368"/>
            <a:ext cx="1676400" cy="366713"/>
          </a:xfrm>
          <a:prstGeom prst="rect">
            <a:avLst/>
          </a:prstGeom>
          <a:noFill/>
          <a:ln w="9525">
            <a:noFill/>
            <a:miter lim="800000"/>
            <a:headEnd/>
            <a:tailEnd/>
          </a:ln>
        </p:spPr>
        <p:txBody>
          <a:bodyPr>
            <a:spAutoFit/>
          </a:bodyPr>
          <a:lstStyle/>
          <a:p>
            <a:pPr algn="ctr" eaLnBrk="1" hangingPunct="1">
              <a:spcBef>
                <a:spcPct val="50000"/>
              </a:spcBef>
            </a:pPr>
            <a:r>
              <a:rPr lang="en-US" dirty="0">
                <a:latin typeface="Comic Sans MS" pitchFamily="66" charset="0"/>
              </a:rPr>
              <a:t>CLIENT</a:t>
            </a:r>
          </a:p>
        </p:txBody>
      </p:sp>
      <p:sp>
        <p:nvSpPr>
          <p:cNvPr id="1064" name="Text Box 56"/>
          <p:cNvSpPr txBox="1">
            <a:spLocks noChangeArrowheads="1"/>
          </p:cNvSpPr>
          <p:nvPr/>
        </p:nvSpPr>
        <p:spPr bwMode="auto">
          <a:xfrm>
            <a:off x="8001000" y="1676400"/>
            <a:ext cx="381000" cy="2563813"/>
          </a:xfrm>
          <a:prstGeom prst="rect">
            <a:avLst/>
          </a:prstGeom>
          <a:noFill/>
          <a:ln w="9525">
            <a:noFill/>
            <a:miter lim="800000"/>
            <a:headEnd/>
            <a:tailEnd/>
          </a:ln>
        </p:spPr>
        <p:txBody>
          <a:bodyPr>
            <a:spAutoFit/>
          </a:bodyPr>
          <a:lstStyle/>
          <a:p>
            <a:pPr algn="ctr" eaLnBrk="1" hangingPunct="1">
              <a:spcBef>
                <a:spcPct val="50000"/>
              </a:spcBef>
            </a:pPr>
            <a:r>
              <a:rPr lang="en-US">
                <a:latin typeface="Comic Sans MS" pitchFamily="66" charset="0"/>
              </a:rPr>
              <a:t>LISTENERS</a:t>
            </a:r>
          </a:p>
        </p:txBody>
      </p:sp>
      <p:sp>
        <p:nvSpPr>
          <p:cNvPr id="1065" name="Text Box 57"/>
          <p:cNvSpPr txBox="1">
            <a:spLocks noChangeArrowheads="1"/>
          </p:cNvSpPr>
          <p:nvPr/>
        </p:nvSpPr>
        <p:spPr bwMode="auto">
          <a:xfrm>
            <a:off x="4114800" y="2952368"/>
            <a:ext cx="2743200" cy="461665"/>
          </a:xfrm>
          <a:prstGeom prst="rect">
            <a:avLst/>
          </a:prstGeom>
          <a:noFill/>
          <a:ln w="9525">
            <a:noFill/>
            <a:miter lim="800000"/>
            <a:headEnd/>
            <a:tailEnd/>
          </a:ln>
        </p:spPr>
        <p:txBody>
          <a:bodyPr wrap="square">
            <a:spAutoFit/>
          </a:bodyPr>
          <a:lstStyle/>
          <a:p>
            <a:pPr algn="ctr" eaLnBrk="1" hangingPunct="1">
              <a:spcBef>
                <a:spcPct val="50000"/>
              </a:spcBef>
            </a:pPr>
            <a:r>
              <a:rPr lang="en-US" dirty="0">
                <a:latin typeface="Comic Sans MS" pitchFamily="66" charset="0"/>
              </a:rPr>
              <a:t>INTERVIEWERS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066800" y="838200"/>
            <a:ext cx="1295400" cy="2057400"/>
            <a:chOff x="624" y="480"/>
            <a:chExt cx="1080" cy="1680"/>
          </a:xfrm>
        </p:grpSpPr>
        <p:sp>
          <p:nvSpPr>
            <p:cNvPr id="23633" name="Freeform 3"/>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634" name="Freeform 4"/>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635" name="Freeform 5"/>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636" name="Freeform 6"/>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637" name="Freeform 7"/>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638" name="Freeform 8"/>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639" name="Freeform 9"/>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640" name="Freeform 10"/>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641" name="Freeform 11"/>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642" name="Freeform 12"/>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3" name="Group 13"/>
          <p:cNvGrpSpPr>
            <a:grpSpLocks/>
          </p:cNvGrpSpPr>
          <p:nvPr/>
        </p:nvGrpSpPr>
        <p:grpSpPr bwMode="auto">
          <a:xfrm>
            <a:off x="3048000" y="152400"/>
            <a:ext cx="1295400" cy="2057400"/>
            <a:chOff x="624" y="480"/>
            <a:chExt cx="1080" cy="1680"/>
          </a:xfrm>
        </p:grpSpPr>
        <p:sp>
          <p:nvSpPr>
            <p:cNvPr id="23623" name="Freeform 14"/>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624" name="Freeform 15"/>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625" name="Freeform 16"/>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626" name="Freeform 17"/>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627" name="Freeform 18"/>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628" name="Freeform 19"/>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629" name="Freeform 20"/>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630" name="Freeform 21"/>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631" name="Freeform 22"/>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632" name="Freeform 23"/>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4" name="Group 24"/>
          <p:cNvGrpSpPr>
            <a:grpSpLocks/>
          </p:cNvGrpSpPr>
          <p:nvPr/>
        </p:nvGrpSpPr>
        <p:grpSpPr bwMode="auto">
          <a:xfrm>
            <a:off x="5105400" y="838200"/>
            <a:ext cx="1295400" cy="2057400"/>
            <a:chOff x="624" y="480"/>
            <a:chExt cx="1080" cy="1680"/>
          </a:xfrm>
        </p:grpSpPr>
        <p:sp>
          <p:nvSpPr>
            <p:cNvPr id="23613" name="Freeform 25"/>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614" name="Freeform 26"/>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615" name="Freeform 27"/>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616" name="Freeform 28"/>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617" name="Freeform 29"/>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618" name="Freeform 30"/>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619" name="Freeform 31"/>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620" name="Freeform 32"/>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621" name="Freeform 33"/>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622" name="Freeform 34"/>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5" name="Group 35"/>
          <p:cNvGrpSpPr>
            <a:grpSpLocks/>
          </p:cNvGrpSpPr>
          <p:nvPr/>
        </p:nvGrpSpPr>
        <p:grpSpPr bwMode="auto">
          <a:xfrm>
            <a:off x="7010400" y="1066800"/>
            <a:ext cx="1295400" cy="2057400"/>
            <a:chOff x="624" y="480"/>
            <a:chExt cx="1080" cy="1680"/>
          </a:xfrm>
        </p:grpSpPr>
        <p:sp>
          <p:nvSpPr>
            <p:cNvPr id="23603" name="Freeform 36"/>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604" name="Freeform 37"/>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605" name="Freeform 38"/>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606" name="Freeform 39"/>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607" name="Freeform 40"/>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608" name="Freeform 41"/>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609" name="Freeform 42"/>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610" name="Freeform 43"/>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611" name="Freeform 44"/>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612" name="Freeform 45"/>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6" name="Group 46"/>
          <p:cNvGrpSpPr>
            <a:grpSpLocks/>
          </p:cNvGrpSpPr>
          <p:nvPr/>
        </p:nvGrpSpPr>
        <p:grpSpPr bwMode="auto">
          <a:xfrm>
            <a:off x="1143000" y="3429000"/>
            <a:ext cx="1295400" cy="1981200"/>
            <a:chOff x="624" y="480"/>
            <a:chExt cx="1080" cy="1680"/>
          </a:xfrm>
        </p:grpSpPr>
        <p:sp>
          <p:nvSpPr>
            <p:cNvPr id="23593" name="Freeform 47"/>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594" name="Freeform 48"/>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595" name="Freeform 49"/>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596" name="Freeform 50"/>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597" name="Freeform 51"/>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598" name="Freeform 52"/>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599" name="Freeform 53"/>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600" name="Freeform 54"/>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601" name="Freeform 55"/>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602" name="Freeform 56"/>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7" name="Group 57"/>
          <p:cNvGrpSpPr>
            <a:grpSpLocks/>
          </p:cNvGrpSpPr>
          <p:nvPr/>
        </p:nvGrpSpPr>
        <p:grpSpPr bwMode="auto">
          <a:xfrm>
            <a:off x="2819400" y="4495800"/>
            <a:ext cx="1295400" cy="2057400"/>
            <a:chOff x="624" y="480"/>
            <a:chExt cx="1080" cy="1680"/>
          </a:xfrm>
        </p:grpSpPr>
        <p:sp>
          <p:nvSpPr>
            <p:cNvPr id="23583" name="Freeform 58"/>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584" name="Freeform 59"/>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585" name="Freeform 60"/>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586" name="Freeform 61"/>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587" name="Freeform 62"/>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588" name="Freeform 63"/>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589" name="Freeform 64"/>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590" name="Freeform 65"/>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591" name="Freeform 66"/>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592" name="Freeform 67"/>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8" name="Group 68"/>
          <p:cNvGrpSpPr>
            <a:grpSpLocks/>
          </p:cNvGrpSpPr>
          <p:nvPr/>
        </p:nvGrpSpPr>
        <p:grpSpPr bwMode="auto">
          <a:xfrm>
            <a:off x="5105400" y="4495800"/>
            <a:ext cx="1295400" cy="2057400"/>
            <a:chOff x="624" y="480"/>
            <a:chExt cx="1080" cy="1680"/>
          </a:xfrm>
        </p:grpSpPr>
        <p:sp>
          <p:nvSpPr>
            <p:cNvPr id="23573" name="Freeform 69"/>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574" name="Freeform 70"/>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575" name="Freeform 71"/>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576" name="Freeform 72"/>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577" name="Freeform 73"/>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578" name="Freeform 74"/>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579" name="Freeform 75"/>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580" name="Freeform 76"/>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581" name="Freeform 77"/>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582" name="Freeform 78"/>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grpSp>
        <p:nvGrpSpPr>
          <p:cNvPr id="9" name="Group 79"/>
          <p:cNvGrpSpPr>
            <a:grpSpLocks/>
          </p:cNvGrpSpPr>
          <p:nvPr/>
        </p:nvGrpSpPr>
        <p:grpSpPr bwMode="auto">
          <a:xfrm>
            <a:off x="6934200" y="3352800"/>
            <a:ext cx="1295400" cy="2057400"/>
            <a:chOff x="624" y="480"/>
            <a:chExt cx="1080" cy="1680"/>
          </a:xfrm>
        </p:grpSpPr>
        <p:sp>
          <p:nvSpPr>
            <p:cNvPr id="23563" name="Freeform 80"/>
            <p:cNvSpPr>
              <a:spLocks/>
            </p:cNvSpPr>
            <p:nvPr/>
          </p:nvSpPr>
          <p:spPr bwMode="auto">
            <a:xfrm>
              <a:off x="960" y="983"/>
              <a:ext cx="507" cy="433"/>
            </a:xfrm>
            <a:custGeom>
              <a:avLst/>
              <a:gdLst>
                <a:gd name="T0" fmla="*/ 0 w 1013"/>
                <a:gd name="T1" fmla="*/ 0 h 865"/>
                <a:gd name="T2" fmla="*/ 254 w 1013"/>
                <a:gd name="T3" fmla="*/ 2 h 865"/>
                <a:gd name="T4" fmla="*/ 129 w 1013"/>
                <a:gd name="T5" fmla="*/ 217 h 865"/>
                <a:gd name="T6" fmla="*/ 0 w 1013"/>
                <a:gd name="T7" fmla="*/ 0 h 865"/>
                <a:gd name="T8" fmla="*/ 0 60000 65536"/>
                <a:gd name="T9" fmla="*/ 0 60000 65536"/>
                <a:gd name="T10" fmla="*/ 0 60000 65536"/>
                <a:gd name="T11" fmla="*/ 0 60000 65536"/>
                <a:gd name="T12" fmla="*/ 0 w 1013"/>
                <a:gd name="T13" fmla="*/ 0 h 865"/>
                <a:gd name="T14" fmla="*/ 1013 w 1013"/>
                <a:gd name="T15" fmla="*/ 865 h 865"/>
              </a:gdLst>
              <a:ahLst/>
              <a:cxnLst>
                <a:cxn ang="T8">
                  <a:pos x="T0" y="T1"/>
                </a:cxn>
                <a:cxn ang="T9">
                  <a:pos x="T2" y="T3"/>
                </a:cxn>
                <a:cxn ang="T10">
                  <a:pos x="T4" y="T5"/>
                </a:cxn>
                <a:cxn ang="T11">
                  <a:pos x="T6" y="T7"/>
                </a:cxn>
              </a:cxnLst>
              <a:rect l="T12" t="T13" r="T14" b="T15"/>
              <a:pathLst>
                <a:path w="1013" h="865">
                  <a:moveTo>
                    <a:pt x="0" y="0"/>
                  </a:moveTo>
                  <a:lnTo>
                    <a:pt x="1013" y="6"/>
                  </a:lnTo>
                  <a:lnTo>
                    <a:pt x="515" y="865"/>
                  </a:lnTo>
                  <a:lnTo>
                    <a:pt x="0" y="0"/>
                  </a:lnTo>
                  <a:close/>
                </a:path>
              </a:pathLst>
            </a:custGeom>
            <a:solidFill>
              <a:srgbClr val="000000"/>
            </a:solidFill>
            <a:ln w="9525">
              <a:noFill/>
              <a:round/>
              <a:headEnd/>
              <a:tailEnd/>
            </a:ln>
          </p:spPr>
          <p:txBody>
            <a:bodyPr/>
            <a:lstStyle/>
            <a:p>
              <a:endParaRPr lang="en-US"/>
            </a:p>
          </p:txBody>
        </p:sp>
        <p:sp>
          <p:nvSpPr>
            <p:cNvPr id="23564" name="Freeform 81"/>
            <p:cNvSpPr>
              <a:spLocks/>
            </p:cNvSpPr>
            <p:nvPr/>
          </p:nvSpPr>
          <p:spPr bwMode="auto">
            <a:xfrm>
              <a:off x="1409" y="480"/>
              <a:ext cx="186" cy="492"/>
            </a:xfrm>
            <a:custGeom>
              <a:avLst/>
              <a:gdLst>
                <a:gd name="T0" fmla="*/ 47 w 373"/>
                <a:gd name="T1" fmla="*/ 0 h 983"/>
                <a:gd name="T2" fmla="*/ 78 w 373"/>
                <a:gd name="T3" fmla="*/ 31 h 983"/>
                <a:gd name="T4" fmla="*/ 57 w 373"/>
                <a:gd name="T5" fmla="*/ 60 h 983"/>
                <a:gd name="T6" fmla="*/ 93 w 373"/>
                <a:gd name="T7" fmla="*/ 126 h 983"/>
                <a:gd name="T8" fmla="*/ 49 w 373"/>
                <a:gd name="T9" fmla="*/ 179 h 983"/>
                <a:gd name="T10" fmla="*/ 39 w 373"/>
                <a:gd name="T11" fmla="*/ 227 h 983"/>
                <a:gd name="T12" fmla="*/ 0 w 373"/>
                <a:gd name="T13" fmla="*/ 246 h 983"/>
                <a:gd name="T14" fmla="*/ 27 w 373"/>
                <a:gd name="T15" fmla="*/ 223 h 983"/>
                <a:gd name="T16" fmla="*/ 35 w 373"/>
                <a:gd name="T17" fmla="*/ 177 h 983"/>
                <a:gd name="T18" fmla="*/ 76 w 373"/>
                <a:gd name="T19" fmla="*/ 131 h 983"/>
                <a:gd name="T20" fmla="*/ 40 w 373"/>
                <a:gd name="T21" fmla="*/ 58 h 983"/>
                <a:gd name="T22" fmla="*/ 69 w 373"/>
                <a:gd name="T23" fmla="*/ 33 h 983"/>
                <a:gd name="T24" fmla="*/ 47 w 373"/>
                <a:gd name="T25" fmla="*/ 0 h 9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3"/>
                <a:gd name="T40" fmla="*/ 0 h 983"/>
                <a:gd name="T41" fmla="*/ 373 w 373"/>
                <a:gd name="T42" fmla="*/ 983 h 98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3" h="983">
                  <a:moveTo>
                    <a:pt x="190" y="0"/>
                  </a:moveTo>
                  <a:lnTo>
                    <a:pt x="314" y="122"/>
                  </a:lnTo>
                  <a:lnTo>
                    <a:pt x="231" y="239"/>
                  </a:lnTo>
                  <a:lnTo>
                    <a:pt x="373" y="502"/>
                  </a:lnTo>
                  <a:lnTo>
                    <a:pt x="196" y="716"/>
                  </a:lnTo>
                  <a:lnTo>
                    <a:pt x="157" y="906"/>
                  </a:lnTo>
                  <a:lnTo>
                    <a:pt x="0" y="983"/>
                  </a:lnTo>
                  <a:lnTo>
                    <a:pt x="109" y="892"/>
                  </a:lnTo>
                  <a:lnTo>
                    <a:pt x="143" y="706"/>
                  </a:lnTo>
                  <a:lnTo>
                    <a:pt x="304" y="522"/>
                  </a:lnTo>
                  <a:lnTo>
                    <a:pt x="162" y="231"/>
                  </a:lnTo>
                  <a:lnTo>
                    <a:pt x="276" y="130"/>
                  </a:lnTo>
                  <a:lnTo>
                    <a:pt x="190" y="0"/>
                  </a:lnTo>
                  <a:close/>
                </a:path>
              </a:pathLst>
            </a:custGeom>
            <a:solidFill>
              <a:srgbClr val="000000"/>
            </a:solidFill>
            <a:ln w="9525">
              <a:noFill/>
              <a:round/>
              <a:headEnd/>
              <a:tailEnd/>
            </a:ln>
          </p:spPr>
          <p:txBody>
            <a:bodyPr/>
            <a:lstStyle/>
            <a:p>
              <a:endParaRPr lang="en-US"/>
            </a:p>
          </p:txBody>
        </p:sp>
        <p:sp>
          <p:nvSpPr>
            <p:cNvPr id="23565" name="Freeform 82"/>
            <p:cNvSpPr>
              <a:spLocks/>
            </p:cNvSpPr>
            <p:nvPr/>
          </p:nvSpPr>
          <p:spPr bwMode="auto">
            <a:xfrm>
              <a:off x="1300" y="486"/>
              <a:ext cx="175" cy="494"/>
            </a:xfrm>
            <a:custGeom>
              <a:avLst/>
              <a:gdLst>
                <a:gd name="T0" fmla="*/ 36 w 349"/>
                <a:gd name="T1" fmla="*/ 0 h 989"/>
                <a:gd name="T2" fmla="*/ 68 w 349"/>
                <a:gd name="T3" fmla="*/ 29 h 989"/>
                <a:gd name="T4" fmla="*/ 49 w 349"/>
                <a:gd name="T5" fmla="*/ 59 h 989"/>
                <a:gd name="T6" fmla="*/ 88 w 349"/>
                <a:gd name="T7" fmla="*/ 124 h 989"/>
                <a:gd name="T8" fmla="*/ 46 w 349"/>
                <a:gd name="T9" fmla="*/ 179 h 989"/>
                <a:gd name="T10" fmla="*/ 38 w 349"/>
                <a:gd name="T11" fmla="*/ 226 h 989"/>
                <a:gd name="T12" fmla="*/ 0 w 349"/>
                <a:gd name="T13" fmla="*/ 247 h 989"/>
                <a:gd name="T14" fmla="*/ 26 w 349"/>
                <a:gd name="T15" fmla="*/ 223 h 989"/>
                <a:gd name="T16" fmla="*/ 33 w 349"/>
                <a:gd name="T17" fmla="*/ 176 h 989"/>
                <a:gd name="T18" fmla="*/ 71 w 349"/>
                <a:gd name="T19" fmla="*/ 129 h 989"/>
                <a:gd name="T20" fmla="*/ 32 w 349"/>
                <a:gd name="T21" fmla="*/ 58 h 989"/>
                <a:gd name="T22" fmla="*/ 59 w 349"/>
                <a:gd name="T23" fmla="*/ 31 h 989"/>
                <a:gd name="T24" fmla="*/ 36 w 349"/>
                <a:gd name="T25" fmla="*/ 0 h 9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49"/>
                <a:gd name="T40" fmla="*/ 0 h 989"/>
                <a:gd name="T41" fmla="*/ 349 w 349"/>
                <a:gd name="T42" fmla="*/ 989 h 9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49" h="989">
                  <a:moveTo>
                    <a:pt x="142" y="0"/>
                  </a:moveTo>
                  <a:lnTo>
                    <a:pt x="272" y="119"/>
                  </a:lnTo>
                  <a:lnTo>
                    <a:pt x="194" y="238"/>
                  </a:lnTo>
                  <a:lnTo>
                    <a:pt x="349" y="498"/>
                  </a:lnTo>
                  <a:lnTo>
                    <a:pt x="183" y="716"/>
                  </a:lnTo>
                  <a:lnTo>
                    <a:pt x="152" y="907"/>
                  </a:lnTo>
                  <a:lnTo>
                    <a:pt x="0" y="989"/>
                  </a:lnTo>
                  <a:lnTo>
                    <a:pt x="103" y="895"/>
                  </a:lnTo>
                  <a:lnTo>
                    <a:pt x="130" y="707"/>
                  </a:lnTo>
                  <a:lnTo>
                    <a:pt x="282" y="519"/>
                  </a:lnTo>
                  <a:lnTo>
                    <a:pt x="125" y="232"/>
                  </a:lnTo>
                  <a:lnTo>
                    <a:pt x="235" y="127"/>
                  </a:lnTo>
                  <a:lnTo>
                    <a:pt x="142" y="0"/>
                  </a:lnTo>
                  <a:close/>
                </a:path>
              </a:pathLst>
            </a:custGeom>
            <a:solidFill>
              <a:srgbClr val="000000"/>
            </a:solidFill>
            <a:ln w="9525">
              <a:noFill/>
              <a:round/>
              <a:headEnd/>
              <a:tailEnd/>
            </a:ln>
          </p:spPr>
          <p:txBody>
            <a:bodyPr/>
            <a:lstStyle/>
            <a:p>
              <a:endParaRPr lang="en-US"/>
            </a:p>
          </p:txBody>
        </p:sp>
        <p:sp>
          <p:nvSpPr>
            <p:cNvPr id="23566" name="Freeform 83"/>
            <p:cNvSpPr>
              <a:spLocks/>
            </p:cNvSpPr>
            <p:nvPr/>
          </p:nvSpPr>
          <p:spPr bwMode="auto">
            <a:xfrm>
              <a:off x="1090" y="489"/>
              <a:ext cx="202" cy="484"/>
            </a:xfrm>
            <a:custGeom>
              <a:avLst/>
              <a:gdLst>
                <a:gd name="T0" fmla="*/ 0 w 404"/>
                <a:gd name="T1" fmla="*/ 0 h 969"/>
                <a:gd name="T2" fmla="*/ 43 w 404"/>
                <a:gd name="T3" fmla="*/ 19 h 969"/>
                <a:gd name="T4" fmla="*/ 38 w 404"/>
                <a:gd name="T5" fmla="*/ 52 h 969"/>
                <a:gd name="T6" fmla="*/ 101 w 404"/>
                <a:gd name="T7" fmla="*/ 103 h 969"/>
                <a:gd name="T8" fmla="*/ 85 w 404"/>
                <a:gd name="T9" fmla="*/ 165 h 969"/>
                <a:gd name="T10" fmla="*/ 98 w 404"/>
                <a:gd name="T11" fmla="*/ 213 h 969"/>
                <a:gd name="T12" fmla="*/ 71 w 404"/>
                <a:gd name="T13" fmla="*/ 242 h 969"/>
                <a:gd name="T14" fmla="*/ 85 w 404"/>
                <a:gd name="T15" fmla="*/ 213 h 969"/>
                <a:gd name="T16" fmla="*/ 72 w 404"/>
                <a:gd name="T17" fmla="*/ 167 h 969"/>
                <a:gd name="T18" fmla="*/ 87 w 404"/>
                <a:gd name="T19" fmla="*/ 113 h 969"/>
                <a:gd name="T20" fmla="*/ 21 w 404"/>
                <a:gd name="T21" fmla="*/ 55 h 969"/>
                <a:gd name="T22" fmla="*/ 36 w 404"/>
                <a:gd name="T23" fmla="*/ 23 h 969"/>
                <a:gd name="T24" fmla="*/ 0 w 404"/>
                <a:gd name="T25" fmla="*/ 0 h 9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4"/>
                <a:gd name="T40" fmla="*/ 0 h 969"/>
                <a:gd name="T41" fmla="*/ 404 w 404"/>
                <a:gd name="T42" fmla="*/ 969 h 96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4" h="969">
                  <a:moveTo>
                    <a:pt x="0" y="0"/>
                  </a:moveTo>
                  <a:lnTo>
                    <a:pt x="172" y="77"/>
                  </a:lnTo>
                  <a:lnTo>
                    <a:pt x="150" y="210"/>
                  </a:lnTo>
                  <a:lnTo>
                    <a:pt x="404" y="414"/>
                  </a:lnTo>
                  <a:lnTo>
                    <a:pt x="340" y="663"/>
                  </a:lnTo>
                  <a:lnTo>
                    <a:pt x="390" y="852"/>
                  </a:lnTo>
                  <a:lnTo>
                    <a:pt x="283" y="969"/>
                  </a:lnTo>
                  <a:lnTo>
                    <a:pt x="340" y="853"/>
                  </a:lnTo>
                  <a:lnTo>
                    <a:pt x="287" y="669"/>
                  </a:lnTo>
                  <a:lnTo>
                    <a:pt x="348" y="452"/>
                  </a:lnTo>
                  <a:lnTo>
                    <a:pt x="81" y="222"/>
                  </a:lnTo>
                  <a:lnTo>
                    <a:pt x="141" y="95"/>
                  </a:lnTo>
                  <a:lnTo>
                    <a:pt x="0" y="0"/>
                  </a:lnTo>
                  <a:close/>
                </a:path>
              </a:pathLst>
            </a:custGeom>
            <a:solidFill>
              <a:srgbClr val="000000"/>
            </a:solidFill>
            <a:ln w="9525">
              <a:noFill/>
              <a:round/>
              <a:headEnd/>
              <a:tailEnd/>
            </a:ln>
          </p:spPr>
          <p:txBody>
            <a:bodyPr/>
            <a:lstStyle/>
            <a:p>
              <a:endParaRPr lang="en-US"/>
            </a:p>
          </p:txBody>
        </p:sp>
        <p:sp>
          <p:nvSpPr>
            <p:cNvPr id="23567" name="Freeform 84"/>
            <p:cNvSpPr>
              <a:spLocks/>
            </p:cNvSpPr>
            <p:nvPr/>
          </p:nvSpPr>
          <p:spPr bwMode="auto">
            <a:xfrm>
              <a:off x="908" y="502"/>
              <a:ext cx="247" cy="471"/>
            </a:xfrm>
            <a:custGeom>
              <a:avLst/>
              <a:gdLst>
                <a:gd name="T0" fmla="*/ 100 w 495"/>
                <a:gd name="T1" fmla="*/ 235 h 943"/>
                <a:gd name="T2" fmla="*/ 123 w 495"/>
                <a:gd name="T3" fmla="*/ 201 h 943"/>
                <a:gd name="T4" fmla="*/ 97 w 495"/>
                <a:gd name="T5" fmla="*/ 175 h 943"/>
                <a:gd name="T6" fmla="*/ 117 w 495"/>
                <a:gd name="T7" fmla="*/ 105 h 943"/>
                <a:gd name="T8" fmla="*/ 62 w 495"/>
                <a:gd name="T9" fmla="*/ 59 h 943"/>
                <a:gd name="T10" fmla="*/ 42 w 495"/>
                <a:gd name="T11" fmla="*/ 14 h 943"/>
                <a:gd name="T12" fmla="*/ 0 w 495"/>
                <a:gd name="T13" fmla="*/ 0 h 943"/>
                <a:gd name="T14" fmla="*/ 31 w 495"/>
                <a:gd name="T15" fmla="*/ 18 h 943"/>
                <a:gd name="T16" fmla="*/ 50 w 495"/>
                <a:gd name="T17" fmla="*/ 63 h 943"/>
                <a:gd name="T18" fmla="*/ 99 w 495"/>
                <a:gd name="T19" fmla="*/ 103 h 943"/>
                <a:gd name="T20" fmla="*/ 80 w 495"/>
                <a:gd name="T21" fmla="*/ 180 h 943"/>
                <a:gd name="T22" fmla="*/ 114 w 495"/>
                <a:gd name="T23" fmla="*/ 200 h 943"/>
                <a:gd name="T24" fmla="*/ 100 w 495"/>
                <a:gd name="T25" fmla="*/ 235 h 9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5"/>
                <a:gd name="T40" fmla="*/ 0 h 943"/>
                <a:gd name="T41" fmla="*/ 495 w 495"/>
                <a:gd name="T42" fmla="*/ 943 h 9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5" h="943">
                  <a:moveTo>
                    <a:pt x="401" y="943"/>
                  </a:moveTo>
                  <a:lnTo>
                    <a:pt x="495" y="806"/>
                  </a:lnTo>
                  <a:lnTo>
                    <a:pt x="388" y="702"/>
                  </a:lnTo>
                  <a:lnTo>
                    <a:pt x="471" y="423"/>
                  </a:lnTo>
                  <a:lnTo>
                    <a:pt x="251" y="237"/>
                  </a:lnTo>
                  <a:lnTo>
                    <a:pt x="169" y="56"/>
                  </a:lnTo>
                  <a:lnTo>
                    <a:pt x="0" y="0"/>
                  </a:lnTo>
                  <a:lnTo>
                    <a:pt x="125" y="75"/>
                  </a:lnTo>
                  <a:lnTo>
                    <a:pt x="201" y="254"/>
                  </a:lnTo>
                  <a:lnTo>
                    <a:pt x="399" y="414"/>
                  </a:lnTo>
                  <a:lnTo>
                    <a:pt x="323" y="720"/>
                  </a:lnTo>
                  <a:lnTo>
                    <a:pt x="457" y="803"/>
                  </a:lnTo>
                  <a:lnTo>
                    <a:pt x="401" y="943"/>
                  </a:lnTo>
                  <a:close/>
                </a:path>
              </a:pathLst>
            </a:custGeom>
            <a:solidFill>
              <a:srgbClr val="000000"/>
            </a:solidFill>
            <a:ln w="9525">
              <a:noFill/>
              <a:round/>
              <a:headEnd/>
              <a:tailEnd/>
            </a:ln>
          </p:spPr>
          <p:txBody>
            <a:bodyPr/>
            <a:lstStyle/>
            <a:p>
              <a:endParaRPr lang="en-US"/>
            </a:p>
          </p:txBody>
        </p:sp>
        <p:sp>
          <p:nvSpPr>
            <p:cNvPr id="23568" name="Freeform 85"/>
            <p:cNvSpPr>
              <a:spLocks/>
            </p:cNvSpPr>
            <p:nvPr/>
          </p:nvSpPr>
          <p:spPr bwMode="auto">
            <a:xfrm>
              <a:off x="624" y="587"/>
              <a:ext cx="411" cy="385"/>
            </a:xfrm>
            <a:custGeom>
              <a:avLst/>
              <a:gdLst>
                <a:gd name="T0" fmla="*/ 199 w 822"/>
                <a:gd name="T1" fmla="*/ 192 h 772"/>
                <a:gd name="T2" fmla="*/ 206 w 822"/>
                <a:gd name="T3" fmla="*/ 154 h 772"/>
                <a:gd name="T4" fmla="*/ 169 w 822"/>
                <a:gd name="T5" fmla="*/ 137 h 772"/>
                <a:gd name="T6" fmla="*/ 158 w 822"/>
                <a:gd name="T7" fmla="*/ 66 h 772"/>
                <a:gd name="T8" fmla="*/ 85 w 822"/>
                <a:gd name="T9" fmla="*/ 38 h 772"/>
                <a:gd name="T10" fmla="*/ 46 w 822"/>
                <a:gd name="T11" fmla="*/ 1 h 772"/>
                <a:gd name="T12" fmla="*/ 0 w 822"/>
                <a:gd name="T13" fmla="*/ 0 h 772"/>
                <a:gd name="T14" fmla="*/ 38 w 822"/>
                <a:gd name="T15" fmla="*/ 8 h 772"/>
                <a:gd name="T16" fmla="*/ 76 w 822"/>
                <a:gd name="T17" fmla="*/ 45 h 772"/>
                <a:gd name="T18" fmla="*/ 140 w 822"/>
                <a:gd name="T19" fmla="*/ 69 h 772"/>
                <a:gd name="T20" fmla="*/ 156 w 822"/>
                <a:gd name="T21" fmla="*/ 145 h 772"/>
                <a:gd name="T22" fmla="*/ 197 w 822"/>
                <a:gd name="T23" fmla="*/ 156 h 772"/>
                <a:gd name="T24" fmla="*/ 199 w 822"/>
                <a:gd name="T25" fmla="*/ 192 h 7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822"/>
                <a:gd name="T40" fmla="*/ 0 h 772"/>
                <a:gd name="T41" fmla="*/ 822 w 822"/>
                <a:gd name="T42" fmla="*/ 772 h 77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822" h="772">
                  <a:moveTo>
                    <a:pt x="794" y="772"/>
                  </a:moveTo>
                  <a:lnTo>
                    <a:pt x="822" y="617"/>
                  </a:lnTo>
                  <a:lnTo>
                    <a:pt x="675" y="550"/>
                  </a:lnTo>
                  <a:lnTo>
                    <a:pt x="630" y="266"/>
                  </a:lnTo>
                  <a:lnTo>
                    <a:pt x="340" y="152"/>
                  </a:lnTo>
                  <a:lnTo>
                    <a:pt x="183" y="4"/>
                  </a:lnTo>
                  <a:lnTo>
                    <a:pt x="0" y="0"/>
                  </a:lnTo>
                  <a:lnTo>
                    <a:pt x="150" y="35"/>
                  </a:lnTo>
                  <a:lnTo>
                    <a:pt x="301" y="182"/>
                  </a:lnTo>
                  <a:lnTo>
                    <a:pt x="558" y="277"/>
                  </a:lnTo>
                  <a:lnTo>
                    <a:pt x="622" y="584"/>
                  </a:lnTo>
                  <a:lnTo>
                    <a:pt x="786" y="626"/>
                  </a:lnTo>
                  <a:lnTo>
                    <a:pt x="794" y="772"/>
                  </a:lnTo>
                  <a:close/>
                </a:path>
              </a:pathLst>
            </a:custGeom>
            <a:solidFill>
              <a:srgbClr val="000000"/>
            </a:solidFill>
            <a:ln w="9525">
              <a:noFill/>
              <a:round/>
              <a:headEnd/>
              <a:tailEnd/>
            </a:ln>
          </p:spPr>
          <p:txBody>
            <a:bodyPr/>
            <a:lstStyle/>
            <a:p>
              <a:endParaRPr lang="en-US"/>
            </a:p>
          </p:txBody>
        </p:sp>
        <p:sp>
          <p:nvSpPr>
            <p:cNvPr id="23569" name="Freeform 86"/>
            <p:cNvSpPr>
              <a:spLocks/>
            </p:cNvSpPr>
            <p:nvPr/>
          </p:nvSpPr>
          <p:spPr bwMode="auto">
            <a:xfrm>
              <a:off x="728" y="1196"/>
              <a:ext cx="976" cy="964"/>
            </a:xfrm>
            <a:custGeom>
              <a:avLst/>
              <a:gdLst>
                <a:gd name="T0" fmla="*/ 488 w 1952"/>
                <a:gd name="T1" fmla="*/ 0 h 1927"/>
                <a:gd name="T2" fmla="*/ 244 w 1952"/>
                <a:gd name="T3" fmla="*/ 141 h 1927"/>
                <a:gd name="T4" fmla="*/ 0 w 1952"/>
                <a:gd name="T5" fmla="*/ 0 h 1927"/>
                <a:gd name="T6" fmla="*/ 0 w 1952"/>
                <a:gd name="T7" fmla="*/ 353 h 1927"/>
                <a:gd name="T8" fmla="*/ 244 w 1952"/>
                <a:gd name="T9" fmla="*/ 482 h 1927"/>
                <a:gd name="T10" fmla="*/ 244 w 1952"/>
                <a:gd name="T11" fmla="*/ 482 h 1927"/>
                <a:gd name="T12" fmla="*/ 244 w 1952"/>
                <a:gd name="T13" fmla="*/ 482 h 1927"/>
                <a:gd name="T14" fmla="*/ 244 w 1952"/>
                <a:gd name="T15" fmla="*/ 482 h 1927"/>
                <a:gd name="T16" fmla="*/ 244 w 1952"/>
                <a:gd name="T17" fmla="*/ 482 h 1927"/>
                <a:gd name="T18" fmla="*/ 488 w 1952"/>
                <a:gd name="T19" fmla="*/ 353 h 1927"/>
                <a:gd name="T20" fmla="*/ 488 w 1952"/>
                <a:gd name="T21" fmla="*/ 0 h 19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52"/>
                <a:gd name="T34" fmla="*/ 0 h 1927"/>
                <a:gd name="T35" fmla="*/ 1952 w 1952"/>
                <a:gd name="T36" fmla="*/ 1927 h 19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52" h="1927">
                  <a:moveTo>
                    <a:pt x="1952" y="0"/>
                  </a:moveTo>
                  <a:lnTo>
                    <a:pt x="976" y="564"/>
                  </a:lnTo>
                  <a:lnTo>
                    <a:pt x="0" y="0"/>
                  </a:lnTo>
                  <a:lnTo>
                    <a:pt x="0" y="1412"/>
                  </a:lnTo>
                  <a:lnTo>
                    <a:pt x="975" y="1925"/>
                  </a:lnTo>
                  <a:lnTo>
                    <a:pt x="975" y="1927"/>
                  </a:lnTo>
                  <a:lnTo>
                    <a:pt x="976" y="1926"/>
                  </a:lnTo>
                  <a:lnTo>
                    <a:pt x="979" y="1927"/>
                  </a:lnTo>
                  <a:lnTo>
                    <a:pt x="979" y="1925"/>
                  </a:lnTo>
                  <a:lnTo>
                    <a:pt x="1952" y="1412"/>
                  </a:lnTo>
                  <a:lnTo>
                    <a:pt x="1952" y="0"/>
                  </a:lnTo>
                  <a:close/>
                </a:path>
              </a:pathLst>
            </a:custGeom>
            <a:solidFill>
              <a:srgbClr val="000000"/>
            </a:solidFill>
            <a:ln w="9525">
              <a:noFill/>
              <a:round/>
              <a:headEnd/>
              <a:tailEnd/>
            </a:ln>
          </p:spPr>
          <p:txBody>
            <a:bodyPr/>
            <a:lstStyle/>
            <a:p>
              <a:endParaRPr lang="en-US"/>
            </a:p>
          </p:txBody>
        </p:sp>
        <p:sp>
          <p:nvSpPr>
            <p:cNvPr id="23570" name="Freeform 87"/>
            <p:cNvSpPr>
              <a:spLocks/>
            </p:cNvSpPr>
            <p:nvPr/>
          </p:nvSpPr>
          <p:spPr bwMode="auto">
            <a:xfrm>
              <a:off x="1540" y="1301"/>
              <a:ext cx="164" cy="388"/>
            </a:xfrm>
            <a:custGeom>
              <a:avLst/>
              <a:gdLst>
                <a:gd name="T0" fmla="*/ 82 w 327"/>
                <a:gd name="T1" fmla="*/ 0 h 778"/>
                <a:gd name="T2" fmla="*/ 55 w 327"/>
                <a:gd name="T3" fmla="*/ 102 h 778"/>
                <a:gd name="T4" fmla="*/ 0 w 327"/>
                <a:gd name="T5" fmla="*/ 97 h 778"/>
                <a:gd name="T6" fmla="*/ 43 w 327"/>
                <a:gd name="T7" fmla="*/ 116 h 778"/>
                <a:gd name="T8" fmla="*/ 3 w 327"/>
                <a:gd name="T9" fmla="*/ 160 h 778"/>
                <a:gd name="T10" fmla="*/ 51 w 327"/>
                <a:gd name="T11" fmla="*/ 139 h 778"/>
                <a:gd name="T12" fmla="*/ 39 w 327"/>
                <a:gd name="T13" fmla="*/ 194 h 778"/>
                <a:gd name="T14" fmla="*/ 70 w 327"/>
                <a:gd name="T15" fmla="*/ 144 h 778"/>
                <a:gd name="T16" fmla="*/ 82 w 327"/>
                <a:gd name="T17" fmla="*/ 127 h 778"/>
                <a:gd name="T18" fmla="*/ 82 w 327"/>
                <a:gd name="T19" fmla="*/ 0 h 7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7"/>
                <a:gd name="T31" fmla="*/ 0 h 778"/>
                <a:gd name="T32" fmla="*/ 327 w 327"/>
                <a:gd name="T33" fmla="*/ 778 h 77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7" h="778">
                  <a:moveTo>
                    <a:pt x="327" y="0"/>
                  </a:moveTo>
                  <a:lnTo>
                    <a:pt x="219" y="411"/>
                  </a:lnTo>
                  <a:lnTo>
                    <a:pt x="0" y="390"/>
                  </a:lnTo>
                  <a:lnTo>
                    <a:pt x="172" y="467"/>
                  </a:lnTo>
                  <a:lnTo>
                    <a:pt x="9" y="641"/>
                  </a:lnTo>
                  <a:lnTo>
                    <a:pt x="202" y="557"/>
                  </a:lnTo>
                  <a:lnTo>
                    <a:pt x="153" y="778"/>
                  </a:lnTo>
                  <a:lnTo>
                    <a:pt x="278" y="580"/>
                  </a:lnTo>
                  <a:lnTo>
                    <a:pt x="327" y="512"/>
                  </a:lnTo>
                  <a:lnTo>
                    <a:pt x="327" y="0"/>
                  </a:lnTo>
                  <a:close/>
                </a:path>
              </a:pathLst>
            </a:custGeom>
            <a:solidFill>
              <a:srgbClr val="FFFFFF"/>
            </a:solidFill>
            <a:ln w="9525">
              <a:noFill/>
              <a:round/>
              <a:headEnd/>
              <a:tailEnd/>
            </a:ln>
          </p:spPr>
          <p:txBody>
            <a:bodyPr/>
            <a:lstStyle/>
            <a:p>
              <a:endParaRPr lang="en-US"/>
            </a:p>
          </p:txBody>
        </p:sp>
        <p:sp>
          <p:nvSpPr>
            <p:cNvPr id="23571" name="Freeform 88"/>
            <p:cNvSpPr>
              <a:spLocks/>
            </p:cNvSpPr>
            <p:nvPr/>
          </p:nvSpPr>
          <p:spPr bwMode="auto">
            <a:xfrm>
              <a:off x="728" y="1336"/>
              <a:ext cx="169" cy="353"/>
            </a:xfrm>
            <a:custGeom>
              <a:avLst/>
              <a:gdLst>
                <a:gd name="T0" fmla="*/ 29 w 337"/>
                <a:gd name="T1" fmla="*/ 85 h 708"/>
                <a:gd name="T2" fmla="*/ 0 w 337"/>
                <a:gd name="T3" fmla="*/ 0 h 708"/>
                <a:gd name="T4" fmla="*/ 0 w 337"/>
                <a:gd name="T5" fmla="*/ 107 h 708"/>
                <a:gd name="T6" fmla="*/ 15 w 337"/>
                <a:gd name="T7" fmla="*/ 127 h 708"/>
                <a:gd name="T8" fmla="*/ 46 w 337"/>
                <a:gd name="T9" fmla="*/ 176 h 708"/>
                <a:gd name="T10" fmla="*/ 34 w 337"/>
                <a:gd name="T11" fmla="*/ 121 h 708"/>
                <a:gd name="T12" fmla="*/ 82 w 337"/>
                <a:gd name="T13" fmla="*/ 142 h 708"/>
                <a:gd name="T14" fmla="*/ 41 w 337"/>
                <a:gd name="T15" fmla="*/ 99 h 708"/>
                <a:gd name="T16" fmla="*/ 85 w 337"/>
                <a:gd name="T17" fmla="*/ 80 h 708"/>
                <a:gd name="T18" fmla="*/ 29 w 337"/>
                <a:gd name="T19" fmla="*/ 85 h 7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37"/>
                <a:gd name="T31" fmla="*/ 0 h 708"/>
                <a:gd name="T32" fmla="*/ 337 w 337"/>
                <a:gd name="T33" fmla="*/ 708 h 7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37" h="708">
                  <a:moveTo>
                    <a:pt x="116" y="341"/>
                  </a:moveTo>
                  <a:lnTo>
                    <a:pt x="0" y="0"/>
                  </a:lnTo>
                  <a:lnTo>
                    <a:pt x="0" y="430"/>
                  </a:lnTo>
                  <a:lnTo>
                    <a:pt x="57" y="510"/>
                  </a:lnTo>
                  <a:lnTo>
                    <a:pt x="182" y="708"/>
                  </a:lnTo>
                  <a:lnTo>
                    <a:pt x="135" y="487"/>
                  </a:lnTo>
                  <a:lnTo>
                    <a:pt x="328" y="571"/>
                  </a:lnTo>
                  <a:lnTo>
                    <a:pt x="163" y="397"/>
                  </a:lnTo>
                  <a:lnTo>
                    <a:pt x="337" y="320"/>
                  </a:lnTo>
                  <a:lnTo>
                    <a:pt x="116" y="341"/>
                  </a:lnTo>
                  <a:close/>
                </a:path>
              </a:pathLst>
            </a:custGeom>
            <a:solidFill>
              <a:srgbClr val="FFFFFF"/>
            </a:solidFill>
            <a:ln w="9525">
              <a:noFill/>
              <a:round/>
              <a:headEnd/>
              <a:tailEnd/>
            </a:ln>
          </p:spPr>
          <p:txBody>
            <a:bodyPr/>
            <a:lstStyle/>
            <a:p>
              <a:endParaRPr lang="en-US"/>
            </a:p>
          </p:txBody>
        </p:sp>
        <p:sp>
          <p:nvSpPr>
            <p:cNvPr id="23572" name="Freeform 89"/>
            <p:cNvSpPr>
              <a:spLocks/>
            </p:cNvSpPr>
            <p:nvPr/>
          </p:nvSpPr>
          <p:spPr bwMode="auto">
            <a:xfrm>
              <a:off x="1192" y="1459"/>
              <a:ext cx="57" cy="701"/>
            </a:xfrm>
            <a:custGeom>
              <a:avLst/>
              <a:gdLst>
                <a:gd name="T0" fmla="*/ 29 w 114"/>
                <a:gd name="T1" fmla="*/ 0 h 1403"/>
                <a:gd name="T2" fmla="*/ 12 w 114"/>
                <a:gd name="T3" fmla="*/ 10 h 1403"/>
                <a:gd name="T4" fmla="*/ 0 w 114"/>
                <a:gd name="T5" fmla="*/ 2 h 1403"/>
                <a:gd name="T6" fmla="*/ 0 w 114"/>
                <a:gd name="T7" fmla="*/ 344 h 1403"/>
                <a:gd name="T8" fmla="*/ 12 w 114"/>
                <a:gd name="T9" fmla="*/ 350 h 1403"/>
                <a:gd name="T10" fmla="*/ 12 w 114"/>
                <a:gd name="T11" fmla="*/ 350 h 1403"/>
                <a:gd name="T12" fmla="*/ 12 w 114"/>
                <a:gd name="T13" fmla="*/ 350 h 1403"/>
                <a:gd name="T14" fmla="*/ 13 w 114"/>
                <a:gd name="T15" fmla="*/ 350 h 1403"/>
                <a:gd name="T16" fmla="*/ 13 w 114"/>
                <a:gd name="T17" fmla="*/ 350 h 1403"/>
                <a:gd name="T18" fmla="*/ 29 w 114"/>
                <a:gd name="T19" fmla="*/ 341 h 1403"/>
                <a:gd name="T20" fmla="*/ 29 w 114"/>
                <a:gd name="T21" fmla="*/ 0 h 14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4"/>
                <a:gd name="T34" fmla="*/ 0 h 1403"/>
                <a:gd name="T35" fmla="*/ 114 w 114"/>
                <a:gd name="T36" fmla="*/ 1403 h 140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4" h="1403">
                  <a:moveTo>
                    <a:pt x="114" y="0"/>
                  </a:moveTo>
                  <a:lnTo>
                    <a:pt x="48" y="40"/>
                  </a:lnTo>
                  <a:lnTo>
                    <a:pt x="0" y="11"/>
                  </a:lnTo>
                  <a:lnTo>
                    <a:pt x="0" y="1376"/>
                  </a:lnTo>
                  <a:lnTo>
                    <a:pt x="47" y="1401"/>
                  </a:lnTo>
                  <a:lnTo>
                    <a:pt x="47" y="1403"/>
                  </a:lnTo>
                  <a:lnTo>
                    <a:pt x="48" y="1402"/>
                  </a:lnTo>
                  <a:lnTo>
                    <a:pt x="51" y="1403"/>
                  </a:lnTo>
                  <a:lnTo>
                    <a:pt x="51" y="1401"/>
                  </a:lnTo>
                  <a:lnTo>
                    <a:pt x="114" y="1366"/>
                  </a:lnTo>
                  <a:lnTo>
                    <a:pt x="114" y="0"/>
                  </a:lnTo>
                  <a:close/>
                </a:path>
              </a:pathLst>
            </a:custGeom>
            <a:solidFill>
              <a:srgbClr val="FFFFFF"/>
            </a:solidFill>
            <a:ln w="9525">
              <a:noFill/>
              <a:round/>
              <a:headEnd/>
              <a:tailEnd/>
            </a:ln>
          </p:spPr>
          <p:txBody>
            <a:bodyPr/>
            <a:lstStyle/>
            <a:p>
              <a:endParaRPr lang="en-US"/>
            </a:p>
          </p:txBody>
        </p:sp>
      </p:grpSp>
      <p:sp>
        <p:nvSpPr>
          <p:cNvPr id="23562" name="Text Box 90"/>
          <p:cNvSpPr txBox="1">
            <a:spLocks noChangeArrowheads="1"/>
          </p:cNvSpPr>
          <p:nvPr/>
        </p:nvSpPr>
        <p:spPr bwMode="auto">
          <a:xfrm>
            <a:off x="2971800" y="3124200"/>
            <a:ext cx="3505200" cy="457200"/>
          </a:xfrm>
          <a:prstGeom prst="rect">
            <a:avLst/>
          </a:prstGeom>
          <a:noFill/>
          <a:ln w="9525">
            <a:noFill/>
            <a:miter lim="800000"/>
            <a:headEnd/>
            <a:tailEnd/>
          </a:ln>
        </p:spPr>
        <p:txBody>
          <a:bodyPr>
            <a:spAutoFit/>
          </a:bodyPr>
          <a:lstStyle/>
          <a:p>
            <a:pPr algn="ctr" eaLnBrk="1" hangingPunct="1">
              <a:spcBef>
                <a:spcPct val="50000"/>
              </a:spcBef>
            </a:pPr>
            <a:r>
              <a:rPr lang="en-US" sz="2400" b="1">
                <a:latin typeface="Times New Roman" pitchFamily="18" charset="0"/>
              </a:rPr>
              <a:t>FISHBOWL EXERCISE</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677988" y="-266700"/>
            <a:ext cx="5661025" cy="533400"/>
          </a:xfrm>
          <a:prstGeom prst="rect">
            <a:avLst/>
          </a:prstGeom>
          <a:noFill/>
          <a:ln w="9525">
            <a:noFill/>
            <a:miter lim="800000"/>
            <a:headEnd/>
            <a:tailEnd/>
          </a:ln>
        </p:spPr>
        <p:txBody>
          <a:bodyPr lIns="64008" tIns="32004" rIns="64008" bIns="32004" anchor="ctr"/>
          <a:lstStyle/>
          <a:p>
            <a:pPr algn="ctr"/>
            <a:endParaRPr lang="en-US"/>
          </a:p>
        </p:txBody>
      </p:sp>
      <p:sp>
        <p:nvSpPr>
          <p:cNvPr id="25603" name="Text Box 3"/>
          <p:cNvSpPr txBox="1">
            <a:spLocks noChangeArrowheads="1"/>
          </p:cNvSpPr>
          <p:nvPr/>
        </p:nvSpPr>
        <p:spPr bwMode="auto">
          <a:xfrm>
            <a:off x="685800" y="609600"/>
            <a:ext cx="3352800" cy="1285875"/>
          </a:xfrm>
          <a:prstGeom prst="rect">
            <a:avLst/>
          </a:prstGeom>
          <a:noFill/>
          <a:ln w="9525">
            <a:noFill/>
            <a:miter lim="800000"/>
            <a:headEnd/>
            <a:tailEnd/>
          </a:ln>
        </p:spPr>
        <p:txBody>
          <a:bodyPr lIns="64008" tIns="32004" rIns="64008" bIns="32004">
            <a:spAutoFit/>
          </a:bodyPr>
          <a:lstStyle/>
          <a:p>
            <a:r>
              <a:rPr lang="en-US" sz="1600" b="1" u="sng" dirty="0">
                <a:latin typeface="Lucida Console" pitchFamily="49" charset="0"/>
              </a:rPr>
              <a:t>D</a:t>
            </a:r>
            <a:r>
              <a:rPr lang="en-US" sz="1600" b="1" dirty="0">
                <a:latin typeface="Lucida Console" pitchFamily="49" charset="0"/>
              </a:rPr>
              <a:t> </a:t>
            </a:r>
            <a:r>
              <a:rPr lang="en-US" sz="1600" dirty="0" err="1">
                <a:latin typeface="Lucida Console" pitchFamily="49" charset="0"/>
              </a:rPr>
              <a:t>evelop</a:t>
            </a:r>
            <a:r>
              <a:rPr lang="en-US" sz="1600" dirty="0">
                <a:latin typeface="Lucida Console" pitchFamily="49" charset="0"/>
              </a:rPr>
              <a:t>  </a:t>
            </a:r>
            <a:r>
              <a:rPr lang="en-US" sz="1600" b="1" u="sng" dirty="0">
                <a:latin typeface="Lucida Console" pitchFamily="49" charset="0"/>
              </a:rPr>
              <a:t>D</a:t>
            </a:r>
            <a:r>
              <a:rPr lang="en-US" sz="1600" b="1" dirty="0">
                <a:latin typeface="Lucida Console" pitchFamily="49" charset="0"/>
              </a:rPr>
              <a:t> </a:t>
            </a:r>
            <a:r>
              <a:rPr lang="en-US" sz="1600" dirty="0" err="1">
                <a:latin typeface="Lucida Console" pitchFamily="49" charset="0"/>
              </a:rPr>
              <a:t>iscrepancy</a:t>
            </a:r>
            <a:endParaRPr lang="en-US" sz="1600" dirty="0">
              <a:latin typeface="Lucida Console" pitchFamily="49" charset="0"/>
            </a:endParaRPr>
          </a:p>
          <a:p>
            <a:r>
              <a:rPr lang="en-US" sz="1600" b="1" u="sng" dirty="0">
                <a:latin typeface="Lucida Console" pitchFamily="49" charset="0"/>
              </a:rPr>
              <a:t>E</a:t>
            </a:r>
            <a:r>
              <a:rPr lang="en-US" sz="1600" dirty="0">
                <a:latin typeface="Lucida Console" pitchFamily="49" charset="0"/>
              </a:rPr>
              <a:t> express </a:t>
            </a:r>
            <a:r>
              <a:rPr lang="en-US" sz="1600" b="1" u="sng" dirty="0">
                <a:latin typeface="Lucida Console" pitchFamily="49" charset="0"/>
              </a:rPr>
              <a:t>E</a:t>
            </a:r>
            <a:r>
              <a:rPr lang="en-US" sz="1600" b="1" dirty="0">
                <a:latin typeface="Lucida Console" pitchFamily="49" charset="0"/>
              </a:rPr>
              <a:t> </a:t>
            </a:r>
            <a:r>
              <a:rPr lang="en-US" sz="1600" dirty="0" err="1">
                <a:latin typeface="Lucida Console" pitchFamily="49" charset="0"/>
              </a:rPr>
              <a:t>mpathy</a:t>
            </a:r>
            <a:endParaRPr lang="en-US" sz="1600" dirty="0">
              <a:latin typeface="Lucida Console" pitchFamily="49" charset="0"/>
            </a:endParaRPr>
          </a:p>
          <a:p>
            <a:r>
              <a:rPr lang="en-US" sz="1600" b="1" u="sng" dirty="0">
                <a:latin typeface="Lucida Console" pitchFamily="49" charset="0"/>
              </a:rPr>
              <a:t>A</a:t>
            </a:r>
            <a:r>
              <a:rPr lang="en-US" sz="1600" dirty="0">
                <a:latin typeface="Lucida Console" pitchFamily="49" charset="0"/>
              </a:rPr>
              <a:t> </a:t>
            </a:r>
            <a:r>
              <a:rPr lang="en-US" sz="1600" dirty="0" err="1">
                <a:latin typeface="Lucida Console" pitchFamily="49" charset="0"/>
              </a:rPr>
              <a:t>mplify</a:t>
            </a:r>
            <a:r>
              <a:rPr lang="en-US" sz="1600" dirty="0">
                <a:latin typeface="Lucida Console" pitchFamily="49" charset="0"/>
              </a:rPr>
              <a:t>  </a:t>
            </a:r>
            <a:r>
              <a:rPr lang="en-US" sz="1600" b="1" u="sng" dirty="0">
                <a:latin typeface="Lucida Console" pitchFamily="49" charset="0"/>
              </a:rPr>
              <a:t>A</a:t>
            </a:r>
            <a:r>
              <a:rPr lang="en-US" sz="1600" b="1" dirty="0">
                <a:latin typeface="Lucida Console" pitchFamily="49" charset="0"/>
              </a:rPr>
              <a:t> </a:t>
            </a:r>
            <a:r>
              <a:rPr lang="en-US" sz="1600" dirty="0" err="1">
                <a:latin typeface="Lucida Console" pitchFamily="49" charset="0"/>
              </a:rPr>
              <a:t>mbivalence</a:t>
            </a:r>
            <a:endParaRPr lang="en-US" sz="1600" dirty="0">
              <a:latin typeface="Lucida Console" pitchFamily="49" charset="0"/>
            </a:endParaRPr>
          </a:p>
          <a:p>
            <a:r>
              <a:rPr lang="en-US" sz="1600" b="1" u="sng" dirty="0">
                <a:latin typeface="Lucida Console" pitchFamily="49" charset="0"/>
              </a:rPr>
              <a:t>R</a:t>
            </a:r>
            <a:r>
              <a:rPr lang="en-US" sz="1600" dirty="0">
                <a:latin typeface="Lucida Console" pitchFamily="49" charset="0"/>
              </a:rPr>
              <a:t> </a:t>
            </a:r>
            <a:r>
              <a:rPr lang="en-US" sz="1600" dirty="0" err="1">
                <a:latin typeface="Lucida Console" pitchFamily="49" charset="0"/>
              </a:rPr>
              <a:t>oll</a:t>
            </a:r>
            <a:r>
              <a:rPr lang="en-US" sz="1600" dirty="0">
                <a:latin typeface="Lucida Console" pitchFamily="49" charset="0"/>
              </a:rPr>
              <a:t> w/  </a:t>
            </a:r>
            <a:r>
              <a:rPr lang="en-US" sz="1600" b="1" u="sng" dirty="0">
                <a:latin typeface="Lucida Console" pitchFamily="49" charset="0"/>
              </a:rPr>
              <a:t>R</a:t>
            </a:r>
            <a:r>
              <a:rPr lang="en-US" sz="1600" dirty="0">
                <a:latin typeface="Lucida Console" pitchFamily="49" charset="0"/>
              </a:rPr>
              <a:t> </a:t>
            </a:r>
            <a:r>
              <a:rPr lang="en-US" sz="1600" dirty="0" err="1">
                <a:latin typeface="Lucida Console" pitchFamily="49" charset="0"/>
              </a:rPr>
              <a:t>esistance</a:t>
            </a:r>
            <a:endParaRPr lang="en-US" sz="1600" dirty="0">
              <a:latin typeface="Lucida Console" pitchFamily="49" charset="0"/>
            </a:endParaRPr>
          </a:p>
          <a:p>
            <a:r>
              <a:rPr lang="en-US" sz="1600" b="1" u="sng" dirty="0">
                <a:latin typeface="Lucida Console" pitchFamily="49" charset="0"/>
              </a:rPr>
              <a:t>S</a:t>
            </a:r>
            <a:r>
              <a:rPr lang="en-US" sz="1600" dirty="0">
                <a:latin typeface="Lucida Console" pitchFamily="49" charset="0"/>
              </a:rPr>
              <a:t> </a:t>
            </a:r>
            <a:r>
              <a:rPr lang="en-US" sz="1600" dirty="0" err="1">
                <a:latin typeface="Lucida Console" pitchFamily="49" charset="0"/>
              </a:rPr>
              <a:t>upport</a:t>
            </a:r>
            <a:r>
              <a:rPr lang="en-US" sz="1600" dirty="0">
                <a:latin typeface="Lucida Console" pitchFamily="49" charset="0"/>
              </a:rPr>
              <a:t>  </a:t>
            </a:r>
            <a:r>
              <a:rPr lang="en-US" sz="1600" b="1" u="sng" dirty="0">
                <a:latin typeface="Lucida Console" pitchFamily="49" charset="0"/>
              </a:rPr>
              <a:t>S</a:t>
            </a:r>
            <a:r>
              <a:rPr lang="en-US" sz="1600" dirty="0">
                <a:latin typeface="Lucida Console" pitchFamily="49" charset="0"/>
              </a:rPr>
              <a:t> elf-Efficacy</a:t>
            </a:r>
            <a:endParaRPr lang="en-US" sz="1600" dirty="0"/>
          </a:p>
        </p:txBody>
      </p:sp>
      <p:sp>
        <p:nvSpPr>
          <p:cNvPr id="25604" name="Text Box 4"/>
          <p:cNvSpPr txBox="1">
            <a:spLocks noChangeArrowheads="1"/>
          </p:cNvSpPr>
          <p:nvPr/>
        </p:nvSpPr>
        <p:spPr bwMode="auto">
          <a:xfrm>
            <a:off x="685800" y="1981200"/>
            <a:ext cx="2133600" cy="1041400"/>
          </a:xfrm>
          <a:prstGeom prst="rect">
            <a:avLst/>
          </a:prstGeom>
          <a:noFill/>
          <a:ln w="9525">
            <a:noFill/>
            <a:miter lim="800000"/>
            <a:headEnd/>
            <a:tailEnd/>
          </a:ln>
        </p:spPr>
        <p:txBody>
          <a:bodyPr lIns="64008" tIns="32004" rIns="64008" bIns="32004">
            <a:spAutoFit/>
          </a:bodyPr>
          <a:lstStyle/>
          <a:p>
            <a:r>
              <a:rPr lang="en-US" sz="1600" b="1" u="sng" dirty="0">
                <a:latin typeface="Lucida Console" pitchFamily="49" charset="0"/>
              </a:rPr>
              <a:t>O</a:t>
            </a:r>
            <a:r>
              <a:rPr lang="en-US" sz="1600" dirty="0">
                <a:latin typeface="Lucida Console" pitchFamily="49" charset="0"/>
              </a:rPr>
              <a:t> pen Questions</a:t>
            </a:r>
          </a:p>
          <a:p>
            <a:r>
              <a:rPr lang="en-US" sz="1600" b="1" u="sng" dirty="0">
                <a:latin typeface="Lucida Console" pitchFamily="49" charset="0"/>
              </a:rPr>
              <a:t>A</a:t>
            </a:r>
            <a:r>
              <a:rPr lang="en-US" sz="1600" dirty="0">
                <a:latin typeface="Lucida Console" pitchFamily="49" charset="0"/>
              </a:rPr>
              <a:t> </a:t>
            </a:r>
            <a:r>
              <a:rPr lang="en-US" sz="1600" dirty="0" err="1">
                <a:latin typeface="Lucida Console" pitchFamily="49" charset="0"/>
              </a:rPr>
              <a:t>ffirmations</a:t>
            </a:r>
            <a:endParaRPr lang="en-US" sz="1600" dirty="0">
              <a:latin typeface="Lucida Console" pitchFamily="49" charset="0"/>
            </a:endParaRPr>
          </a:p>
          <a:p>
            <a:r>
              <a:rPr lang="en-US" sz="1600" b="1" u="sng" dirty="0">
                <a:latin typeface="Lucida Console" pitchFamily="49" charset="0"/>
              </a:rPr>
              <a:t>R</a:t>
            </a:r>
            <a:r>
              <a:rPr lang="en-US" sz="1600" dirty="0">
                <a:latin typeface="Lucida Console" pitchFamily="49" charset="0"/>
              </a:rPr>
              <a:t> flections</a:t>
            </a:r>
          </a:p>
          <a:p>
            <a:r>
              <a:rPr lang="en-US" sz="1600" b="1" u="sng" dirty="0">
                <a:latin typeface="Lucida Console" pitchFamily="49" charset="0"/>
              </a:rPr>
              <a:t>S</a:t>
            </a:r>
            <a:r>
              <a:rPr lang="en-US" sz="1600" dirty="0">
                <a:latin typeface="Lucida Console" pitchFamily="49" charset="0"/>
              </a:rPr>
              <a:t> </a:t>
            </a:r>
            <a:r>
              <a:rPr lang="en-US" sz="1600" dirty="0" err="1">
                <a:latin typeface="Lucida Console" pitchFamily="49" charset="0"/>
              </a:rPr>
              <a:t>ummarizations</a:t>
            </a:r>
            <a:endParaRPr lang="en-US" sz="1600" dirty="0"/>
          </a:p>
        </p:txBody>
      </p:sp>
      <p:sp>
        <p:nvSpPr>
          <p:cNvPr id="25605" name="Text Box 5"/>
          <p:cNvSpPr txBox="1">
            <a:spLocks noChangeArrowheads="1"/>
          </p:cNvSpPr>
          <p:nvPr/>
        </p:nvSpPr>
        <p:spPr bwMode="auto">
          <a:xfrm>
            <a:off x="685800" y="3048000"/>
            <a:ext cx="3305175" cy="1774825"/>
          </a:xfrm>
          <a:prstGeom prst="rect">
            <a:avLst/>
          </a:prstGeom>
          <a:noFill/>
          <a:ln w="9525">
            <a:noFill/>
            <a:miter lim="800000"/>
            <a:headEnd/>
            <a:tailEnd/>
          </a:ln>
        </p:spPr>
        <p:txBody>
          <a:bodyPr wrap="none" lIns="64008" tIns="32004" rIns="64008" bIns="32004">
            <a:spAutoFit/>
          </a:bodyPr>
          <a:lstStyle/>
          <a:p>
            <a:r>
              <a:rPr lang="en-US" sz="1600" b="1" u="sng" dirty="0">
                <a:latin typeface="Lucida Console" pitchFamily="49" charset="0"/>
              </a:rPr>
              <a:t>I</a:t>
            </a:r>
            <a:r>
              <a:rPr lang="en-US" sz="1600" dirty="0">
                <a:latin typeface="Lucida Console" pitchFamily="49" charset="0"/>
              </a:rPr>
              <a:t> </a:t>
            </a:r>
            <a:r>
              <a:rPr lang="en-US" sz="1600" dirty="0" err="1">
                <a:latin typeface="Lucida Console" pitchFamily="49" charset="0"/>
              </a:rPr>
              <a:t>mportance</a:t>
            </a:r>
            <a:r>
              <a:rPr lang="en-US" sz="1600" dirty="0">
                <a:latin typeface="Lucida Console" pitchFamily="49" charset="0"/>
              </a:rPr>
              <a:t> Ruler</a:t>
            </a:r>
          </a:p>
          <a:p>
            <a:r>
              <a:rPr lang="en-US" sz="1600" b="1" u="sng" dirty="0">
                <a:latin typeface="Lucida Console" pitchFamily="49" charset="0"/>
              </a:rPr>
              <a:t>Q</a:t>
            </a:r>
            <a:r>
              <a:rPr lang="en-US" sz="1600" dirty="0">
                <a:latin typeface="Lucida Console" pitchFamily="49" charset="0"/>
              </a:rPr>
              <a:t> </a:t>
            </a:r>
            <a:r>
              <a:rPr lang="en-US" sz="1600" dirty="0" err="1">
                <a:latin typeface="Lucida Console" pitchFamily="49" charset="0"/>
              </a:rPr>
              <a:t>uery</a:t>
            </a:r>
            <a:r>
              <a:rPr lang="en-US" sz="1600" dirty="0">
                <a:latin typeface="Lucida Console" pitchFamily="49" charset="0"/>
              </a:rPr>
              <a:t> Extremes</a:t>
            </a:r>
          </a:p>
          <a:p>
            <a:r>
              <a:rPr lang="en-US" sz="1600" b="1" u="sng" dirty="0">
                <a:latin typeface="Lucida Console" pitchFamily="49" charset="0"/>
              </a:rPr>
              <a:t>L</a:t>
            </a:r>
            <a:r>
              <a:rPr lang="en-US" sz="1600" dirty="0">
                <a:latin typeface="Lucida Console" pitchFamily="49" charset="0"/>
              </a:rPr>
              <a:t> </a:t>
            </a:r>
            <a:r>
              <a:rPr lang="en-US" sz="1600" dirty="0" err="1">
                <a:latin typeface="Lucida Console" pitchFamily="49" charset="0"/>
              </a:rPr>
              <a:t>ooking</a:t>
            </a:r>
            <a:r>
              <a:rPr lang="en-US" sz="1600" dirty="0">
                <a:latin typeface="Lucida Console" pitchFamily="49" charset="0"/>
              </a:rPr>
              <a:t> back/ahead</a:t>
            </a:r>
          </a:p>
          <a:p>
            <a:r>
              <a:rPr lang="en-US" sz="1600" b="1" u="sng" dirty="0">
                <a:latin typeface="Lucida Console" pitchFamily="49" charset="0"/>
              </a:rPr>
              <a:t>E</a:t>
            </a:r>
            <a:r>
              <a:rPr lang="en-US" sz="1600" dirty="0">
                <a:latin typeface="Lucida Console" pitchFamily="49" charset="0"/>
              </a:rPr>
              <a:t> vocative Questions</a:t>
            </a:r>
          </a:p>
          <a:p>
            <a:r>
              <a:rPr lang="en-US" sz="1600" b="1" u="sng" dirty="0">
                <a:latin typeface="Lucida Console" pitchFamily="49" charset="0"/>
              </a:rPr>
              <a:t>D</a:t>
            </a:r>
            <a:r>
              <a:rPr lang="en-US" sz="1600" dirty="0">
                <a:latin typeface="Lucida Console" pitchFamily="49" charset="0"/>
              </a:rPr>
              <a:t> </a:t>
            </a:r>
            <a:r>
              <a:rPr lang="en-US" sz="1600" dirty="0" err="1">
                <a:latin typeface="Lucida Console" pitchFamily="49" charset="0"/>
              </a:rPr>
              <a:t>ecisional</a:t>
            </a:r>
            <a:r>
              <a:rPr lang="en-US" sz="1600" dirty="0">
                <a:latin typeface="Lucida Console" pitchFamily="49" charset="0"/>
              </a:rPr>
              <a:t> Balance</a:t>
            </a:r>
          </a:p>
          <a:p>
            <a:r>
              <a:rPr lang="en-US" sz="1600" b="1" u="sng" dirty="0">
                <a:latin typeface="Lucida Console" pitchFamily="49" charset="0"/>
              </a:rPr>
              <a:t>G</a:t>
            </a:r>
            <a:r>
              <a:rPr lang="en-US" sz="1600" dirty="0">
                <a:latin typeface="Lucida Console" pitchFamily="49" charset="0"/>
              </a:rPr>
              <a:t> </a:t>
            </a:r>
            <a:r>
              <a:rPr lang="en-US" sz="1600" dirty="0" err="1">
                <a:latin typeface="Lucida Console" pitchFamily="49" charset="0"/>
              </a:rPr>
              <a:t>oals</a:t>
            </a:r>
            <a:r>
              <a:rPr lang="en-US" sz="1600" dirty="0">
                <a:latin typeface="Lucida Console" pitchFamily="49" charset="0"/>
              </a:rPr>
              <a:t> &amp; Value Exploration</a:t>
            </a:r>
          </a:p>
          <a:p>
            <a:r>
              <a:rPr lang="en-US" sz="1600" b="1" u="sng" dirty="0">
                <a:latin typeface="Lucida Console" pitchFamily="49" charset="0"/>
              </a:rPr>
              <a:t>E</a:t>
            </a:r>
            <a:r>
              <a:rPr lang="en-US" sz="1600" dirty="0">
                <a:latin typeface="Lucida Console" pitchFamily="49" charset="0"/>
              </a:rPr>
              <a:t> </a:t>
            </a:r>
            <a:r>
              <a:rPr lang="en-US" sz="1600" dirty="0" err="1">
                <a:latin typeface="Lucida Console" pitchFamily="49" charset="0"/>
              </a:rPr>
              <a:t>laboration</a:t>
            </a:r>
            <a:endParaRPr lang="en-US" sz="1600" dirty="0"/>
          </a:p>
        </p:txBody>
      </p:sp>
      <p:sp>
        <p:nvSpPr>
          <p:cNvPr id="25606" name="Text Box 6"/>
          <p:cNvSpPr txBox="1">
            <a:spLocks noChangeArrowheads="1"/>
          </p:cNvSpPr>
          <p:nvPr/>
        </p:nvSpPr>
        <p:spPr bwMode="auto">
          <a:xfrm>
            <a:off x="685800" y="4800600"/>
            <a:ext cx="1487010" cy="1295739"/>
          </a:xfrm>
          <a:prstGeom prst="rect">
            <a:avLst/>
          </a:prstGeom>
          <a:noFill/>
          <a:ln w="9525">
            <a:noFill/>
            <a:miter lim="800000"/>
            <a:headEnd/>
            <a:tailEnd/>
          </a:ln>
        </p:spPr>
        <p:txBody>
          <a:bodyPr wrap="none" lIns="64008" tIns="32004" rIns="64008" bIns="32004">
            <a:spAutoFit/>
          </a:bodyPr>
          <a:lstStyle/>
          <a:p>
            <a:r>
              <a:rPr lang="en-US" sz="1600" b="1" u="sng" dirty="0">
                <a:latin typeface="Lucida Console" pitchFamily="49" charset="0"/>
              </a:rPr>
              <a:t>D</a:t>
            </a:r>
            <a:r>
              <a:rPr lang="en-US" sz="1600" dirty="0">
                <a:latin typeface="Lucida Console" pitchFamily="49" charset="0"/>
              </a:rPr>
              <a:t> </a:t>
            </a:r>
            <a:r>
              <a:rPr lang="en-US" sz="1600" dirty="0" err="1">
                <a:latin typeface="Lucida Console" pitchFamily="49" charset="0"/>
              </a:rPr>
              <a:t>esire</a:t>
            </a:r>
            <a:endParaRPr lang="en-US" sz="1600" dirty="0">
              <a:latin typeface="Lucida Console" pitchFamily="49" charset="0"/>
            </a:endParaRPr>
          </a:p>
          <a:p>
            <a:r>
              <a:rPr lang="en-US" sz="1600" b="1" u="sng" dirty="0">
                <a:latin typeface="Lucida Console" pitchFamily="49" charset="0"/>
              </a:rPr>
              <a:t>A</a:t>
            </a:r>
            <a:r>
              <a:rPr lang="en-US" sz="1600" dirty="0">
                <a:latin typeface="Lucida Console" pitchFamily="49" charset="0"/>
              </a:rPr>
              <a:t> </a:t>
            </a:r>
            <a:r>
              <a:rPr lang="en-US" sz="1600" dirty="0" err="1">
                <a:latin typeface="Lucida Console" pitchFamily="49" charset="0"/>
              </a:rPr>
              <a:t>bility</a:t>
            </a:r>
            <a:endParaRPr lang="en-US" sz="1600" dirty="0">
              <a:latin typeface="Lucida Console" pitchFamily="49" charset="0"/>
            </a:endParaRPr>
          </a:p>
          <a:p>
            <a:r>
              <a:rPr lang="en-US" sz="1600" b="1" u="sng" dirty="0">
                <a:latin typeface="Lucida Console" pitchFamily="49" charset="0"/>
              </a:rPr>
              <a:t>R</a:t>
            </a:r>
            <a:r>
              <a:rPr lang="en-US" sz="1600" dirty="0">
                <a:latin typeface="Lucida Console" pitchFamily="49" charset="0"/>
              </a:rPr>
              <a:t> </a:t>
            </a:r>
            <a:r>
              <a:rPr lang="en-US" sz="1600" dirty="0" err="1">
                <a:latin typeface="Lucida Console" pitchFamily="49" charset="0"/>
              </a:rPr>
              <a:t>easons</a:t>
            </a:r>
            <a:endParaRPr lang="en-US" sz="1600" dirty="0">
              <a:latin typeface="Lucida Console" pitchFamily="49" charset="0"/>
            </a:endParaRPr>
          </a:p>
          <a:p>
            <a:r>
              <a:rPr lang="en-US" sz="1600" b="1" u="sng" dirty="0">
                <a:latin typeface="Lucida Console" pitchFamily="49" charset="0"/>
              </a:rPr>
              <a:t>N</a:t>
            </a:r>
            <a:r>
              <a:rPr lang="en-US" sz="1600" dirty="0">
                <a:latin typeface="Lucida Console" pitchFamily="49" charset="0"/>
              </a:rPr>
              <a:t> </a:t>
            </a:r>
            <a:r>
              <a:rPr lang="en-US" sz="1600" dirty="0" err="1">
                <a:latin typeface="Lucida Console" pitchFamily="49" charset="0"/>
              </a:rPr>
              <a:t>eeds</a:t>
            </a:r>
            <a:endParaRPr lang="en-US" sz="1600" dirty="0">
              <a:latin typeface="Lucida Console" pitchFamily="49" charset="0"/>
            </a:endParaRPr>
          </a:p>
          <a:p>
            <a:r>
              <a:rPr lang="en-US" sz="1600" b="1" u="sng" dirty="0">
                <a:latin typeface="Lucida Console" pitchFamily="49" charset="0"/>
              </a:rPr>
              <a:t>C</a:t>
            </a:r>
            <a:r>
              <a:rPr lang="en-US" sz="1600" b="1" dirty="0">
                <a:latin typeface="Lucida Console" pitchFamily="49" charset="0"/>
              </a:rPr>
              <a:t> </a:t>
            </a:r>
            <a:r>
              <a:rPr lang="en-US" sz="1600" dirty="0" err="1" smtClean="0">
                <a:latin typeface="Lucida Console" pitchFamily="49" charset="0"/>
              </a:rPr>
              <a:t>ommitment</a:t>
            </a:r>
            <a:endParaRPr lang="en-US" sz="1600" dirty="0"/>
          </a:p>
        </p:txBody>
      </p:sp>
      <p:sp>
        <p:nvSpPr>
          <p:cNvPr id="25607" name="Text Box 7"/>
          <p:cNvSpPr txBox="1">
            <a:spLocks noChangeArrowheads="1"/>
          </p:cNvSpPr>
          <p:nvPr/>
        </p:nvSpPr>
        <p:spPr bwMode="auto">
          <a:xfrm>
            <a:off x="5486400" y="990600"/>
            <a:ext cx="2743200" cy="1028700"/>
          </a:xfrm>
          <a:prstGeom prst="rect">
            <a:avLst/>
          </a:prstGeom>
          <a:noFill/>
          <a:ln w="9525">
            <a:noFill/>
            <a:miter lim="800000"/>
            <a:headEnd/>
            <a:tailEnd/>
          </a:ln>
        </p:spPr>
        <p:txBody>
          <a:bodyPr wrap="none" lIns="64008" tIns="32004" rIns="64008" bIns="32004"/>
          <a:lstStyle/>
          <a:p>
            <a:r>
              <a:rPr lang="en-US" sz="1600" b="1" u="sng" dirty="0">
                <a:latin typeface="Lucida Console" pitchFamily="49" charset="0"/>
              </a:rPr>
              <a:t>Q</a:t>
            </a:r>
            <a:r>
              <a:rPr lang="en-US" sz="1600" dirty="0">
                <a:latin typeface="Lucida Console" pitchFamily="49" charset="0"/>
              </a:rPr>
              <a:t> </a:t>
            </a:r>
            <a:r>
              <a:rPr lang="en-US" sz="1600" dirty="0" err="1">
                <a:latin typeface="Lucida Console" pitchFamily="49" charset="0"/>
              </a:rPr>
              <a:t>uestion</a:t>
            </a:r>
            <a:r>
              <a:rPr lang="en-US" sz="1600" dirty="0">
                <a:latin typeface="Lucida Console" pitchFamily="49" charset="0"/>
              </a:rPr>
              <a:t>/Answer</a:t>
            </a:r>
          </a:p>
          <a:p>
            <a:r>
              <a:rPr lang="en-US" sz="1600" b="1" u="sng" dirty="0">
                <a:latin typeface="Lucida Console" pitchFamily="49" charset="0"/>
              </a:rPr>
              <a:t>P</a:t>
            </a:r>
            <a:r>
              <a:rPr lang="en-US" sz="1600" dirty="0">
                <a:latin typeface="Lucida Console" pitchFamily="49" charset="0"/>
              </a:rPr>
              <a:t> </a:t>
            </a:r>
            <a:r>
              <a:rPr lang="en-US" sz="1600" dirty="0" err="1">
                <a:latin typeface="Lucida Console" pitchFamily="49" charset="0"/>
              </a:rPr>
              <a:t>remature</a:t>
            </a:r>
            <a:r>
              <a:rPr lang="en-US" sz="1600" dirty="0">
                <a:latin typeface="Lucida Console" pitchFamily="49" charset="0"/>
              </a:rPr>
              <a:t> Focus</a:t>
            </a:r>
          </a:p>
          <a:p>
            <a:r>
              <a:rPr lang="en-US" sz="1600" b="1" u="sng" dirty="0">
                <a:latin typeface="Lucida Console" pitchFamily="49" charset="0"/>
              </a:rPr>
              <a:t>C</a:t>
            </a:r>
            <a:r>
              <a:rPr lang="en-US" sz="1600" dirty="0">
                <a:latin typeface="Lucida Console" pitchFamily="49" charset="0"/>
              </a:rPr>
              <a:t> </a:t>
            </a:r>
            <a:r>
              <a:rPr lang="en-US" sz="1600" dirty="0" err="1">
                <a:latin typeface="Lucida Console" pitchFamily="49" charset="0"/>
              </a:rPr>
              <a:t>onfrontation</a:t>
            </a:r>
            <a:endParaRPr lang="en-US" sz="1600" dirty="0">
              <a:latin typeface="Lucida Console" pitchFamily="49" charset="0"/>
            </a:endParaRPr>
          </a:p>
          <a:p>
            <a:r>
              <a:rPr lang="en-US" sz="1600" b="1" u="sng" dirty="0">
                <a:latin typeface="Lucida Console" pitchFamily="49" charset="0"/>
              </a:rPr>
              <a:t>B</a:t>
            </a:r>
            <a:r>
              <a:rPr lang="en-US" sz="1600" dirty="0">
                <a:latin typeface="Lucida Console" pitchFamily="49" charset="0"/>
              </a:rPr>
              <a:t> laming</a:t>
            </a:r>
          </a:p>
          <a:p>
            <a:r>
              <a:rPr lang="en-US" sz="1600" b="1" u="sng" dirty="0">
                <a:latin typeface="Lucida Console" pitchFamily="49" charset="0"/>
              </a:rPr>
              <a:t>E</a:t>
            </a:r>
            <a:r>
              <a:rPr lang="en-US" sz="1600" dirty="0">
                <a:latin typeface="Lucida Console" pitchFamily="49" charset="0"/>
              </a:rPr>
              <a:t> </a:t>
            </a:r>
            <a:r>
              <a:rPr lang="en-US" sz="1600" dirty="0" err="1">
                <a:latin typeface="Lucida Console" pitchFamily="49" charset="0"/>
              </a:rPr>
              <a:t>xpert</a:t>
            </a:r>
            <a:endParaRPr lang="en-US" sz="1600" dirty="0">
              <a:latin typeface="Lucida Console" pitchFamily="49" charset="0"/>
            </a:endParaRPr>
          </a:p>
          <a:p>
            <a:r>
              <a:rPr lang="en-US" sz="1600" b="1" u="sng" dirty="0">
                <a:latin typeface="Lucida Console" pitchFamily="49" charset="0"/>
              </a:rPr>
              <a:t>L</a:t>
            </a:r>
            <a:r>
              <a:rPr lang="en-US" sz="1600" dirty="0">
                <a:latin typeface="Lucida Console" pitchFamily="49" charset="0"/>
              </a:rPr>
              <a:t> </a:t>
            </a:r>
            <a:r>
              <a:rPr lang="en-US" sz="1600" dirty="0" err="1">
                <a:latin typeface="Lucida Console" pitchFamily="49" charset="0"/>
              </a:rPr>
              <a:t>abeling</a:t>
            </a:r>
            <a:endParaRPr lang="en-US" sz="1600" dirty="0"/>
          </a:p>
        </p:txBody>
      </p:sp>
      <p:sp>
        <p:nvSpPr>
          <p:cNvPr id="25608" name="Text Box 8"/>
          <p:cNvSpPr txBox="1">
            <a:spLocks noChangeArrowheads="1"/>
          </p:cNvSpPr>
          <p:nvPr/>
        </p:nvSpPr>
        <p:spPr bwMode="auto">
          <a:xfrm>
            <a:off x="5562600" y="2590800"/>
            <a:ext cx="3352800" cy="1295739"/>
          </a:xfrm>
          <a:prstGeom prst="rect">
            <a:avLst/>
          </a:prstGeom>
          <a:noFill/>
          <a:ln w="9525">
            <a:noFill/>
            <a:miter lim="800000"/>
            <a:headEnd/>
            <a:tailEnd/>
          </a:ln>
        </p:spPr>
        <p:txBody>
          <a:bodyPr wrap="square" lIns="64008" tIns="32004" rIns="64008" bIns="32004">
            <a:spAutoFit/>
          </a:bodyPr>
          <a:lstStyle/>
          <a:p>
            <a:r>
              <a:rPr lang="en-US" sz="1600" b="1" dirty="0">
                <a:latin typeface="Lucida Console" pitchFamily="49" charset="0"/>
              </a:rPr>
              <a:t>D</a:t>
            </a:r>
            <a:r>
              <a:rPr lang="en-US" sz="1600" dirty="0">
                <a:latin typeface="Lucida Console" pitchFamily="49" charset="0"/>
              </a:rPr>
              <a:t> </a:t>
            </a:r>
            <a:r>
              <a:rPr lang="en-US" sz="1600" dirty="0" err="1">
                <a:latin typeface="Lucida Console" pitchFamily="49" charset="0"/>
              </a:rPr>
              <a:t>esire</a:t>
            </a:r>
            <a:r>
              <a:rPr lang="en-US" sz="1600" dirty="0">
                <a:latin typeface="Lucida Console" pitchFamily="49" charset="0"/>
              </a:rPr>
              <a:t> for status quo</a:t>
            </a:r>
          </a:p>
          <a:p>
            <a:r>
              <a:rPr lang="en-US" sz="1600" b="1" u="sng" dirty="0">
                <a:latin typeface="Lucida Console" pitchFamily="49" charset="0"/>
              </a:rPr>
              <a:t>I</a:t>
            </a:r>
            <a:r>
              <a:rPr lang="en-US" sz="1600" dirty="0">
                <a:latin typeface="Lucida Console" pitchFamily="49" charset="0"/>
              </a:rPr>
              <a:t> ability to change</a:t>
            </a:r>
          </a:p>
          <a:p>
            <a:r>
              <a:rPr lang="en-US" sz="1600" b="1" u="sng" dirty="0">
                <a:latin typeface="Lucida Console" pitchFamily="49" charset="0"/>
              </a:rPr>
              <a:t>R</a:t>
            </a:r>
            <a:r>
              <a:rPr lang="en-US" sz="1600" dirty="0">
                <a:latin typeface="Lucida Console" pitchFamily="49" charset="0"/>
              </a:rPr>
              <a:t> </a:t>
            </a:r>
            <a:r>
              <a:rPr lang="en-US" sz="1600" dirty="0" err="1">
                <a:latin typeface="Lucida Console" pitchFamily="49" charset="0"/>
              </a:rPr>
              <a:t>easons</a:t>
            </a:r>
            <a:r>
              <a:rPr lang="en-US" sz="1600" dirty="0">
                <a:latin typeface="Lucida Console" pitchFamily="49" charset="0"/>
              </a:rPr>
              <a:t> for status quo</a:t>
            </a:r>
          </a:p>
          <a:p>
            <a:r>
              <a:rPr lang="en-US" sz="1600" b="1" u="sng" dirty="0">
                <a:latin typeface="Lucida Console" pitchFamily="49" charset="0"/>
              </a:rPr>
              <a:t>N</a:t>
            </a:r>
            <a:r>
              <a:rPr lang="en-US" sz="1600" dirty="0">
                <a:latin typeface="Lucida Console" pitchFamily="49" charset="0"/>
              </a:rPr>
              <a:t> </a:t>
            </a:r>
            <a:r>
              <a:rPr lang="en-US" sz="1600" dirty="0" err="1">
                <a:latin typeface="Lucida Console" pitchFamily="49" charset="0"/>
              </a:rPr>
              <a:t>eeds</a:t>
            </a:r>
            <a:r>
              <a:rPr lang="en-US" sz="1600" dirty="0">
                <a:latin typeface="Lucida Console" pitchFamily="49" charset="0"/>
              </a:rPr>
              <a:t> for status quo</a:t>
            </a:r>
          </a:p>
          <a:p>
            <a:r>
              <a:rPr lang="en-US" sz="1600" b="1" dirty="0">
                <a:latin typeface="Lucida Console" pitchFamily="49" charset="0"/>
              </a:rPr>
              <a:t>  </a:t>
            </a:r>
            <a:endParaRPr lang="en-US" sz="1600" dirty="0"/>
          </a:p>
        </p:txBody>
      </p:sp>
      <p:sp>
        <p:nvSpPr>
          <p:cNvPr id="25609" name="Text Box 9"/>
          <p:cNvSpPr txBox="1">
            <a:spLocks noChangeArrowheads="1"/>
          </p:cNvSpPr>
          <p:nvPr/>
        </p:nvSpPr>
        <p:spPr bwMode="auto">
          <a:xfrm>
            <a:off x="4800600" y="3657600"/>
            <a:ext cx="3352800" cy="796925"/>
          </a:xfrm>
          <a:prstGeom prst="rect">
            <a:avLst/>
          </a:prstGeom>
          <a:noFill/>
          <a:ln w="9525">
            <a:noFill/>
            <a:miter lim="800000"/>
            <a:headEnd/>
            <a:tailEnd/>
          </a:ln>
        </p:spPr>
        <p:txBody>
          <a:bodyPr lIns="64008" tIns="32004" rIns="64008" bIns="32004">
            <a:spAutoFit/>
          </a:bodyPr>
          <a:lstStyle/>
          <a:p>
            <a:r>
              <a:rPr lang="en-US" sz="1600" b="1" u="sng" dirty="0">
                <a:latin typeface="Lucida Console" pitchFamily="49" charset="0"/>
              </a:rPr>
              <a:t>S</a:t>
            </a:r>
            <a:r>
              <a:rPr lang="en-US" sz="1600" dirty="0">
                <a:latin typeface="Lucida Console" pitchFamily="49" charset="0"/>
              </a:rPr>
              <a:t> </a:t>
            </a:r>
            <a:r>
              <a:rPr lang="en-US" sz="1600" dirty="0" err="1">
                <a:latin typeface="Lucida Console" pitchFamily="49" charset="0"/>
              </a:rPr>
              <a:t>imple</a:t>
            </a:r>
            <a:r>
              <a:rPr lang="en-US" sz="1600" dirty="0">
                <a:latin typeface="Lucida Console" pitchFamily="49" charset="0"/>
              </a:rPr>
              <a:t> Reflections</a:t>
            </a:r>
          </a:p>
          <a:p>
            <a:r>
              <a:rPr lang="en-US" sz="1600" b="1" u="sng" dirty="0">
                <a:latin typeface="Lucida Console" pitchFamily="49" charset="0"/>
              </a:rPr>
              <a:t>A</a:t>
            </a:r>
            <a:r>
              <a:rPr lang="en-US" sz="1600" dirty="0">
                <a:latin typeface="Lucida Console" pitchFamily="49" charset="0"/>
              </a:rPr>
              <a:t> </a:t>
            </a:r>
            <a:r>
              <a:rPr lang="en-US" sz="1600" dirty="0" err="1">
                <a:latin typeface="Lucida Console" pitchFamily="49" charset="0"/>
              </a:rPr>
              <a:t>mplified</a:t>
            </a:r>
            <a:r>
              <a:rPr lang="en-US" sz="1600" dirty="0">
                <a:latin typeface="Lucida Console" pitchFamily="49" charset="0"/>
              </a:rPr>
              <a:t> Reflections</a:t>
            </a:r>
          </a:p>
          <a:p>
            <a:r>
              <a:rPr lang="en-US" sz="1600" b="1" u="sng" dirty="0">
                <a:latin typeface="Lucida Console" pitchFamily="49" charset="0"/>
              </a:rPr>
              <a:t>D</a:t>
            </a:r>
            <a:r>
              <a:rPr lang="en-US" sz="1600" dirty="0">
                <a:latin typeface="Lucida Console" pitchFamily="49" charset="0"/>
              </a:rPr>
              <a:t> </a:t>
            </a:r>
            <a:r>
              <a:rPr lang="en-US" sz="1600" dirty="0" err="1">
                <a:latin typeface="Lucida Console" pitchFamily="49" charset="0"/>
              </a:rPr>
              <a:t>ouble</a:t>
            </a:r>
            <a:r>
              <a:rPr lang="en-US" sz="1600" dirty="0">
                <a:latin typeface="Lucida Console" pitchFamily="49" charset="0"/>
              </a:rPr>
              <a:t>-sided Reflections</a:t>
            </a:r>
            <a:endParaRPr lang="en-US" sz="1600" dirty="0"/>
          </a:p>
        </p:txBody>
      </p:sp>
      <p:sp>
        <p:nvSpPr>
          <p:cNvPr id="25610" name="Text Box 10"/>
          <p:cNvSpPr txBox="1">
            <a:spLocks noChangeArrowheads="1"/>
          </p:cNvSpPr>
          <p:nvPr/>
        </p:nvSpPr>
        <p:spPr bwMode="auto">
          <a:xfrm>
            <a:off x="4800600" y="4419600"/>
            <a:ext cx="3427412" cy="1530350"/>
          </a:xfrm>
          <a:prstGeom prst="rect">
            <a:avLst/>
          </a:prstGeom>
          <a:noFill/>
          <a:ln w="9525">
            <a:noFill/>
            <a:miter lim="800000"/>
            <a:headEnd/>
            <a:tailEnd/>
          </a:ln>
        </p:spPr>
        <p:txBody>
          <a:bodyPr wrap="none" lIns="64008" tIns="32004" rIns="64008" bIns="32004">
            <a:spAutoFit/>
          </a:bodyPr>
          <a:lstStyle/>
          <a:p>
            <a:r>
              <a:rPr lang="en-US" sz="1600" b="1" u="sng" dirty="0">
                <a:latin typeface="Lucida Console" pitchFamily="49" charset="0"/>
              </a:rPr>
              <a:t>S</a:t>
            </a:r>
            <a:r>
              <a:rPr lang="en-US" sz="1600" b="1" dirty="0">
                <a:latin typeface="Lucida Console" pitchFamily="49" charset="0"/>
              </a:rPr>
              <a:t> </a:t>
            </a:r>
            <a:r>
              <a:rPr lang="en-US" sz="1600" dirty="0" err="1">
                <a:latin typeface="Lucida Console" pitchFamily="49" charset="0"/>
              </a:rPr>
              <a:t>hift</a:t>
            </a:r>
            <a:r>
              <a:rPr lang="en-US" sz="1600" dirty="0">
                <a:latin typeface="Lucida Console" pitchFamily="49" charset="0"/>
              </a:rPr>
              <a:t> Focus</a:t>
            </a:r>
          </a:p>
          <a:p>
            <a:r>
              <a:rPr lang="en-US" sz="1600" b="1" u="sng" dirty="0">
                <a:latin typeface="Lucida Console" pitchFamily="49" charset="0"/>
              </a:rPr>
              <a:t>C</a:t>
            </a:r>
            <a:r>
              <a:rPr lang="en-US" sz="1600" dirty="0">
                <a:latin typeface="Lucida Console" pitchFamily="49" charset="0"/>
              </a:rPr>
              <a:t> </a:t>
            </a:r>
            <a:r>
              <a:rPr lang="en-US" sz="1600" dirty="0" err="1">
                <a:latin typeface="Lucida Console" pitchFamily="49" charset="0"/>
              </a:rPr>
              <a:t>ome</a:t>
            </a:r>
            <a:r>
              <a:rPr lang="en-US" sz="1600" dirty="0">
                <a:latin typeface="Lucida Console" pitchFamily="49" charset="0"/>
              </a:rPr>
              <a:t> Alongside</a:t>
            </a:r>
          </a:p>
          <a:p>
            <a:r>
              <a:rPr lang="en-US" sz="1600" b="1" u="sng" dirty="0">
                <a:latin typeface="Lucida Console" pitchFamily="49" charset="0"/>
              </a:rPr>
              <a:t>A</a:t>
            </a:r>
            <a:r>
              <a:rPr lang="en-US" sz="1600" dirty="0">
                <a:latin typeface="Lucida Console" pitchFamily="49" charset="0"/>
              </a:rPr>
              <a:t> </a:t>
            </a:r>
            <a:r>
              <a:rPr lang="en-US" sz="1600" dirty="0" err="1">
                <a:latin typeface="Lucida Console" pitchFamily="49" charset="0"/>
              </a:rPr>
              <a:t>gree</a:t>
            </a:r>
            <a:r>
              <a:rPr lang="en-US" sz="1600" dirty="0">
                <a:latin typeface="Lucida Console" pitchFamily="49" charset="0"/>
              </a:rPr>
              <a:t> w/ a Twist</a:t>
            </a:r>
          </a:p>
          <a:p>
            <a:r>
              <a:rPr lang="en-US" sz="1600" b="1" u="sng" dirty="0">
                <a:latin typeface="Lucida Console" pitchFamily="49" charset="0"/>
              </a:rPr>
              <a:t>R</a:t>
            </a:r>
            <a:r>
              <a:rPr lang="en-US" sz="1600" dirty="0">
                <a:latin typeface="Lucida Console" pitchFamily="49" charset="0"/>
              </a:rPr>
              <a:t> </a:t>
            </a:r>
            <a:r>
              <a:rPr lang="en-US" sz="1600" dirty="0" err="1">
                <a:latin typeface="Lucida Console" pitchFamily="49" charset="0"/>
              </a:rPr>
              <a:t>eframe</a:t>
            </a:r>
            <a:endParaRPr lang="en-US" sz="1600" dirty="0">
              <a:latin typeface="Lucida Console" pitchFamily="49" charset="0"/>
            </a:endParaRPr>
          </a:p>
          <a:p>
            <a:r>
              <a:rPr lang="en-US" sz="1600" b="1" u="sng" dirty="0">
                <a:latin typeface="Lucida Console" pitchFamily="49" charset="0"/>
              </a:rPr>
              <a:t>E</a:t>
            </a:r>
            <a:r>
              <a:rPr lang="en-US" sz="1600" dirty="0">
                <a:latin typeface="Lucida Console" pitchFamily="49" charset="0"/>
              </a:rPr>
              <a:t> </a:t>
            </a:r>
            <a:r>
              <a:rPr lang="en-US" sz="1600" dirty="0" err="1">
                <a:latin typeface="Lucida Console" pitchFamily="49" charset="0"/>
              </a:rPr>
              <a:t>mphasize</a:t>
            </a:r>
            <a:r>
              <a:rPr lang="en-US" sz="1600" dirty="0">
                <a:latin typeface="Lucida Console" pitchFamily="49" charset="0"/>
              </a:rPr>
              <a:t> Personal Control</a:t>
            </a:r>
          </a:p>
          <a:p>
            <a:r>
              <a:rPr lang="en-US" sz="1600" b="1" u="sng" dirty="0">
                <a:latin typeface="Lucida Console" pitchFamily="49" charset="0"/>
              </a:rPr>
              <a:t>D</a:t>
            </a:r>
            <a:r>
              <a:rPr lang="en-US" sz="1600" dirty="0">
                <a:latin typeface="Lucida Console" pitchFamily="49" charset="0"/>
              </a:rPr>
              <a:t> </a:t>
            </a:r>
            <a:r>
              <a:rPr lang="en-US" sz="1600" dirty="0" err="1">
                <a:latin typeface="Lucida Console" pitchFamily="49" charset="0"/>
              </a:rPr>
              <a:t>isclose</a:t>
            </a:r>
            <a:r>
              <a:rPr lang="en-US" sz="1600" dirty="0">
                <a:latin typeface="Lucida Console" pitchFamily="49" charset="0"/>
              </a:rPr>
              <a:t> Feelings</a:t>
            </a:r>
            <a:endParaRPr lang="en-US" sz="1600" dirty="0"/>
          </a:p>
        </p:txBody>
      </p:sp>
      <p:sp>
        <p:nvSpPr>
          <p:cNvPr id="114699" name="Rectangle 11"/>
          <p:cNvSpPr>
            <a:spLocks noChangeArrowheads="1"/>
          </p:cNvSpPr>
          <p:nvPr/>
        </p:nvSpPr>
        <p:spPr bwMode="auto">
          <a:xfrm>
            <a:off x="304800" y="0"/>
            <a:ext cx="4495800" cy="838200"/>
          </a:xfrm>
          <a:prstGeom prst="rect">
            <a:avLst/>
          </a:prstGeom>
          <a:noFill/>
          <a:ln w="9525">
            <a:noFill/>
            <a:miter lim="800000"/>
            <a:headEnd/>
            <a:tailEnd/>
          </a:ln>
          <a:effectLst/>
        </p:spPr>
        <p:txBody>
          <a:bodyPr anchor="ctr"/>
          <a:lstStyle/>
          <a:p>
            <a:pPr algn="ctr" eaLnBrk="1" hangingPunct="1">
              <a:defRPr/>
            </a:pPr>
            <a:r>
              <a:rPr lang="en-US" sz="2800" b="1" dirty="0" smtClean="0">
                <a:effectLst>
                  <a:outerShdw blurRad="38100" dist="38100" dir="2700000" algn="tl">
                    <a:srgbClr val="000000"/>
                  </a:outerShdw>
                </a:effectLst>
                <a:latin typeface="Lucida Console" pitchFamily="49" charset="0"/>
              </a:rPr>
              <a:t>MI ACRONYMS</a:t>
            </a:r>
            <a:endParaRPr lang="en-US" sz="2800" b="1" dirty="0">
              <a:effectLst>
                <a:outerShdw blurRad="38100" dist="38100" dir="2700000" algn="tl">
                  <a:srgbClr val="000000"/>
                </a:outerShdw>
              </a:effectLst>
              <a:latin typeface="Lucida Console" pitchFamily="49" charset="0"/>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219200" y="-266700"/>
            <a:ext cx="5661025" cy="533400"/>
          </a:xfrm>
          <a:prstGeom prst="rect">
            <a:avLst/>
          </a:prstGeom>
          <a:noFill/>
          <a:ln w="9525">
            <a:noFill/>
            <a:miter lim="800000"/>
            <a:headEnd/>
            <a:tailEnd/>
          </a:ln>
        </p:spPr>
        <p:txBody>
          <a:bodyPr lIns="64008" tIns="32004" rIns="64008" bIns="32004" anchor="ctr"/>
          <a:lstStyle/>
          <a:p>
            <a:pPr algn="ctr"/>
            <a:endParaRPr lang="en-US"/>
          </a:p>
        </p:txBody>
      </p:sp>
      <p:sp>
        <p:nvSpPr>
          <p:cNvPr id="26627" name="Text Box 3"/>
          <p:cNvSpPr txBox="1">
            <a:spLocks noChangeArrowheads="1"/>
          </p:cNvSpPr>
          <p:nvPr/>
        </p:nvSpPr>
        <p:spPr bwMode="auto">
          <a:xfrm>
            <a:off x="685800" y="800100"/>
            <a:ext cx="3352800" cy="1285875"/>
          </a:xfrm>
          <a:prstGeom prst="rect">
            <a:avLst/>
          </a:prstGeom>
          <a:noFill/>
          <a:ln w="9525">
            <a:noFill/>
            <a:miter lim="800000"/>
            <a:headEnd/>
            <a:tailEnd/>
          </a:ln>
        </p:spPr>
        <p:txBody>
          <a:bodyPr lIns="64008" tIns="32004" rIns="64008" bIns="32004">
            <a:spAutoFit/>
          </a:bodyPr>
          <a:lstStyle/>
          <a:p>
            <a:r>
              <a:rPr lang="en-US" sz="1600" b="1" u="sng">
                <a:latin typeface="Lucida Console" pitchFamily="49" charset="0"/>
              </a:rPr>
              <a:t>D</a:t>
            </a:r>
            <a:r>
              <a:rPr lang="en-US" sz="1600" b="1">
                <a:latin typeface="Lucida Console" pitchFamily="49" charset="0"/>
              </a:rPr>
              <a:t> </a:t>
            </a:r>
            <a:r>
              <a:rPr lang="en-US" sz="1600">
                <a:latin typeface="Lucida Console" pitchFamily="49" charset="0"/>
              </a:rPr>
              <a:t>        </a:t>
            </a:r>
            <a:r>
              <a:rPr lang="en-US" sz="1600" b="1" u="sng">
                <a:latin typeface="Lucida Console" pitchFamily="49" charset="0"/>
              </a:rPr>
              <a:t>D</a:t>
            </a:r>
            <a:r>
              <a:rPr lang="en-US" sz="1600" b="1">
                <a:latin typeface="Lucida Console" pitchFamily="49" charset="0"/>
              </a:rPr>
              <a:t> </a:t>
            </a:r>
            <a:r>
              <a:rPr lang="en-US" sz="1600">
                <a:latin typeface="Lucida Console" pitchFamily="49" charset="0"/>
              </a:rPr>
              <a:t> </a:t>
            </a:r>
          </a:p>
          <a:p>
            <a:r>
              <a:rPr lang="en-US" sz="1600" b="1" u="sng">
                <a:latin typeface="Lucida Console" pitchFamily="49" charset="0"/>
              </a:rPr>
              <a:t>E</a:t>
            </a:r>
            <a:r>
              <a:rPr lang="en-US" sz="1600">
                <a:latin typeface="Lucida Console" pitchFamily="49" charset="0"/>
              </a:rPr>
              <a:t>         </a:t>
            </a:r>
            <a:r>
              <a:rPr lang="en-US" sz="1600" b="1" u="sng">
                <a:latin typeface="Lucida Console" pitchFamily="49" charset="0"/>
              </a:rPr>
              <a:t>E</a:t>
            </a:r>
            <a:r>
              <a:rPr lang="en-US" sz="1600" b="1">
                <a:latin typeface="Lucida Console" pitchFamily="49" charset="0"/>
              </a:rPr>
              <a:t> </a:t>
            </a:r>
            <a:endParaRPr lang="en-US" sz="1600">
              <a:latin typeface="Lucida Console" pitchFamily="49" charset="0"/>
            </a:endParaRPr>
          </a:p>
          <a:p>
            <a:r>
              <a:rPr lang="en-US" sz="1600" b="1" u="sng">
                <a:latin typeface="Lucida Console" pitchFamily="49" charset="0"/>
              </a:rPr>
              <a:t>A</a:t>
            </a:r>
            <a:r>
              <a:rPr lang="en-US" sz="1600">
                <a:latin typeface="Lucida Console" pitchFamily="49" charset="0"/>
              </a:rPr>
              <a:t>         </a:t>
            </a:r>
            <a:r>
              <a:rPr lang="en-US" sz="1600" b="1" u="sng">
                <a:latin typeface="Lucida Console" pitchFamily="49" charset="0"/>
              </a:rPr>
              <a:t>A</a:t>
            </a:r>
            <a:r>
              <a:rPr lang="en-US" sz="1600" b="1">
                <a:latin typeface="Lucida Console" pitchFamily="49" charset="0"/>
              </a:rPr>
              <a:t> </a:t>
            </a:r>
            <a:endParaRPr lang="en-US" sz="1600">
              <a:latin typeface="Lucida Console" pitchFamily="49" charset="0"/>
            </a:endParaRPr>
          </a:p>
          <a:p>
            <a:r>
              <a:rPr lang="en-US" sz="1600" b="1" u="sng">
                <a:latin typeface="Lucida Console" pitchFamily="49" charset="0"/>
              </a:rPr>
              <a:t>R</a:t>
            </a:r>
            <a:r>
              <a:rPr lang="en-US" sz="1600">
                <a:latin typeface="Lucida Console" pitchFamily="49" charset="0"/>
              </a:rPr>
              <a:t>         </a:t>
            </a:r>
            <a:r>
              <a:rPr lang="en-US" sz="1600" b="1" u="sng">
                <a:latin typeface="Lucida Console" pitchFamily="49" charset="0"/>
              </a:rPr>
              <a:t>R</a:t>
            </a:r>
            <a:r>
              <a:rPr lang="en-US" sz="1600">
                <a:latin typeface="Lucida Console" pitchFamily="49" charset="0"/>
              </a:rPr>
              <a:t> </a:t>
            </a:r>
          </a:p>
          <a:p>
            <a:r>
              <a:rPr lang="en-US" sz="1600" b="1" u="sng">
                <a:latin typeface="Lucida Console" pitchFamily="49" charset="0"/>
              </a:rPr>
              <a:t>S</a:t>
            </a:r>
            <a:r>
              <a:rPr lang="en-US" sz="1600">
                <a:latin typeface="Lucida Console" pitchFamily="49" charset="0"/>
              </a:rPr>
              <a:t>         </a:t>
            </a:r>
            <a:r>
              <a:rPr lang="en-US" sz="1600" b="1" u="sng">
                <a:latin typeface="Lucida Console" pitchFamily="49" charset="0"/>
              </a:rPr>
              <a:t>S</a:t>
            </a:r>
            <a:r>
              <a:rPr lang="en-US" sz="1600">
                <a:latin typeface="Lucida Console" pitchFamily="49" charset="0"/>
              </a:rPr>
              <a:t> </a:t>
            </a:r>
            <a:endParaRPr lang="en-US" sz="1600"/>
          </a:p>
        </p:txBody>
      </p:sp>
      <p:sp>
        <p:nvSpPr>
          <p:cNvPr id="26628" name="Text Box 4"/>
          <p:cNvSpPr txBox="1">
            <a:spLocks noChangeArrowheads="1"/>
          </p:cNvSpPr>
          <p:nvPr/>
        </p:nvSpPr>
        <p:spPr bwMode="auto">
          <a:xfrm>
            <a:off x="685800" y="2171700"/>
            <a:ext cx="2133600" cy="1041400"/>
          </a:xfrm>
          <a:prstGeom prst="rect">
            <a:avLst/>
          </a:prstGeom>
          <a:noFill/>
          <a:ln w="9525">
            <a:noFill/>
            <a:miter lim="800000"/>
            <a:headEnd/>
            <a:tailEnd/>
          </a:ln>
        </p:spPr>
        <p:txBody>
          <a:bodyPr lIns="64008" tIns="32004" rIns="64008" bIns="32004">
            <a:spAutoFit/>
          </a:bodyPr>
          <a:lstStyle/>
          <a:p>
            <a:r>
              <a:rPr lang="en-US" sz="1600" b="1" u="sng">
                <a:latin typeface="Lucida Console" pitchFamily="49" charset="0"/>
              </a:rPr>
              <a:t>O</a:t>
            </a:r>
            <a:endParaRPr lang="en-US" sz="1600">
              <a:latin typeface="Lucida Console" pitchFamily="49" charset="0"/>
            </a:endParaRPr>
          </a:p>
          <a:p>
            <a:r>
              <a:rPr lang="en-US" sz="1600" b="1" u="sng">
                <a:latin typeface="Lucida Console" pitchFamily="49" charset="0"/>
              </a:rPr>
              <a:t>A</a:t>
            </a:r>
            <a:r>
              <a:rPr lang="en-US" sz="1600">
                <a:latin typeface="Lucida Console" pitchFamily="49" charset="0"/>
              </a:rPr>
              <a:t> </a:t>
            </a:r>
          </a:p>
          <a:p>
            <a:r>
              <a:rPr lang="en-US" sz="1600" b="1" u="sng">
                <a:latin typeface="Lucida Console" pitchFamily="49" charset="0"/>
              </a:rPr>
              <a:t>R</a:t>
            </a:r>
            <a:r>
              <a:rPr lang="en-US" sz="1600">
                <a:latin typeface="Lucida Console" pitchFamily="49" charset="0"/>
              </a:rPr>
              <a:t> </a:t>
            </a:r>
          </a:p>
          <a:p>
            <a:r>
              <a:rPr lang="en-US" sz="1600" b="1" u="sng">
                <a:latin typeface="Lucida Console" pitchFamily="49" charset="0"/>
              </a:rPr>
              <a:t>S</a:t>
            </a:r>
            <a:r>
              <a:rPr lang="en-US" sz="1600">
                <a:latin typeface="Lucida Console" pitchFamily="49" charset="0"/>
              </a:rPr>
              <a:t> </a:t>
            </a:r>
            <a:endParaRPr lang="en-US" sz="1600"/>
          </a:p>
        </p:txBody>
      </p:sp>
      <p:sp>
        <p:nvSpPr>
          <p:cNvPr id="26629" name="Text Box 5"/>
          <p:cNvSpPr txBox="1">
            <a:spLocks noChangeArrowheads="1"/>
          </p:cNvSpPr>
          <p:nvPr/>
        </p:nvSpPr>
        <p:spPr bwMode="auto">
          <a:xfrm>
            <a:off x="685800" y="3314700"/>
            <a:ext cx="371475" cy="1774825"/>
          </a:xfrm>
          <a:prstGeom prst="rect">
            <a:avLst/>
          </a:prstGeom>
          <a:noFill/>
          <a:ln w="9525">
            <a:noFill/>
            <a:miter lim="800000"/>
            <a:headEnd/>
            <a:tailEnd/>
          </a:ln>
        </p:spPr>
        <p:txBody>
          <a:bodyPr wrap="none" lIns="64008" tIns="32004" rIns="64008" bIns="32004">
            <a:spAutoFit/>
          </a:bodyPr>
          <a:lstStyle/>
          <a:p>
            <a:r>
              <a:rPr lang="en-US" sz="1600" b="1" u="sng">
                <a:latin typeface="Lucida Console" pitchFamily="49" charset="0"/>
              </a:rPr>
              <a:t>I</a:t>
            </a:r>
            <a:r>
              <a:rPr lang="en-US" sz="1600">
                <a:latin typeface="Lucida Console" pitchFamily="49" charset="0"/>
              </a:rPr>
              <a:t> </a:t>
            </a:r>
          </a:p>
          <a:p>
            <a:r>
              <a:rPr lang="en-US" sz="1600" b="1" u="sng">
                <a:latin typeface="Lucida Console" pitchFamily="49" charset="0"/>
              </a:rPr>
              <a:t>Q</a:t>
            </a:r>
            <a:r>
              <a:rPr lang="en-US" sz="1600">
                <a:latin typeface="Lucida Console" pitchFamily="49" charset="0"/>
              </a:rPr>
              <a:t> </a:t>
            </a:r>
          </a:p>
          <a:p>
            <a:r>
              <a:rPr lang="en-US" sz="1600" b="1" u="sng">
                <a:latin typeface="Lucida Console" pitchFamily="49" charset="0"/>
              </a:rPr>
              <a:t>L</a:t>
            </a:r>
            <a:r>
              <a:rPr lang="en-US" sz="1600">
                <a:latin typeface="Lucida Console" pitchFamily="49" charset="0"/>
              </a:rPr>
              <a:t> </a:t>
            </a:r>
          </a:p>
          <a:p>
            <a:r>
              <a:rPr lang="en-US" sz="1600" b="1" u="sng">
                <a:latin typeface="Lucida Console" pitchFamily="49" charset="0"/>
              </a:rPr>
              <a:t>E</a:t>
            </a:r>
            <a:r>
              <a:rPr lang="en-US" sz="1600">
                <a:latin typeface="Lucida Console" pitchFamily="49" charset="0"/>
              </a:rPr>
              <a:t> </a:t>
            </a:r>
          </a:p>
          <a:p>
            <a:r>
              <a:rPr lang="en-US" sz="1600" b="1" u="sng">
                <a:latin typeface="Lucida Console" pitchFamily="49" charset="0"/>
              </a:rPr>
              <a:t>D</a:t>
            </a:r>
            <a:r>
              <a:rPr lang="en-US" sz="1600">
                <a:latin typeface="Lucida Console" pitchFamily="49" charset="0"/>
              </a:rPr>
              <a:t> </a:t>
            </a:r>
          </a:p>
          <a:p>
            <a:r>
              <a:rPr lang="en-US" sz="1600" b="1" u="sng">
                <a:latin typeface="Lucida Console" pitchFamily="49" charset="0"/>
              </a:rPr>
              <a:t>G</a:t>
            </a:r>
            <a:r>
              <a:rPr lang="en-US" sz="1600">
                <a:latin typeface="Lucida Console" pitchFamily="49" charset="0"/>
              </a:rPr>
              <a:t> </a:t>
            </a:r>
          </a:p>
          <a:p>
            <a:r>
              <a:rPr lang="en-US" sz="1600" b="1" u="sng">
                <a:latin typeface="Lucida Console" pitchFamily="49" charset="0"/>
              </a:rPr>
              <a:t>E</a:t>
            </a:r>
            <a:r>
              <a:rPr lang="en-US" sz="1600">
                <a:latin typeface="Lucida Console" pitchFamily="49" charset="0"/>
              </a:rPr>
              <a:t> </a:t>
            </a:r>
            <a:endParaRPr lang="en-US" sz="1600"/>
          </a:p>
        </p:txBody>
      </p:sp>
      <p:sp>
        <p:nvSpPr>
          <p:cNvPr id="26630" name="Text Box 6"/>
          <p:cNvSpPr txBox="1">
            <a:spLocks noChangeArrowheads="1"/>
          </p:cNvSpPr>
          <p:nvPr/>
        </p:nvSpPr>
        <p:spPr bwMode="auto">
          <a:xfrm>
            <a:off x="685800" y="5305425"/>
            <a:ext cx="2449513" cy="1285875"/>
          </a:xfrm>
          <a:prstGeom prst="rect">
            <a:avLst/>
          </a:prstGeom>
          <a:noFill/>
          <a:ln w="9525">
            <a:noFill/>
            <a:miter lim="800000"/>
            <a:headEnd/>
            <a:tailEnd/>
          </a:ln>
        </p:spPr>
        <p:txBody>
          <a:bodyPr wrap="none" lIns="64008" tIns="32004" rIns="64008" bIns="32004">
            <a:spAutoFit/>
          </a:bodyPr>
          <a:lstStyle/>
          <a:p>
            <a:r>
              <a:rPr lang="en-US" sz="1600" b="1" u="sng">
                <a:latin typeface="Lucida Console" pitchFamily="49" charset="0"/>
              </a:rPr>
              <a:t>D</a:t>
            </a:r>
            <a:r>
              <a:rPr lang="en-US" sz="1600">
                <a:latin typeface="Lucida Console" pitchFamily="49" charset="0"/>
              </a:rPr>
              <a:t> </a:t>
            </a:r>
          </a:p>
          <a:p>
            <a:r>
              <a:rPr lang="en-US" sz="1600" b="1" u="sng">
                <a:latin typeface="Lucida Console" pitchFamily="49" charset="0"/>
              </a:rPr>
              <a:t>A</a:t>
            </a:r>
            <a:r>
              <a:rPr lang="en-US" sz="1600">
                <a:latin typeface="Lucida Console" pitchFamily="49" charset="0"/>
              </a:rPr>
              <a:t> </a:t>
            </a:r>
          </a:p>
          <a:p>
            <a:r>
              <a:rPr lang="en-US" sz="1600" b="1" u="sng">
                <a:latin typeface="Lucida Console" pitchFamily="49" charset="0"/>
              </a:rPr>
              <a:t>R</a:t>
            </a:r>
            <a:r>
              <a:rPr lang="en-US" sz="1600">
                <a:latin typeface="Lucida Console" pitchFamily="49" charset="0"/>
              </a:rPr>
              <a:t> </a:t>
            </a:r>
          </a:p>
          <a:p>
            <a:r>
              <a:rPr lang="en-US" sz="1600" b="1" u="sng">
                <a:latin typeface="Lucida Console" pitchFamily="49" charset="0"/>
              </a:rPr>
              <a:t>N</a:t>
            </a:r>
            <a:r>
              <a:rPr lang="en-US" sz="1600">
                <a:latin typeface="Lucida Console" pitchFamily="49" charset="0"/>
              </a:rPr>
              <a:t> </a:t>
            </a:r>
          </a:p>
          <a:p>
            <a:r>
              <a:rPr lang="en-US" sz="1600" b="1" u="sng">
                <a:latin typeface="Lucida Console" pitchFamily="49" charset="0"/>
              </a:rPr>
              <a:t>C</a:t>
            </a:r>
            <a:r>
              <a:rPr lang="en-US" sz="1600" b="1">
                <a:latin typeface="Lucida Console" pitchFamily="49" charset="0"/>
              </a:rPr>
              <a:t> O M M I T M E N T</a:t>
            </a:r>
            <a:endParaRPr lang="en-US" sz="1600"/>
          </a:p>
        </p:txBody>
      </p:sp>
      <p:sp>
        <p:nvSpPr>
          <p:cNvPr id="26631" name="Text Box 7"/>
          <p:cNvSpPr txBox="1">
            <a:spLocks noChangeArrowheads="1"/>
          </p:cNvSpPr>
          <p:nvPr/>
        </p:nvSpPr>
        <p:spPr bwMode="auto">
          <a:xfrm>
            <a:off x="5257800" y="1104900"/>
            <a:ext cx="2743200" cy="1028700"/>
          </a:xfrm>
          <a:prstGeom prst="rect">
            <a:avLst/>
          </a:prstGeom>
          <a:noFill/>
          <a:ln w="9525">
            <a:noFill/>
            <a:miter lim="800000"/>
            <a:headEnd/>
            <a:tailEnd/>
          </a:ln>
        </p:spPr>
        <p:txBody>
          <a:bodyPr wrap="none" lIns="64008" tIns="32004" rIns="64008" bIns="32004"/>
          <a:lstStyle/>
          <a:p>
            <a:r>
              <a:rPr lang="en-US" sz="1600" b="1" u="sng">
                <a:latin typeface="Lucida Console" pitchFamily="49" charset="0"/>
              </a:rPr>
              <a:t>Q</a:t>
            </a:r>
            <a:r>
              <a:rPr lang="en-US" sz="1600">
                <a:latin typeface="Lucida Console" pitchFamily="49" charset="0"/>
              </a:rPr>
              <a:t> </a:t>
            </a:r>
          </a:p>
          <a:p>
            <a:r>
              <a:rPr lang="en-US" sz="1600" b="1" u="sng">
                <a:latin typeface="Lucida Console" pitchFamily="49" charset="0"/>
              </a:rPr>
              <a:t>P</a:t>
            </a:r>
            <a:r>
              <a:rPr lang="en-US" sz="1600">
                <a:latin typeface="Lucida Console" pitchFamily="49" charset="0"/>
              </a:rPr>
              <a:t> </a:t>
            </a:r>
          </a:p>
          <a:p>
            <a:r>
              <a:rPr lang="en-US" sz="1600" b="1" u="sng">
                <a:latin typeface="Lucida Console" pitchFamily="49" charset="0"/>
              </a:rPr>
              <a:t>C</a:t>
            </a:r>
            <a:r>
              <a:rPr lang="en-US" sz="1600">
                <a:latin typeface="Lucida Console" pitchFamily="49" charset="0"/>
              </a:rPr>
              <a:t> </a:t>
            </a:r>
          </a:p>
          <a:p>
            <a:r>
              <a:rPr lang="en-US" sz="1600" b="1" u="sng">
                <a:latin typeface="Lucida Console" pitchFamily="49" charset="0"/>
              </a:rPr>
              <a:t>B</a:t>
            </a:r>
            <a:r>
              <a:rPr lang="en-US" sz="1600">
                <a:latin typeface="Lucida Console" pitchFamily="49" charset="0"/>
              </a:rPr>
              <a:t> </a:t>
            </a:r>
          </a:p>
          <a:p>
            <a:r>
              <a:rPr lang="en-US" sz="1600" b="1" u="sng">
                <a:latin typeface="Lucida Console" pitchFamily="49" charset="0"/>
              </a:rPr>
              <a:t>E</a:t>
            </a:r>
            <a:r>
              <a:rPr lang="en-US" sz="1600">
                <a:latin typeface="Lucida Console" pitchFamily="49" charset="0"/>
              </a:rPr>
              <a:t> </a:t>
            </a:r>
          </a:p>
          <a:p>
            <a:r>
              <a:rPr lang="en-US" sz="1600" b="1" u="sng">
                <a:latin typeface="Lucida Console" pitchFamily="49" charset="0"/>
              </a:rPr>
              <a:t>L</a:t>
            </a:r>
            <a:r>
              <a:rPr lang="en-US" sz="1600">
                <a:latin typeface="Lucida Console" pitchFamily="49" charset="0"/>
              </a:rPr>
              <a:t> </a:t>
            </a:r>
            <a:endParaRPr lang="en-US" sz="1600"/>
          </a:p>
        </p:txBody>
      </p:sp>
      <p:sp>
        <p:nvSpPr>
          <p:cNvPr id="26632" name="Text Box 8"/>
          <p:cNvSpPr txBox="1">
            <a:spLocks noChangeArrowheads="1"/>
          </p:cNvSpPr>
          <p:nvPr/>
        </p:nvSpPr>
        <p:spPr bwMode="auto">
          <a:xfrm>
            <a:off x="5257800" y="2705100"/>
            <a:ext cx="3352800" cy="1285875"/>
          </a:xfrm>
          <a:prstGeom prst="rect">
            <a:avLst/>
          </a:prstGeom>
          <a:noFill/>
          <a:ln w="9525">
            <a:noFill/>
            <a:miter lim="800000"/>
            <a:headEnd/>
            <a:tailEnd/>
          </a:ln>
        </p:spPr>
        <p:txBody>
          <a:bodyPr lIns="64008" tIns="32004" rIns="64008" bIns="32004">
            <a:spAutoFit/>
          </a:bodyPr>
          <a:lstStyle/>
          <a:p>
            <a:r>
              <a:rPr lang="en-US" sz="1600" b="1">
                <a:latin typeface="Lucida Console" pitchFamily="49" charset="0"/>
              </a:rPr>
              <a:t>D</a:t>
            </a:r>
            <a:r>
              <a:rPr lang="en-US" sz="1600">
                <a:latin typeface="Lucida Console" pitchFamily="49" charset="0"/>
              </a:rPr>
              <a:t> </a:t>
            </a:r>
          </a:p>
          <a:p>
            <a:r>
              <a:rPr lang="en-US" sz="1600" b="1" u="sng">
                <a:latin typeface="Lucida Console" pitchFamily="49" charset="0"/>
              </a:rPr>
              <a:t>I</a:t>
            </a:r>
            <a:r>
              <a:rPr lang="en-US" sz="1600">
                <a:latin typeface="Lucida Console" pitchFamily="49" charset="0"/>
              </a:rPr>
              <a:t> </a:t>
            </a:r>
          </a:p>
          <a:p>
            <a:r>
              <a:rPr lang="en-US" sz="1600" b="1" u="sng">
                <a:latin typeface="Lucida Console" pitchFamily="49" charset="0"/>
              </a:rPr>
              <a:t>R</a:t>
            </a:r>
            <a:r>
              <a:rPr lang="en-US" sz="1600">
                <a:latin typeface="Lucida Console" pitchFamily="49" charset="0"/>
              </a:rPr>
              <a:t> </a:t>
            </a:r>
          </a:p>
          <a:p>
            <a:r>
              <a:rPr lang="en-US" sz="1600" b="1" u="sng">
                <a:latin typeface="Lucida Console" pitchFamily="49" charset="0"/>
              </a:rPr>
              <a:t>N</a:t>
            </a:r>
            <a:r>
              <a:rPr lang="en-US" sz="1600">
                <a:latin typeface="Lucida Console" pitchFamily="49" charset="0"/>
              </a:rPr>
              <a:t> </a:t>
            </a:r>
          </a:p>
          <a:p>
            <a:r>
              <a:rPr lang="en-US" sz="1600" b="1">
                <a:latin typeface="Lucida Console" pitchFamily="49" charset="0"/>
              </a:rPr>
              <a:t>  R E S I S T A N C E</a:t>
            </a:r>
            <a:endParaRPr lang="en-US" sz="1600"/>
          </a:p>
        </p:txBody>
      </p:sp>
      <p:sp>
        <p:nvSpPr>
          <p:cNvPr id="26633" name="Text Box 9"/>
          <p:cNvSpPr txBox="1">
            <a:spLocks noChangeArrowheads="1"/>
          </p:cNvSpPr>
          <p:nvPr/>
        </p:nvSpPr>
        <p:spPr bwMode="auto">
          <a:xfrm>
            <a:off x="5257800" y="4076700"/>
            <a:ext cx="3352800" cy="796925"/>
          </a:xfrm>
          <a:prstGeom prst="rect">
            <a:avLst/>
          </a:prstGeom>
          <a:noFill/>
          <a:ln w="9525">
            <a:noFill/>
            <a:miter lim="800000"/>
            <a:headEnd/>
            <a:tailEnd/>
          </a:ln>
        </p:spPr>
        <p:txBody>
          <a:bodyPr lIns="64008" tIns="32004" rIns="64008" bIns="32004">
            <a:spAutoFit/>
          </a:bodyPr>
          <a:lstStyle/>
          <a:p>
            <a:r>
              <a:rPr lang="en-US" sz="1600" b="1" u="sng">
                <a:latin typeface="Lucida Console" pitchFamily="49" charset="0"/>
              </a:rPr>
              <a:t>S</a:t>
            </a:r>
            <a:r>
              <a:rPr lang="en-US" sz="1600">
                <a:latin typeface="Lucida Console" pitchFamily="49" charset="0"/>
              </a:rPr>
              <a:t> </a:t>
            </a:r>
          </a:p>
          <a:p>
            <a:r>
              <a:rPr lang="en-US" sz="1600" b="1" u="sng">
                <a:latin typeface="Lucida Console" pitchFamily="49" charset="0"/>
              </a:rPr>
              <a:t>A</a:t>
            </a:r>
            <a:r>
              <a:rPr lang="en-US" sz="1600">
                <a:latin typeface="Lucida Console" pitchFamily="49" charset="0"/>
              </a:rPr>
              <a:t> </a:t>
            </a:r>
          </a:p>
          <a:p>
            <a:r>
              <a:rPr lang="en-US" sz="1600" b="1" u="sng">
                <a:latin typeface="Lucida Console" pitchFamily="49" charset="0"/>
              </a:rPr>
              <a:t>D</a:t>
            </a:r>
            <a:r>
              <a:rPr lang="en-US" sz="1600">
                <a:latin typeface="Lucida Console" pitchFamily="49" charset="0"/>
              </a:rPr>
              <a:t> </a:t>
            </a:r>
            <a:endParaRPr lang="en-US" sz="1600"/>
          </a:p>
        </p:txBody>
      </p:sp>
      <p:sp>
        <p:nvSpPr>
          <p:cNvPr id="26634" name="Text Box 10"/>
          <p:cNvSpPr txBox="1">
            <a:spLocks noChangeArrowheads="1"/>
          </p:cNvSpPr>
          <p:nvPr/>
        </p:nvSpPr>
        <p:spPr bwMode="auto">
          <a:xfrm>
            <a:off x="5257800" y="5060950"/>
            <a:ext cx="371475" cy="1530350"/>
          </a:xfrm>
          <a:prstGeom prst="rect">
            <a:avLst/>
          </a:prstGeom>
          <a:noFill/>
          <a:ln w="9525">
            <a:noFill/>
            <a:miter lim="800000"/>
            <a:headEnd/>
            <a:tailEnd/>
          </a:ln>
        </p:spPr>
        <p:txBody>
          <a:bodyPr wrap="none" lIns="64008" tIns="32004" rIns="64008" bIns="32004">
            <a:spAutoFit/>
          </a:bodyPr>
          <a:lstStyle/>
          <a:p>
            <a:r>
              <a:rPr lang="en-US" sz="1600" b="1" u="sng">
                <a:latin typeface="Lucida Console" pitchFamily="49" charset="0"/>
              </a:rPr>
              <a:t>S</a:t>
            </a:r>
            <a:r>
              <a:rPr lang="en-US" sz="1600" b="1">
                <a:latin typeface="Lucida Console" pitchFamily="49" charset="0"/>
              </a:rPr>
              <a:t> </a:t>
            </a:r>
            <a:endParaRPr lang="en-US" sz="1600">
              <a:latin typeface="Lucida Console" pitchFamily="49" charset="0"/>
            </a:endParaRPr>
          </a:p>
          <a:p>
            <a:r>
              <a:rPr lang="en-US" sz="1600" b="1" u="sng">
                <a:latin typeface="Lucida Console" pitchFamily="49" charset="0"/>
              </a:rPr>
              <a:t>C</a:t>
            </a:r>
            <a:r>
              <a:rPr lang="en-US" sz="1600">
                <a:latin typeface="Lucida Console" pitchFamily="49" charset="0"/>
              </a:rPr>
              <a:t> </a:t>
            </a:r>
          </a:p>
          <a:p>
            <a:r>
              <a:rPr lang="en-US" sz="1600" b="1" u="sng">
                <a:latin typeface="Lucida Console" pitchFamily="49" charset="0"/>
              </a:rPr>
              <a:t>A</a:t>
            </a:r>
            <a:endParaRPr lang="en-US" sz="1600">
              <a:latin typeface="Lucida Console" pitchFamily="49" charset="0"/>
            </a:endParaRPr>
          </a:p>
          <a:p>
            <a:r>
              <a:rPr lang="en-US" sz="1600" b="1" u="sng">
                <a:latin typeface="Lucida Console" pitchFamily="49" charset="0"/>
              </a:rPr>
              <a:t>R</a:t>
            </a:r>
            <a:endParaRPr lang="en-US" sz="1600">
              <a:latin typeface="Lucida Console" pitchFamily="49" charset="0"/>
            </a:endParaRPr>
          </a:p>
          <a:p>
            <a:r>
              <a:rPr lang="en-US" sz="1600" b="1" u="sng">
                <a:latin typeface="Lucida Console" pitchFamily="49" charset="0"/>
              </a:rPr>
              <a:t>E</a:t>
            </a:r>
            <a:r>
              <a:rPr lang="en-US" sz="1600">
                <a:latin typeface="Lucida Console" pitchFamily="49" charset="0"/>
              </a:rPr>
              <a:t> </a:t>
            </a:r>
          </a:p>
          <a:p>
            <a:r>
              <a:rPr lang="en-US" sz="1600" b="1" u="sng">
                <a:latin typeface="Lucida Console" pitchFamily="49" charset="0"/>
              </a:rPr>
              <a:t>D</a:t>
            </a:r>
            <a:r>
              <a:rPr lang="en-US" sz="1600">
                <a:latin typeface="Lucida Console" pitchFamily="49" charset="0"/>
              </a:rPr>
              <a:t> </a:t>
            </a:r>
            <a:endParaRPr lang="en-US" sz="1600"/>
          </a:p>
        </p:txBody>
      </p:sp>
      <p:sp>
        <p:nvSpPr>
          <p:cNvPr id="116747" name="Rectangle 11"/>
          <p:cNvSpPr>
            <a:spLocks noChangeArrowheads="1"/>
          </p:cNvSpPr>
          <p:nvPr/>
        </p:nvSpPr>
        <p:spPr bwMode="auto">
          <a:xfrm>
            <a:off x="609600" y="-266700"/>
            <a:ext cx="7772400" cy="1524000"/>
          </a:xfrm>
          <a:prstGeom prst="rect">
            <a:avLst/>
          </a:prstGeom>
          <a:noFill/>
          <a:ln w="9525">
            <a:noFill/>
            <a:miter lim="800000"/>
            <a:headEnd/>
            <a:tailEnd/>
          </a:ln>
          <a:effectLst/>
        </p:spPr>
        <p:txBody>
          <a:bodyPr anchor="ctr"/>
          <a:lstStyle/>
          <a:p>
            <a:pPr eaLnBrk="1" hangingPunct="1">
              <a:defRPr/>
            </a:pPr>
            <a:r>
              <a:rPr lang="en-US" sz="2800" b="1" dirty="0" smtClean="0">
                <a:effectLst>
                  <a:outerShdw blurRad="38100" dist="38100" dir="2700000" algn="tl">
                    <a:srgbClr val="000000"/>
                  </a:outerShdw>
                </a:effectLst>
                <a:latin typeface="Lucida Console" pitchFamily="49" charset="0"/>
              </a:rPr>
              <a:t>MI ACRONYMS</a:t>
            </a:r>
            <a:endParaRPr lang="en-US" sz="2800" b="1" dirty="0">
              <a:effectLst>
                <a:outerShdw blurRad="38100" dist="38100" dir="2700000" algn="tl">
                  <a:srgbClr val="000000"/>
                </a:outerShdw>
              </a:effectLst>
              <a:latin typeface="Lucida Console" pitchFamily="49" charset="0"/>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1371600"/>
            <a:ext cx="8001000" cy="3581400"/>
          </a:xfrm>
        </p:spPr>
        <p:txBody>
          <a:bodyPr/>
          <a:lstStyle/>
          <a:p>
            <a:pPr>
              <a:defRPr/>
            </a:pPr>
            <a:r>
              <a:rPr lang="en-US" i="1" dirty="0" smtClean="0"/>
              <a:t>This module was originally developed by </a:t>
            </a:r>
            <a:r>
              <a:rPr lang="en-US" i="1" dirty="0" err="1" smtClean="0"/>
              <a:t>Anjali</a:t>
            </a:r>
            <a:r>
              <a:rPr lang="en-US" i="1" dirty="0" smtClean="0"/>
              <a:t> Nandi of the Justice System Assessment and Training Center.</a:t>
            </a:r>
          </a:p>
          <a:p>
            <a:pPr>
              <a:defRPr/>
            </a:pPr>
            <a:r>
              <a:rPr lang="en-US" i="1" dirty="0" smtClean="0"/>
              <a:t> It was supplemented and refined for this audience.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685800" y="1828800"/>
            <a:ext cx="8001000" cy="3581400"/>
          </a:xfrm>
        </p:spPr>
        <p:txBody>
          <a:bodyPr/>
          <a:lstStyle/>
          <a:p>
            <a:pPr marL="457200" indent="-457200">
              <a:buFont typeface="+mj-lt"/>
              <a:buAutoNum type="arabicPeriod"/>
            </a:pPr>
            <a:r>
              <a:rPr lang="en-US" dirty="0" smtClean="0"/>
              <a:t>Center for Substance Abuse Treatment. (1999). </a:t>
            </a:r>
            <a:r>
              <a:rPr lang="en-US" i="1" dirty="0" smtClean="0"/>
              <a:t>Enhancing Motivation for Change in Substance Abuse Treatment.</a:t>
            </a:r>
            <a:r>
              <a:rPr lang="en-US" dirty="0" smtClean="0"/>
              <a:t> </a:t>
            </a:r>
            <a:r>
              <a:rPr lang="en-US" dirty="0"/>
              <a:t>(Treatment Improvement Protocol (TIP) Series, No. 35.) Rockville</a:t>
            </a:r>
            <a:r>
              <a:rPr lang="en-US" dirty="0" smtClean="0"/>
              <a:t>, MD: Substance Abuse and Mental Health Services Administration. Retrieved from: </a:t>
            </a:r>
            <a:r>
              <a:rPr lang="en-US" dirty="0" smtClean="0">
                <a:hlinkClick r:id="rId2"/>
              </a:rPr>
              <a:t>http://www.ncbi.nlm.nih.gov/books/NBK64967/</a:t>
            </a:r>
            <a:endParaRPr lang="en-US" dirty="0" smtClean="0"/>
          </a:p>
          <a:p>
            <a:pPr marL="457200" indent="-457200">
              <a:buFont typeface="+mj-lt"/>
              <a:buAutoNum type="arabicPeriod"/>
            </a:pPr>
            <a:endParaRPr lang="en-US" dirty="0" smtClean="0"/>
          </a:p>
          <a:p>
            <a:pPr marL="457200" indent="-457200">
              <a:buFont typeface="+mj-lt"/>
              <a:buAutoNum type="arabicPeriod"/>
            </a:pPr>
            <a:r>
              <a:rPr lang="en-US" dirty="0" smtClean="0"/>
              <a:t>Miller, W.R. &amp; </a:t>
            </a:r>
            <a:r>
              <a:rPr lang="en-US" dirty="0" err="1" smtClean="0"/>
              <a:t>Rollnick</a:t>
            </a:r>
            <a:r>
              <a:rPr lang="en-US" dirty="0" smtClean="0"/>
              <a:t>, S. (2002). </a:t>
            </a:r>
            <a:r>
              <a:rPr lang="en-US" i="1" dirty="0" smtClean="0"/>
              <a:t>Motivational interviewing (2nd ed.): Preparing people for change</a:t>
            </a:r>
            <a:r>
              <a:rPr lang="en-US" dirty="0" smtClean="0"/>
              <a:t>. New York: Guilford Press.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609600" y="533400"/>
            <a:ext cx="8229600" cy="1143000"/>
          </a:xfrm>
        </p:spPr>
        <p:txBody>
          <a:bodyPr/>
          <a:lstStyle/>
          <a:p>
            <a:pPr eaLnBrk="1" hangingPunct="1">
              <a:defRPr/>
            </a:pPr>
            <a:r>
              <a:rPr lang="en-US" dirty="0" smtClean="0"/>
              <a:t>Resistance</a:t>
            </a:r>
          </a:p>
        </p:txBody>
      </p:sp>
      <p:sp>
        <p:nvSpPr>
          <p:cNvPr id="34819" name="Rectangle 3"/>
          <p:cNvSpPr>
            <a:spLocks noGrp="1"/>
          </p:cNvSpPr>
          <p:nvPr>
            <p:ph sz="half" idx="1"/>
          </p:nvPr>
        </p:nvSpPr>
        <p:spPr>
          <a:xfrm>
            <a:off x="762000" y="1524000"/>
            <a:ext cx="7239000" cy="1295400"/>
          </a:xfrm>
        </p:spPr>
        <p:txBody>
          <a:bodyPr>
            <a:normAutofit lnSpcReduction="10000"/>
          </a:bodyPr>
          <a:lstStyle/>
          <a:p>
            <a:pPr eaLnBrk="1" hangingPunct="1">
              <a:lnSpc>
                <a:spcPct val="90000"/>
              </a:lnSpc>
              <a:buFont typeface="Arial" charset="0"/>
              <a:buNone/>
              <a:defRPr/>
            </a:pPr>
            <a:r>
              <a:rPr lang="en-US" sz="3200" dirty="0" smtClean="0"/>
              <a:t>What is resistance?</a:t>
            </a:r>
          </a:p>
          <a:p>
            <a:pPr eaLnBrk="1" hangingPunct="1">
              <a:lnSpc>
                <a:spcPct val="90000"/>
              </a:lnSpc>
              <a:buFont typeface="Arial" charset="0"/>
              <a:buNone/>
              <a:defRPr/>
            </a:pPr>
            <a:r>
              <a:rPr lang="en-US" sz="3200" dirty="0" smtClean="0"/>
              <a:t>How is resistance expressed?</a:t>
            </a:r>
            <a:endParaRPr lang="en-US" sz="2000" dirty="0" smtClean="0"/>
          </a:p>
        </p:txBody>
      </p:sp>
      <p:sp>
        <p:nvSpPr>
          <p:cNvPr id="507909" name="Rectangle 5"/>
          <p:cNvSpPr>
            <a:spLocks noGrp="1"/>
          </p:cNvSpPr>
          <p:nvPr>
            <p:ph sz="half" idx="2"/>
          </p:nvPr>
        </p:nvSpPr>
        <p:spPr>
          <a:xfrm>
            <a:off x="3048000" y="2743200"/>
            <a:ext cx="5867400" cy="3230563"/>
          </a:xfrm>
        </p:spPr>
        <p:txBody>
          <a:bodyPr>
            <a:normAutofit lnSpcReduction="10000"/>
          </a:bodyPr>
          <a:lstStyle/>
          <a:p>
            <a:pPr eaLnBrk="1" hangingPunct="1">
              <a:lnSpc>
                <a:spcPct val="90000"/>
              </a:lnSpc>
              <a:defRPr/>
            </a:pPr>
            <a:r>
              <a:rPr lang="en-US" dirty="0" smtClean="0"/>
              <a:t>Negating</a:t>
            </a:r>
          </a:p>
          <a:p>
            <a:pPr lvl="1" eaLnBrk="1" hangingPunct="1">
              <a:lnSpc>
                <a:spcPct val="90000"/>
              </a:lnSpc>
              <a:defRPr/>
            </a:pPr>
            <a:r>
              <a:rPr lang="en-US" dirty="0" smtClean="0"/>
              <a:t>Blaming, disagreeing, excusing, minimizing, unwillingness to change</a:t>
            </a:r>
          </a:p>
          <a:p>
            <a:pPr eaLnBrk="1" hangingPunct="1">
              <a:lnSpc>
                <a:spcPct val="90000"/>
              </a:lnSpc>
              <a:defRPr/>
            </a:pPr>
            <a:r>
              <a:rPr lang="en-US" dirty="0" smtClean="0"/>
              <a:t>Ignoring</a:t>
            </a:r>
          </a:p>
          <a:p>
            <a:pPr lvl="1" eaLnBrk="1" hangingPunct="1">
              <a:lnSpc>
                <a:spcPct val="90000"/>
              </a:lnSpc>
              <a:defRPr/>
            </a:pPr>
            <a:r>
              <a:rPr lang="en-US" dirty="0" smtClean="0"/>
              <a:t>Inattention, sidetracking, </a:t>
            </a:r>
            <a:r>
              <a:rPr lang="en-US" dirty="0" err="1" smtClean="0"/>
              <a:t>nonanswer</a:t>
            </a:r>
            <a:endParaRPr lang="en-US" dirty="0" smtClean="0"/>
          </a:p>
          <a:p>
            <a:pPr eaLnBrk="1" hangingPunct="1">
              <a:lnSpc>
                <a:spcPct val="90000"/>
              </a:lnSpc>
              <a:defRPr/>
            </a:pPr>
            <a:r>
              <a:rPr lang="en-US" dirty="0" smtClean="0"/>
              <a:t>Arguing</a:t>
            </a:r>
          </a:p>
          <a:p>
            <a:pPr lvl="1" eaLnBrk="1" hangingPunct="1">
              <a:lnSpc>
                <a:spcPct val="90000"/>
              </a:lnSpc>
              <a:defRPr/>
            </a:pPr>
            <a:r>
              <a:rPr lang="en-US" dirty="0" smtClean="0"/>
              <a:t>Challenging, discounting, hostility</a:t>
            </a:r>
          </a:p>
          <a:p>
            <a:pPr eaLnBrk="1" hangingPunct="1">
              <a:lnSpc>
                <a:spcPct val="90000"/>
              </a:lnSpc>
              <a:defRPr/>
            </a:pPr>
            <a:r>
              <a:rPr lang="en-US" dirty="0" smtClean="0"/>
              <a:t>Interrupting</a:t>
            </a:r>
          </a:p>
          <a:p>
            <a:pPr eaLnBrk="1" hangingPunct="1">
              <a:lnSpc>
                <a:spcPct val="90000"/>
              </a:lnSpc>
              <a:defRPr/>
            </a:pPr>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0790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790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790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790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790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790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79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pPr eaLnBrk="1" hangingPunct="1">
              <a:defRPr/>
            </a:pPr>
            <a:r>
              <a:rPr lang="en-US" smtClean="0"/>
              <a:t>Resistance</a:t>
            </a:r>
          </a:p>
        </p:txBody>
      </p:sp>
      <p:sp>
        <p:nvSpPr>
          <p:cNvPr id="35843" name="Rectangle 4"/>
          <p:cNvSpPr>
            <a:spLocks noGrp="1"/>
          </p:cNvSpPr>
          <p:nvPr>
            <p:ph idx="1"/>
          </p:nvPr>
        </p:nvSpPr>
        <p:spPr/>
        <p:txBody>
          <a:bodyPr/>
          <a:lstStyle/>
          <a:p>
            <a:pPr eaLnBrk="1" hangingPunct="1">
              <a:defRPr/>
            </a:pPr>
            <a:r>
              <a:rPr lang="en-US" sz="2800" dirty="0" smtClean="0"/>
              <a:t>Counselor behaviors that elicit resistance</a:t>
            </a:r>
          </a:p>
          <a:p>
            <a:pPr lvl="1" eaLnBrk="1" hangingPunct="1">
              <a:defRPr/>
            </a:pPr>
            <a:r>
              <a:rPr lang="en-US" sz="2800" dirty="0" smtClean="0"/>
              <a:t>Arguing for change (the trap of taking sides)</a:t>
            </a:r>
          </a:p>
          <a:p>
            <a:pPr lvl="1" eaLnBrk="1" hangingPunct="1">
              <a:defRPr/>
            </a:pPr>
            <a:r>
              <a:rPr lang="en-US" sz="2800" dirty="0" smtClean="0"/>
              <a:t>Assuming the expert role/claiming preeminence</a:t>
            </a:r>
          </a:p>
          <a:p>
            <a:pPr lvl="1" eaLnBrk="1" hangingPunct="1">
              <a:defRPr/>
            </a:pPr>
            <a:r>
              <a:rPr lang="en-US" sz="2800" dirty="0" smtClean="0"/>
              <a:t>Labeling</a:t>
            </a:r>
          </a:p>
          <a:p>
            <a:pPr lvl="1" eaLnBrk="1" hangingPunct="1">
              <a:defRPr/>
            </a:pPr>
            <a:r>
              <a:rPr lang="en-US" sz="2800" dirty="0" smtClean="0"/>
              <a:t>Being in a hurry</a:t>
            </a:r>
          </a:p>
          <a:p>
            <a:pPr lvl="1" eaLnBrk="1" hangingPunct="1">
              <a:defRPr/>
            </a:pPr>
            <a:r>
              <a:rPr lang="en-US" sz="2800" dirty="0" smtClean="0"/>
              <a:t>Criticizing, shaming, or blaming</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p:txBody>
          <a:bodyPr/>
          <a:lstStyle/>
          <a:p>
            <a:pPr eaLnBrk="1" hangingPunct="1">
              <a:defRPr/>
            </a:pPr>
            <a:r>
              <a:rPr lang="en-US" smtClean="0"/>
              <a:t>Resistance</a:t>
            </a:r>
          </a:p>
        </p:txBody>
      </p:sp>
      <p:sp>
        <p:nvSpPr>
          <p:cNvPr id="509955" name="Rectangle 3"/>
          <p:cNvSpPr>
            <a:spLocks noGrp="1"/>
          </p:cNvSpPr>
          <p:nvPr>
            <p:ph idx="1"/>
          </p:nvPr>
        </p:nvSpPr>
        <p:spPr/>
        <p:txBody>
          <a:bodyPr/>
          <a:lstStyle/>
          <a:p>
            <a:pPr eaLnBrk="1" hangingPunct="1">
              <a:defRPr/>
            </a:pPr>
            <a:r>
              <a:rPr lang="en-US" sz="2800" dirty="0" smtClean="0"/>
              <a:t>Resistance is a product of the interpersonal relationship</a:t>
            </a:r>
          </a:p>
          <a:p>
            <a:pPr eaLnBrk="1" hangingPunct="1">
              <a:defRPr/>
            </a:pPr>
            <a:r>
              <a:rPr lang="en-US" sz="2800" dirty="0" smtClean="0"/>
              <a:t>Hence, there are things we can do to diminish resistance</a:t>
            </a:r>
          </a:p>
          <a:p>
            <a:pPr eaLnBrk="1" hangingPunct="1">
              <a:defRPr/>
            </a:pPr>
            <a:endParaRPr lang="en-US" sz="2800" dirty="0" smtClean="0"/>
          </a:p>
          <a:p>
            <a:pPr eaLnBrk="1" hangingPunct="1">
              <a:defRPr/>
            </a:pPr>
            <a:r>
              <a:rPr lang="en-US" sz="2800" dirty="0" smtClean="0"/>
              <a:t>Resistance is a signal to respond differently, it is valuable feedback</a:t>
            </a:r>
          </a:p>
          <a:p>
            <a:pPr eaLnBrk="1" hangingPunct="1">
              <a:defRPr/>
            </a:pP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533400" y="381000"/>
            <a:ext cx="7696200" cy="1371600"/>
          </a:xfrm>
        </p:spPr>
        <p:txBody>
          <a:bodyPr/>
          <a:lstStyle/>
          <a:p>
            <a:pPr eaLnBrk="1" hangingPunct="1">
              <a:defRPr/>
            </a:pPr>
            <a:r>
              <a:rPr lang="en-US" dirty="0" smtClean="0"/>
              <a:t>Change Talk</a:t>
            </a:r>
          </a:p>
        </p:txBody>
      </p:sp>
      <p:sp>
        <p:nvSpPr>
          <p:cNvPr id="37891" name="Rectangle 3"/>
          <p:cNvSpPr>
            <a:spLocks noGrp="1" noChangeArrowheads="1"/>
          </p:cNvSpPr>
          <p:nvPr>
            <p:ph type="body" idx="4294967295"/>
          </p:nvPr>
        </p:nvSpPr>
        <p:spPr>
          <a:xfrm>
            <a:off x="685800" y="1981200"/>
            <a:ext cx="7543800" cy="4114800"/>
          </a:xfrm>
        </p:spPr>
        <p:txBody>
          <a:bodyPr/>
          <a:lstStyle/>
          <a:p>
            <a:pPr eaLnBrk="1" hangingPunct="1">
              <a:defRPr/>
            </a:pPr>
            <a:r>
              <a:rPr lang="en-US" sz="2800" dirty="0" smtClean="0"/>
              <a:t>Generally falls into one of these four categories:</a:t>
            </a:r>
          </a:p>
          <a:p>
            <a:pPr lvl="1" eaLnBrk="1" hangingPunct="1">
              <a:defRPr/>
            </a:pPr>
            <a:r>
              <a:rPr lang="en-US" sz="2800" dirty="0" smtClean="0"/>
              <a:t>Disadvantages of the status quo</a:t>
            </a:r>
          </a:p>
          <a:p>
            <a:pPr lvl="1" eaLnBrk="1" hangingPunct="1">
              <a:defRPr/>
            </a:pPr>
            <a:r>
              <a:rPr lang="en-US" sz="2800" dirty="0" smtClean="0"/>
              <a:t>Advantages of change</a:t>
            </a:r>
          </a:p>
          <a:p>
            <a:pPr lvl="1" eaLnBrk="1" hangingPunct="1">
              <a:defRPr/>
            </a:pPr>
            <a:r>
              <a:rPr lang="en-US" sz="2800" dirty="0" smtClean="0"/>
              <a:t>Optimism for change</a:t>
            </a:r>
          </a:p>
          <a:p>
            <a:pPr lvl="1" eaLnBrk="1" hangingPunct="1">
              <a:defRPr/>
            </a:pPr>
            <a:r>
              <a:rPr lang="en-US" sz="2800" dirty="0" smtClean="0"/>
              <a:t>Intention to change</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457200" y="457200"/>
            <a:ext cx="8229600" cy="1371600"/>
          </a:xfrm>
        </p:spPr>
        <p:txBody>
          <a:bodyPr/>
          <a:lstStyle/>
          <a:p>
            <a:pPr eaLnBrk="1" hangingPunct="1">
              <a:defRPr/>
            </a:pPr>
            <a:r>
              <a:rPr lang="en-US" smtClean="0"/>
              <a:t>Change Talk</a:t>
            </a:r>
          </a:p>
        </p:txBody>
      </p:sp>
      <p:sp>
        <p:nvSpPr>
          <p:cNvPr id="38915" name="Rectangle 3"/>
          <p:cNvSpPr>
            <a:spLocks noGrp="1" noChangeArrowheads="1"/>
          </p:cNvSpPr>
          <p:nvPr>
            <p:ph type="body" idx="4294967295"/>
          </p:nvPr>
        </p:nvSpPr>
        <p:spPr>
          <a:xfrm>
            <a:off x="457200" y="1828800"/>
            <a:ext cx="8229600" cy="4114800"/>
          </a:xfrm>
        </p:spPr>
        <p:txBody>
          <a:bodyPr>
            <a:normAutofit/>
          </a:bodyPr>
          <a:lstStyle/>
          <a:p>
            <a:pPr eaLnBrk="1" hangingPunct="1">
              <a:defRPr/>
            </a:pPr>
            <a:r>
              <a:rPr lang="en-US" dirty="0" smtClean="0"/>
              <a:t>Disadvantages of the status quo</a:t>
            </a:r>
          </a:p>
          <a:p>
            <a:pPr lvl="1" eaLnBrk="1" hangingPunct="1">
              <a:buFont typeface="Wingdings" pitchFamily="2" charset="2"/>
              <a:buNone/>
              <a:defRPr/>
            </a:pPr>
            <a:r>
              <a:rPr lang="en-US" sz="2400" dirty="0" smtClean="0"/>
              <a:t>“I can see that in the long run, this is going to do me in if I don’t make a change.”</a:t>
            </a:r>
          </a:p>
          <a:p>
            <a:pPr lvl="1" eaLnBrk="1" hangingPunct="1">
              <a:buFont typeface="Wingdings" pitchFamily="2" charset="2"/>
              <a:buNone/>
              <a:defRPr/>
            </a:pPr>
            <a:r>
              <a:rPr lang="en-US" sz="2400" dirty="0" smtClean="0"/>
              <a:t>“I am ruining my family life.”</a:t>
            </a:r>
          </a:p>
          <a:p>
            <a:pPr lvl="1" eaLnBrk="1" hangingPunct="1">
              <a:buFont typeface="Wingdings" pitchFamily="2" charset="2"/>
              <a:buNone/>
              <a:defRPr/>
            </a:pPr>
            <a:endParaRPr lang="en-US" sz="2400" dirty="0" smtClean="0"/>
          </a:p>
          <a:p>
            <a:pPr eaLnBrk="1" hangingPunct="1">
              <a:defRPr/>
            </a:pPr>
            <a:r>
              <a:rPr lang="en-US" dirty="0" smtClean="0"/>
              <a:t>Advantages of change</a:t>
            </a:r>
          </a:p>
          <a:p>
            <a:pPr lvl="1" eaLnBrk="1" hangingPunct="1">
              <a:buFont typeface="Wingdings" pitchFamily="2" charset="2"/>
              <a:buNone/>
              <a:defRPr/>
            </a:pPr>
            <a:r>
              <a:rPr lang="en-US" sz="2400" dirty="0" smtClean="0"/>
              <a:t>“My boys would like it.  They’re always after me to quit.”</a:t>
            </a:r>
          </a:p>
          <a:p>
            <a:pPr lvl="1" eaLnBrk="1" hangingPunct="1">
              <a:buFont typeface="Wingdings" pitchFamily="2" charset="2"/>
              <a:buNone/>
              <a:defRPr/>
            </a:pPr>
            <a:r>
              <a:rPr lang="en-US" sz="2400" dirty="0" smtClean="0"/>
              <a:t>“Probably I’d feel a lot better.”</a:t>
            </a:r>
          </a:p>
          <a:p>
            <a:pPr lvl="1" eaLnBrk="1" hangingPunct="1">
              <a:buFont typeface="Wingdings" pitchFamily="2" charset="2"/>
              <a:buNone/>
              <a:defRPr/>
            </a:pPr>
            <a:r>
              <a:rPr lang="en-US" sz="2400" dirty="0" smtClean="0"/>
              <a:t>“At least it would get the courts off my back.”</a:t>
            </a:r>
          </a:p>
          <a:p>
            <a:pPr lvl="2" eaLnBrk="1" hangingPunct="1">
              <a:buFont typeface="Wingdings" pitchFamily="2" charset="2"/>
              <a:buNone/>
              <a:defRP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457200" y="381000"/>
            <a:ext cx="8229600" cy="1371600"/>
          </a:xfrm>
        </p:spPr>
        <p:txBody>
          <a:bodyPr/>
          <a:lstStyle/>
          <a:p>
            <a:pPr eaLnBrk="1" hangingPunct="1">
              <a:defRPr/>
            </a:pPr>
            <a:r>
              <a:rPr lang="en-US" dirty="0" smtClean="0"/>
              <a:t>Change Talk</a:t>
            </a:r>
          </a:p>
        </p:txBody>
      </p:sp>
      <p:sp>
        <p:nvSpPr>
          <p:cNvPr id="39939" name="Rectangle 3"/>
          <p:cNvSpPr>
            <a:spLocks noGrp="1" noChangeArrowheads="1"/>
          </p:cNvSpPr>
          <p:nvPr>
            <p:ph type="body" idx="4294967295"/>
          </p:nvPr>
        </p:nvSpPr>
        <p:spPr>
          <a:xfrm>
            <a:off x="609600" y="1905000"/>
            <a:ext cx="8229600" cy="4114800"/>
          </a:xfrm>
        </p:spPr>
        <p:txBody>
          <a:bodyPr>
            <a:normAutofit lnSpcReduction="10000"/>
          </a:bodyPr>
          <a:lstStyle/>
          <a:p>
            <a:pPr eaLnBrk="1" hangingPunct="1">
              <a:buFontTx/>
              <a:buChar char="•"/>
              <a:defRPr/>
            </a:pPr>
            <a:r>
              <a:rPr lang="en-US" dirty="0" smtClean="0"/>
              <a:t>Optimism About Change</a:t>
            </a:r>
          </a:p>
          <a:p>
            <a:pPr lvl="1" eaLnBrk="1" hangingPunct="1">
              <a:buFontTx/>
              <a:buNone/>
              <a:defRPr/>
            </a:pPr>
            <a:r>
              <a:rPr lang="en-US" sz="2400" dirty="0" smtClean="0"/>
              <a:t>“I think I could probably do it if I decided to.”</a:t>
            </a:r>
          </a:p>
          <a:p>
            <a:pPr lvl="1" eaLnBrk="1" hangingPunct="1">
              <a:buFont typeface="Wingdings" pitchFamily="2" charset="2"/>
              <a:buNone/>
              <a:defRPr/>
            </a:pPr>
            <a:r>
              <a:rPr lang="en-US" sz="2400" dirty="0" smtClean="0"/>
              <a:t>“I did quit smoking a few years ago.  That was tough, and it took a few tries, but I did it.”</a:t>
            </a:r>
          </a:p>
          <a:p>
            <a:pPr lvl="1" eaLnBrk="1" hangingPunct="1">
              <a:buFont typeface="Wingdings" pitchFamily="2" charset="2"/>
              <a:buNone/>
              <a:defRPr/>
            </a:pPr>
            <a:r>
              <a:rPr lang="en-US" sz="2400" dirty="0" smtClean="0"/>
              <a:t>“My family would be there to support me.”</a:t>
            </a:r>
          </a:p>
          <a:p>
            <a:pPr lvl="1" eaLnBrk="1" hangingPunct="1">
              <a:buFont typeface="Wingdings" pitchFamily="2" charset="2"/>
              <a:buNone/>
              <a:defRPr/>
            </a:pPr>
            <a:endParaRPr lang="en-US" sz="2400" dirty="0" smtClean="0"/>
          </a:p>
          <a:p>
            <a:pPr eaLnBrk="1" hangingPunct="1">
              <a:buFontTx/>
              <a:buChar char="•"/>
              <a:defRPr/>
            </a:pPr>
            <a:r>
              <a:rPr lang="en-US" dirty="0" smtClean="0"/>
              <a:t>Intention to Change</a:t>
            </a:r>
          </a:p>
          <a:p>
            <a:pPr lvl="1" eaLnBrk="1" hangingPunct="1">
              <a:buFont typeface="Wingdings" pitchFamily="2" charset="2"/>
              <a:buNone/>
              <a:defRPr/>
            </a:pPr>
            <a:r>
              <a:rPr lang="en-US" sz="2400" dirty="0" smtClean="0"/>
              <a:t>“I definitely don’t want to keep going the way I have been.”</a:t>
            </a:r>
          </a:p>
          <a:p>
            <a:pPr lvl="1" eaLnBrk="1" hangingPunct="1">
              <a:buFont typeface="Wingdings" pitchFamily="2" charset="2"/>
              <a:buNone/>
              <a:defRPr/>
            </a:pPr>
            <a:r>
              <a:rPr lang="en-US" sz="2400" dirty="0" smtClean="0"/>
              <a:t>“I’ve got to do something.”</a:t>
            </a:r>
          </a:p>
          <a:p>
            <a:pPr lvl="1" eaLnBrk="1" hangingPunct="1">
              <a:buFont typeface="Wingdings" pitchFamily="2" charset="2"/>
              <a:buNone/>
              <a:defRPr/>
            </a:pPr>
            <a:endParaRPr lang="en-US" sz="2400" dirty="0" smtClean="0"/>
          </a:p>
          <a:p>
            <a:pPr lvl="1" eaLnBrk="1" hangingPunct="1">
              <a:buFontTx/>
              <a:buNone/>
              <a:defRPr/>
            </a:pP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609600"/>
            <a:ext cx="7772400" cy="762000"/>
          </a:xfrm>
        </p:spPr>
        <p:txBody>
          <a:bodyPr lIns="92075" tIns="46038" rIns="92075" bIns="46038"/>
          <a:lstStyle/>
          <a:p>
            <a:pPr eaLnBrk="1" hangingPunct="1">
              <a:defRPr/>
            </a:pPr>
            <a:r>
              <a:rPr lang="en-US" sz="3600" b="1" dirty="0" smtClean="0">
                <a:solidFill>
                  <a:schemeClr val="tx1"/>
                </a:solidFill>
              </a:rPr>
              <a:t>Handling Resistance</a:t>
            </a:r>
          </a:p>
        </p:txBody>
      </p:sp>
      <p:sp>
        <p:nvSpPr>
          <p:cNvPr id="31747" name="Rectangle 3"/>
          <p:cNvSpPr>
            <a:spLocks noGrp="1" noChangeArrowheads="1"/>
          </p:cNvSpPr>
          <p:nvPr>
            <p:ph idx="1"/>
          </p:nvPr>
        </p:nvSpPr>
        <p:spPr>
          <a:xfrm>
            <a:off x="381000" y="1295400"/>
            <a:ext cx="7772400" cy="5038725"/>
          </a:xfrm>
        </p:spPr>
        <p:txBody>
          <a:bodyPr lIns="92075" tIns="46038" rIns="92075" bIns="46038"/>
          <a:lstStyle/>
          <a:p>
            <a:pPr eaLnBrk="1" hangingPunct="1">
              <a:lnSpc>
                <a:spcPct val="80000"/>
              </a:lnSpc>
              <a:buClr>
                <a:srgbClr val="FF3300"/>
              </a:buClr>
              <a:buFont typeface="Wingdings" pitchFamily="2" charset="2"/>
              <a:buChar char="v"/>
              <a:defRPr/>
            </a:pPr>
            <a:r>
              <a:rPr lang="en-US" sz="3100" b="1" u="sng" dirty="0" smtClean="0"/>
              <a:t>S</a:t>
            </a:r>
            <a:r>
              <a:rPr lang="en-US" sz="3100" dirty="0" smtClean="0"/>
              <a:t>imple reflection</a:t>
            </a:r>
          </a:p>
          <a:p>
            <a:pPr eaLnBrk="1" hangingPunct="1">
              <a:lnSpc>
                <a:spcPct val="80000"/>
              </a:lnSpc>
              <a:buClr>
                <a:srgbClr val="FF3300"/>
              </a:buClr>
              <a:buFont typeface="Wingdings" pitchFamily="2" charset="2"/>
              <a:buChar char="v"/>
              <a:defRPr/>
            </a:pPr>
            <a:r>
              <a:rPr lang="en-US" sz="3100" b="1" u="sng" dirty="0" smtClean="0"/>
              <a:t>A</a:t>
            </a:r>
            <a:r>
              <a:rPr lang="en-US" sz="3100" dirty="0" smtClean="0"/>
              <a:t>mplified reflection</a:t>
            </a:r>
          </a:p>
          <a:p>
            <a:pPr eaLnBrk="1" hangingPunct="1">
              <a:lnSpc>
                <a:spcPct val="80000"/>
              </a:lnSpc>
              <a:buClr>
                <a:srgbClr val="FF3300"/>
              </a:buClr>
              <a:buFont typeface="Wingdings" pitchFamily="2" charset="2"/>
              <a:buChar char="v"/>
              <a:defRPr/>
            </a:pPr>
            <a:r>
              <a:rPr lang="en-US" sz="3100" b="1" u="sng" dirty="0" smtClean="0"/>
              <a:t>D</a:t>
            </a:r>
            <a:r>
              <a:rPr lang="en-US" sz="3100" dirty="0" smtClean="0"/>
              <a:t>ouble-sided reflection</a:t>
            </a:r>
          </a:p>
          <a:p>
            <a:pPr eaLnBrk="1" hangingPunct="1">
              <a:lnSpc>
                <a:spcPct val="80000"/>
              </a:lnSpc>
              <a:buClr>
                <a:srgbClr val="FF3300"/>
              </a:buClr>
              <a:buFont typeface="Wingdings" pitchFamily="2" charset="2"/>
              <a:buChar char="v"/>
              <a:defRPr/>
            </a:pPr>
            <a:endParaRPr lang="en-US" sz="3100" dirty="0" smtClean="0"/>
          </a:p>
          <a:p>
            <a:pPr eaLnBrk="1" hangingPunct="1">
              <a:lnSpc>
                <a:spcPct val="80000"/>
              </a:lnSpc>
              <a:buClr>
                <a:srgbClr val="FF3300"/>
              </a:buClr>
              <a:buFont typeface="Wingdings" pitchFamily="2" charset="2"/>
              <a:buChar char="v"/>
              <a:defRPr/>
            </a:pPr>
            <a:r>
              <a:rPr lang="en-US" sz="3100" b="1" u="sng" dirty="0" smtClean="0"/>
              <a:t>S</a:t>
            </a:r>
            <a:r>
              <a:rPr lang="en-US" sz="3100" dirty="0" smtClean="0"/>
              <a:t>hifting focus</a:t>
            </a:r>
          </a:p>
          <a:p>
            <a:pPr eaLnBrk="1" hangingPunct="1">
              <a:lnSpc>
                <a:spcPct val="80000"/>
              </a:lnSpc>
              <a:buClr>
                <a:srgbClr val="FF3300"/>
              </a:buClr>
              <a:buFont typeface="Wingdings" pitchFamily="2" charset="2"/>
              <a:buChar char="v"/>
              <a:defRPr/>
            </a:pPr>
            <a:r>
              <a:rPr lang="en-US" sz="3100" b="1" u="sng" dirty="0" smtClean="0"/>
              <a:t>C</a:t>
            </a:r>
            <a:r>
              <a:rPr lang="en-US" sz="3100" dirty="0" smtClean="0"/>
              <a:t>oming Alongside</a:t>
            </a:r>
          </a:p>
          <a:p>
            <a:pPr eaLnBrk="1" hangingPunct="1">
              <a:lnSpc>
                <a:spcPct val="80000"/>
              </a:lnSpc>
              <a:buClr>
                <a:srgbClr val="FF3300"/>
              </a:buClr>
              <a:buFont typeface="Wingdings" pitchFamily="2" charset="2"/>
              <a:buChar char="v"/>
              <a:defRPr/>
            </a:pPr>
            <a:r>
              <a:rPr lang="en-US" sz="3100" b="1" u="sng" dirty="0" smtClean="0"/>
              <a:t>A</a:t>
            </a:r>
            <a:r>
              <a:rPr lang="en-US" sz="3100" dirty="0" smtClean="0"/>
              <a:t>greement with a twist</a:t>
            </a:r>
          </a:p>
          <a:p>
            <a:pPr eaLnBrk="1" hangingPunct="1">
              <a:lnSpc>
                <a:spcPct val="80000"/>
              </a:lnSpc>
              <a:buClr>
                <a:srgbClr val="FF3300"/>
              </a:buClr>
              <a:buFont typeface="Wingdings" pitchFamily="2" charset="2"/>
              <a:buChar char="v"/>
              <a:defRPr/>
            </a:pPr>
            <a:r>
              <a:rPr lang="en-US" sz="3100" b="1" u="sng" dirty="0" smtClean="0"/>
              <a:t>R</a:t>
            </a:r>
            <a:r>
              <a:rPr lang="en-US" sz="3100" dirty="0" smtClean="0"/>
              <a:t>eframing</a:t>
            </a:r>
          </a:p>
          <a:p>
            <a:pPr eaLnBrk="1" hangingPunct="1">
              <a:lnSpc>
                <a:spcPct val="80000"/>
              </a:lnSpc>
              <a:buClr>
                <a:srgbClr val="FF3300"/>
              </a:buClr>
              <a:buFont typeface="Wingdings" pitchFamily="2" charset="2"/>
              <a:buChar char="v"/>
              <a:defRPr/>
            </a:pPr>
            <a:r>
              <a:rPr lang="en-US" sz="3100" b="1" u="sng" dirty="0" smtClean="0"/>
              <a:t>E</a:t>
            </a:r>
            <a:r>
              <a:rPr lang="en-US" sz="3100" dirty="0" smtClean="0"/>
              <a:t>mphasizing personal choice/control</a:t>
            </a:r>
          </a:p>
          <a:p>
            <a:pPr eaLnBrk="1" hangingPunct="1">
              <a:lnSpc>
                <a:spcPct val="80000"/>
              </a:lnSpc>
              <a:buClr>
                <a:srgbClr val="FF3300"/>
              </a:buClr>
              <a:buFont typeface="Wingdings" pitchFamily="2" charset="2"/>
              <a:buChar char="v"/>
              <a:defRPr/>
            </a:pPr>
            <a:r>
              <a:rPr lang="en-US" sz="3100" b="1" u="sng" dirty="0" smtClean="0"/>
              <a:t>D</a:t>
            </a:r>
            <a:r>
              <a:rPr lang="en-US" sz="3100" dirty="0" smtClean="0"/>
              <a:t>isclosing feelings</a:t>
            </a:r>
          </a:p>
        </p:txBody>
      </p:sp>
      <p:sp>
        <p:nvSpPr>
          <p:cNvPr id="10244" name="AutoShape 6"/>
          <p:cNvSpPr>
            <a:spLocks/>
          </p:cNvSpPr>
          <p:nvPr/>
        </p:nvSpPr>
        <p:spPr bwMode="auto">
          <a:xfrm>
            <a:off x="7010400" y="1143000"/>
            <a:ext cx="533400" cy="1752600"/>
          </a:xfrm>
          <a:prstGeom prst="rightBrace">
            <a:avLst>
              <a:gd name="adj1" fmla="val 27381"/>
              <a:gd name="adj2" fmla="val 50000"/>
            </a:avLst>
          </a:prstGeom>
          <a:noFill/>
          <a:ln w="9525">
            <a:solidFill>
              <a:schemeClr val="tx1"/>
            </a:solidFill>
            <a:miter lim="800000"/>
            <a:headEnd/>
            <a:tailEnd/>
          </a:ln>
        </p:spPr>
        <p:txBody>
          <a:bodyPr wrap="none" anchor="ctr"/>
          <a:lstStyle/>
          <a:p>
            <a:endParaRPr lang="en-US"/>
          </a:p>
        </p:txBody>
      </p:sp>
      <p:sp>
        <p:nvSpPr>
          <p:cNvPr id="10245" name="AutoShape 7"/>
          <p:cNvSpPr>
            <a:spLocks/>
          </p:cNvSpPr>
          <p:nvPr/>
        </p:nvSpPr>
        <p:spPr bwMode="auto">
          <a:xfrm>
            <a:off x="7086600" y="3124200"/>
            <a:ext cx="533400" cy="3276600"/>
          </a:xfrm>
          <a:prstGeom prst="rightBrace">
            <a:avLst>
              <a:gd name="adj1" fmla="val 51190"/>
              <a:gd name="adj2" fmla="val 50000"/>
            </a:avLst>
          </a:prstGeom>
          <a:noFill/>
          <a:ln w="9525">
            <a:solidFill>
              <a:schemeClr val="tx1"/>
            </a:solidFill>
            <a:miter lim="800000"/>
            <a:headEnd/>
            <a:tailEnd/>
          </a:ln>
        </p:spPr>
        <p:txBody>
          <a:bodyPr wrap="none" anchor="ctr"/>
          <a:lstStyle/>
          <a:p>
            <a:endParaRPr lang="en-US"/>
          </a:p>
        </p:txBody>
      </p:sp>
      <p:sp>
        <p:nvSpPr>
          <p:cNvPr id="10246" name="Text Box 8"/>
          <p:cNvSpPr txBox="1">
            <a:spLocks noChangeArrowheads="1"/>
          </p:cNvSpPr>
          <p:nvPr/>
        </p:nvSpPr>
        <p:spPr bwMode="auto">
          <a:xfrm>
            <a:off x="7620000" y="1600200"/>
            <a:ext cx="1524000" cy="854075"/>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rPr>
              <a:t>Reflective</a:t>
            </a:r>
          </a:p>
          <a:p>
            <a:pPr eaLnBrk="1" hangingPunct="1">
              <a:spcBef>
                <a:spcPct val="50000"/>
              </a:spcBef>
            </a:pPr>
            <a:r>
              <a:rPr lang="en-US" sz="2000">
                <a:latin typeface="Times New Roman" pitchFamily="18" charset="0"/>
              </a:rPr>
              <a:t>Responses</a:t>
            </a:r>
          </a:p>
        </p:txBody>
      </p:sp>
      <p:sp>
        <p:nvSpPr>
          <p:cNvPr id="10247" name="Text Box 9"/>
          <p:cNvSpPr txBox="1">
            <a:spLocks noChangeArrowheads="1"/>
          </p:cNvSpPr>
          <p:nvPr/>
        </p:nvSpPr>
        <p:spPr bwMode="auto">
          <a:xfrm>
            <a:off x="7620000" y="4343400"/>
            <a:ext cx="1524000" cy="854075"/>
          </a:xfrm>
          <a:prstGeom prst="rect">
            <a:avLst/>
          </a:prstGeom>
          <a:noFill/>
          <a:ln w="9525">
            <a:noFill/>
            <a:miter lim="800000"/>
            <a:headEnd/>
            <a:tailEnd/>
          </a:ln>
        </p:spPr>
        <p:txBody>
          <a:bodyPr>
            <a:spAutoFit/>
          </a:bodyPr>
          <a:lstStyle/>
          <a:p>
            <a:pPr eaLnBrk="1" hangingPunct="1">
              <a:spcBef>
                <a:spcPct val="50000"/>
              </a:spcBef>
            </a:pPr>
            <a:r>
              <a:rPr lang="en-US" sz="2000">
                <a:latin typeface="Times New Roman" pitchFamily="18" charset="0"/>
              </a:rPr>
              <a:t>Strategic</a:t>
            </a:r>
          </a:p>
          <a:p>
            <a:pPr eaLnBrk="1" hangingPunct="1">
              <a:spcBef>
                <a:spcPct val="50000"/>
              </a:spcBef>
            </a:pPr>
            <a:r>
              <a:rPr lang="en-US" sz="2000">
                <a:latin typeface="Times New Roman" pitchFamily="18" charset="0"/>
              </a:rPr>
              <a:t>Responses</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183</TotalTime>
  <Words>3717</Words>
  <Application>Microsoft Macintosh PowerPoint</Application>
  <PresentationFormat>On-screen Show (4:3)</PresentationFormat>
  <Paragraphs>351</Paragraphs>
  <Slides>27</Slides>
  <Notes>23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CIHS Powerpoint Template</vt:lpstr>
      <vt:lpstr>Responding to Resistance</vt:lpstr>
      <vt:lpstr>Learning Objectives</vt:lpstr>
      <vt:lpstr>Resistance</vt:lpstr>
      <vt:lpstr>Resistance</vt:lpstr>
      <vt:lpstr>Resistance</vt:lpstr>
      <vt:lpstr>Change Talk</vt:lpstr>
      <vt:lpstr>Change Talk</vt:lpstr>
      <vt:lpstr>Change Talk</vt:lpstr>
      <vt:lpstr>Handling Resistance</vt:lpstr>
      <vt:lpstr>Reflective Responses</vt:lpstr>
      <vt:lpstr>Simple Reflections</vt:lpstr>
      <vt:lpstr>Amplified Reflection</vt:lpstr>
      <vt:lpstr>Double-Sided Reflection</vt:lpstr>
      <vt:lpstr>Strategic Responses</vt:lpstr>
      <vt:lpstr>PowerPoint Presentation</vt:lpstr>
      <vt:lpstr>COMING ALONGSIDE (Paradox)</vt:lpstr>
      <vt:lpstr>PowerPoint Presentation</vt:lpstr>
      <vt:lpstr>Reframing</vt:lpstr>
      <vt:lpstr>EMPHASIZING PERSONAL CHOICE/CONTROL</vt:lpstr>
      <vt:lpstr>PowerPoint Presentation</vt:lpstr>
      <vt:lpstr>Handling Resistance</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15</cp:revision>
  <dcterms:created xsi:type="dcterms:W3CDTF">2012-02-08T16:22:52Z</dcterms:created>
  <dcterms:modified xsi:type="dcterms:W3CDTF">2015-01-19T18:08:12Z</dcterms:modified>
</cp:coreProperties>
</file>