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9" r:id="rId2"/>
    <p:sldId id="295" r:id="rId3"/>
    <p:sldId id="290" r:id="rId4"/>
    <p:sldId id="270" r:id="rId5"/>
    <p:sldId id="296" r:id="rId6"/>
    <p:sldId id="297" r:id="rId7"/>
    <p:sldId id="298" r:id="rId8"/>
    <p:sldId id="29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5459" autoAdjust="0"/>
  </p:normalViewPr>
  <p:slideViewPr>
    <p:cSldViewPr>
      <p:cViewPr varScale="1">
        <p:scale>
          <a:sx n="95" d="100"/>
          <a:sy n="95" d="100"/>
        </p:scale>
        <p:origin x="-20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1837D-2FFA-9B49-8E66-857E58EE6C4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1F64FA7-2C43-454D-8720-870F66747F89}">
      <dgm:prSet phldrT="[Text]"/>
      <dgm:spPr/>
      <dgm:t>
        <a:bodyPr/>
        <a:lstStyle/>
        <a:p>
          <a:r>
            <a:rPr lang="en-US" dirty="0" smtClean="0"/>
            <a:t>Explicit Curriculum</a:t>
          </a:r>
          <a:endParaRPr lang="en-US" dirty="0"/>
        </a:p>
      </dgm:t>
    </dgm:pt>
    <dgm:pt modelId="{5D51D8AE-50B5-FD45-8EF0-21C3C648E6D0}" type="parTrans" cxnId="{8F5582AF-C007-C44E-A1D0-3C71A7F8C77F}">
      <dgm:prSet/>
      <dgm:spPr/>
      <dgm:t>
        <a:bodyPr/>
        <a:lstStyle/>
        <a:p>
          <a:endParaRPr lang="en-US"/>
        </a:p>
      </dgm:t>
    </dgm:pt>
    <dgm:pt modelId="{B2309105-EA39-A447-9724-1905936CFE20}" type="sibTrans" cxnId="{8F5582AF-C007-C44E-A1D0-3C71A7F8C77F}">
      <dgm:prSet/>
      <dgm:spPr/>
      <dgm:t>
        <a:bodyPr/>
        <a:lstStyle/>
        <a:p>
          <a:endParaRPr lang="en-US"/>
        </a:p>
      </dgm:t>
    </dgm:pt>
    <dgm:pt modelId="{AAC3C721-A40B-4149-B91F-92538DABBB42}">
      <dgm:prSet phldrT="[Text]"/>
      <dgm:spPr/>
      <dgm:t>
        <a:bodyPr/>
        <a:lstStyle/>
        <a:p>
          <a:r>
            <a:rPr lang="en-US" dirty="0" smtClean="0"/>
            <a:t>Special Projects</a:t>
          </a:r>
          <a:endParaRPr lang="en-US" dirty="0"/>
        </a:p>
      </dgm:t>
    </dgm:pt>
    <dgm:pt modelId="{ECB36E00-9F24-8E41-912F-03C17B447E8F}" type="parTrans" cxnId="{FD82E87B-4794-7049-94C4-F1943925E304}">
      <dgm:prSet/>
      <dgm:spPr/>
      <dgm:t>
        <a:bodyPr/>
        <a:lstStyle/>
        <a:p>
          <a:endParaRPr lang="en-US"/>
        </a:p>
      </dgm:t>
    </dgm:pt>
    <dgm:pt modelId="{1814A0B6-21E5-7747-8BDE-D5D2A88B1352}" type="sibTrans" cxnId="{FD82E87B-4794-7049-94C4-F1943925E304}">
      <dgm:prSet/>
      <dgm:spPr/>
      <dgm:t>
        <a:bodyPr/>
        <a:lstStyle/>
        <a:p>
          <a:endParaRPr lang="en-US"/>
        </a:p>
      </dgm:t>
    </dgm:pt>
    <dgm:pt modelId="{60E833DD-1CA2-4D42-9E29-3AAD5FD868D6}">
      <dgm:prSet phldrT="[Text]"/>
      <dgm:spPr/>
      <dgm:t>
        <a:bodyPr/>
        <a:lstStyle/>
        <a:p>
          <a:r>
            <a:rPr lang="en-US" dirty="0" smtClean="0"/>
            <a:t>Implicit Curriculum </a:t>
          </a:r>
          <a:endParaRPr lang="en-US" dirty="0"/>
        </a:p>
      </dgm:t>
    </dgm:pt>
    <dgm:pt modelId="{7B355AC7-2600-7647-9602-92EDEF305001}" type="parTrans" cxnId="{33F4BA2C-4FFD-144F-8425-6C9AF3A5D80D}">
      <dgm:prSet/>
      <dgm:spPr/>
      <dgm:t>
        <a:bodyPr/>
        <a:lstStyle/>
        <a:p>
          <a:endParaRPr lang="en-US"/>
        </a:p>
      </dgm:t>
    </dgm:pt>
    <dgm:pt modelId="{9840B39D-5CE3-5441-903C-C9C459ABED9A}" type="sibTrans" cxnId="{33F4BA2C-4FFD-144F-8425-6C9AF3A5D80D}">
      <dgm:prSet/>
      <dgm:spPr/>
      <dgm:t>
        <a:bodyPr/>
        <a:lstStyle/>
        <a:p>
          <a:endParaRPr lang="en-US"/>
        </a:p>
      </dgm:t>
    </dgm:pt>
    <dgm:pt modelId="{8D05A88D-2D26-404F-8998-9C02048278F4}" type="pres">
      <dgm:prSet presAssocID="{E731837D-2FFA-9B49-8E66-857E58EE6C43}" presName="compositeShape" presStyleCnt="0">
        <dgm:presLayoutVars>
          <dgm:chMax val="7"/>
          <dgm:dir/>
          <dgm:resizeHandles val="exact"/>
        </dgm:presLayoutVars>
      </dgm:prSet>
      <dgm:spPr/>
    </dgm:pt>
    <dgm:pt modelId="{614A8724-46A2-9F4D-B703-2F1C08D9F319}" type="pres">
      <dgm:prSet presAssocID="{C1F64FA7-2C43-454D-8720-870F66747F89}" presName="circ1" presStyleLbl="vennNode1" presStyleIdx="0" presStyleCnt="3"/>
      <dgm:spPr/>
      <dgm:t>
        <a:bodyPr/>
        <a:lstStyle/>
        <a:p>
          <a:endParaRPr lang="en-US"/>
        </a:p>
      </dgm:t>
    </dgm:pt>
    <dgm:pt modelId="{B31AD04E-D397-5545-9CCA-A19B72749BF8}" type="pres">
      <dgm:prSet presAssocID="{C1F64FA7-2C43-454D-8720-870F66747F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2E7A4-5B62-8D43-B19B-DB1B93C5C61A}" type="pres">
      <dgm:prSet presAssocID="{AAC3C721-A40B-4149-B91F-92538DABBB42}" presName="circ2" presStyleLbl="vennNode1" presStyleIdx="1" presStyleCnt="3"/>
      <dgm:spPr/>
      <dgm:t>
        <a:bodyPr/>
        <a:lstStyle/>
        <a:p>
          <a:endParaRPr lang="en-US"/>
        </a:p>
      </dgm:t>
    </dgm:pt>
    <dgm:pt modelId="{69D1C97D-9D14-184E-8F37-52B230EF9537}" type="pres">
      <dgm:prSet presAssocID="{AAC3C721-A40B-4149-B91F-92538DABBB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C2284-25C5-FC43-9927-40D7A53D44D8}" type="pres">
      <dgm:prSet presAssocID="{60E833DD-1CA2-4D42-9E29-3AAD5FD868D6}" presName="circ3" presStyleLbl="vennNode1" presStyleIdx="2" presStyleCnt="3"/>
      <dgm:spPr/>
      <dgm:t>
        <a:bodyPr/>
        <a:lstStyle/>
        <a:p>
          <a:endParaRPr lang="en-US"/>
        </a:p>
      </dgm:t>
    </dgm:pt>
    <dgm:pt modelId="{D3E8401D-D831-954A-A721-1CC1DDC716E0}" type="pres">
      <dgm:prSet presAssocID="{60E833DD-1CA2-4D42-9E29-3AAD5FD868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B5877-713C-7F4C-AF3E-C63BB4DBA8CC}" type="presOf" srcId="{AAC3C721-A40B-4149-B91F-92538DABBB42}" destId="{69D1C97D-9D14-184E-8F37-52B230EF9537}" srcOrd="1" destOrd="0" presId="urn:microsoft.com/office/officeart/2005/8/layout/venn1"/>
    <dgm:cxn modelId="{FD82E87B-4794-7049-94C4-F1943925E304}" srcId="{E731837D-2FFA-9B49-8E66-857E58EE6C43}" destId="{AAC3C721-A40B-4149-B91F-92538DABBB42}" srcOrd="1" destOrd="0" parTransId="{ECB36E00-9F24-8E41-912F-03C17B447E8F}" sibTransId="{1814A0B6-21E5-7747-8BDE-D5D2A88B1352}"/>
    <dgm:cxn modelId="{7E32B771-1BD8-8546-B869-6A2AB1E2E033}" type="presOf" srcId="{E731837D-2FFA-9B49-8E66-857E58EE6C43}" destId="{8D05A88D-2D26-404F-8998-9C02048278F4}" srcOrd="0" destOrd="0" presId="urn:microsoft.com/office/officeart/2005/8/layout/venn1"/>
    <dgm:cxn modelId="{8F5582AF-C007-C44E-A1D0-3C71A7F8C77F}" srcId="{E731837D-2FFA-9B49-8E66-857E58EE6C43}" destId="{C1F64FA7-2C43-454D-8720-870F66747F89}" srcOrd="0" destOrd="0" parTransId="{5D51D8AE-50B5-FD45-8EF0-21C3C648E6D0}" sibTransId="{B2309105-EA39-A447-9724-1905936CFE20}"/>
    <dgm:cxn modelId="{0AEF2476-2DDE-D94F-B68A-9DA61A5A6CE4}" type="presOf" srcId="{60E833DD-1CA2-4D42-9E29-3AAD5FD868D6}" destId="{D3E8401D-D831-954A-A721-1CC1DDC716E0}" srcOrd="1" destOrd="0" presId="urn:microsoft.com/office/officeart/2005/8/layout/venn1"/>
    <dgm:cxn modelId="{33F4BA2C-4FFD-144F-8425-6C9AF3A5D80D}" srcId="{E731837D-2FFA-9B49-8E66-857E58EE6C43}" destId="{60E833DD-1CA2-4D42-9E29-3AAD5FD868D6}" srcOrd="2" destOrd="0" parTransId="{7B355AC7-2600-7647-9602-92EDEF305001}" sibTransId="{9840B39D-5CE3-5441-903C-C9C459ABED9A}"/>
    <dgm:cxn modelId="{AADA8534-2174-004E-9DE2-ED3AC682DA96}" type="presOf" srcId="{60E833DD-1CA2-4D42-9E29-3AAD5FD868D6}" destId="{462C2284-25C5-FC43-9927-40D7A53D44D8}" srcOrd="0" destOrd="0" presId="urn:microsoft.com/office/officeart/2005/8/layout/venn1"/>
    <dgm:cxn modelId="{B1EDB481-6151-AD40-B5E5-1E5DADF11F07}" type="presOf" srcId="{AAC3C721-A40B-4149-B91F-92538DABBB42}" destId="{D642E7A4-5B62-8D43-B19B-DB1B93C5C61A}" srcOrd="0" destOrd="0" presId="urn:microsoft.com/office/officeart/2005/8/layout/venn1"/>
    <dgm:cxn modelId="{3CE632FD-2238-B647-91B2-42F0A2BC0315}" type="presOf" srcId="{C1F64FA7-2C43-454D-8720-870F66747F89}" destId="{614A8724-46A2-9F4D-B703-2F1C08D9F319}" srcOrd="0" destOrd="0" presId="urn:microsoft.com/office/officeart/2005/8/layout/venn1"/>
    <dgm:cxn modelId="{04D6C046-110F-3F44-8075-739488B1ECC3}" type="presOf" srcId="{C1F64FA7-2C43-454D-8720-870F66747F89}" destId="{B31AD04E-D397-5545-9CCA-A19B72749BF8}" srcOrd="1" destOrd="0" presId="urn:microsoft.com/office/officeart/2005/8/layout/venn1"/>
    <dgm:cxn modelId="{CD39F8A0-7E7A-D345-9AE1-347B1B5AD437}" type="presParOf" srcId="{8D05A88D-2D26-404F-8998-9C02048278F4}" destId="{614A8724-46A2-9F4D-B703-2F1C08D9F319}" srcOrd="0" destOrd="0" presId="urn:microsoft.com/office/officeart/2005/8/layout/venn1"/>
    <dgm:cxn modelId="{C91663E8-47C9-B44C-B7B1-5C87F00B4FFF}" type="presParOf" srcId="{8D05A88D-2D26-404F-8998-9C02048278F4}" destId="{B31AD04E-D397-5545-9CCA-A19B72749BF8}" srcOrd="1" destOrd="0" presId="urn:microsoft.com/office/officeart/2005/8/layout/venn1"/>
    <dgm:cxn modelId="{B893079F-FBA5-734F-8BD6-93987C975626}" type="presParOf" srcId="{8D05A88D-2D26-404F-8998-9C02048278F4}" destId="{D642E7A4-5B62-8D43-B19B-DB1B93C5C61A}" srcOrd="2" destOrd="0" presId="urn:microsoft.com/office/officeart/2005/8/layout/venn1"/>
    <dgm:cxn modelId="{3AB54158-6BC3-6740-99F6-61E95072C6B6}" type="presParOf" srcId="{8D05A88D-2D26-404F-8998-9C02048278F4}" destId="{69D1C97D-9D14-184E-8F37-52B230EF9537}" srcOrd="3" destOrd="0" presId="urn:microsoft.com/office/officeart/2005/8/layout/venn1"/>
    <dgm:cxn modelId="{16B8347F-DD93-C241-ADF5-A5044CB074B3}" type="presParOf" srcId="{8D05A88D-2D26-404F-8998-9C02048278F4}" destId="{462C2284-25C5-FC43-9927-40D7A53D44D8}" srcOrd="4" destOrd="0" presId="urn:microsoft.com/office/officeart/2005/8/layout/venn1"/>
    <dgm:cxn modelId="{3DCEF991-2803-394C-8452-7B132E8DD396}" type="presParOf" srcId="{8D05A88D-2D26-404F-8998-9C02048278F4}" destId="{D3E8401D-D831-954A-A721-1CC1DDC716E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A8724-46A2-9F4D-B703-2F1C08D9F319}">
      <dsp:nvSpPr>
        <dsp:cNvPr id="0" name=""/>
        <dsp:cNvSpPr/>
      </dsp:nvSpPr>
      <dsp:spPr>
        <a:xfrm>
          <a:off x="2674619" y="55244"/>
          <a:ext cx="2651760" cy="26517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Explicit Curriculum</a:t>
          </a:r>
          <a:endParaRPr lang="en-US" sz="2800" kern="1200" dirty="0"/>
        </a:p>
      </dsp:txBody>
      <dsp:txXfrm>
        <a:off x="3028188" y="519302"/>
        <a:ext cx="1944624" cy="1193292"/>
      </dsp:txXfrm>
    </dsp:sp>
    <dsp:sp modelId="{D642E7A4-5B62-8D43-B19B-DB1B93C5C61A}">
      <dsp:nvSpPr>
        <dsp:cNvPr id="0" name=""/>
        <dsp:cNvSpPr/>
      </dsp:nvSpPr>
      <dsp:spPr>
        <a:xfrm>
          <a:off x="3631463" y="1712595"/>
          <a:ext cx="2651760" cy="26517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Special Projects</a:t>
          </a:r>
          <a:endParaRPr lang="en-US" sz="2800" kern="1200" dirty="0"/>
        </a:p>
      </dsp:txBody>
      <dsp:txXfrm>
        <a:off x="4442460" y="2397633"/>
        <a:ext cx="1591056" cy="1458468"/>
      </dsp:txXfrm>
    </dsp:sp>
    <dsp:sp modelId="{462C2284-25C5-FC43-9927-40D7A53D44D8}">
      <dsp:nvSpPr>
        <dsp:cNvPr id="0" name=""/>
        <dsp:cNvSpPr/>
      </dsp:nvSpPr>
      <dsp:spPr>
        <a:xfrm>
          <a:off x="1717776" y="1712595"/>
          <a:ext cx="2651760" cy="26517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Implicit Curriculum </a:t>
          </a:r>
          <a:endParaRPr lang="en-US" sz="2800" kern="1200" dirty="0"/>
        </a:p>
      </dsp:txBody>
      <dsp:txXfrm>
        <a:off x="1967484" y="2397633"/>
        <a:ext cx="1591056" cy="1458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6EE8-1B6D-4E44-B2F9-6A64EB1C2D01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05CA-8D2E-4B57-9395-11DE7B8B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A05CA-8D2E-4B57-9395-11DE7B8B0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9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4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7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1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7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6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BBD8-B5AC-4769-8C64-01092896B3D5}" type="datetimeFigureOut">
              <a:rPr lang="en-US" smtClean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ECEF-8939-4A69-BB79-A0071546B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19600" y="1743094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aseline="30000" dirty="0" smtClean="0">
                <a:solidFill>
                  <a:srgbClr val="455560"/>
                </a:solidFill>
                <a:latin typeface="TitilliumMaps26L 999 wt" charset="0"/>
              </a:rPr>
              <a:t>Building the Culture of Assessment:  Triangulating the Process</a:t>
            </a:r>
          </a:p>
          <a:p>
            <a:pPr algn="ctr"/>
            <a:endParaRPr lang="en-US" sz="3600" baseline="30000" dirty="0">
              <a:solidFill>
                <a:srgbClr val="455560"/>
              </a:solidFill>
              <a:latin typeface="TitilliumMaps26L 999 wt" charset="0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68300"/>
            <a:ext cx="375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andel school 2"/>
          <p:cNvPicPr>
            <a:picLocks noChangeAspect="1" noChangeArrowheads="1"/>
          </p:cNvPicPr>
          <p:nvPr/>
        </p:nvPicPr>
        <p:blipFill>
          <a:blip r:embed="rId3" cstate="print"/>
          <a:srcRect r="19008"/>
          <a:stretch>
            <a:fillRect/>
          </a:stretch>
        </p:blipFill>
        <p:spPr bwMode="auto">
          <a:xfrm>
            <a:off x="769801" y="573156"/>
            <a:ext cx="325886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943667"/>
            <a:ext cx="3043939" cy="66661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973763"/>
            <a:ext cx="9144000" cy="1066800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8234"/>
            <a:ext cx="3043939" cy="666615"/>
          </a:xfrm>
          <a:prstGeom prst="rect">
            <a:avLst/>
          </a:prstGeom>
        </p:spPr>
      </p:pic>
      <p:pic>
        <p:nvPicPr>
          <p:cNvPr id="12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9" y="5943667"/>
            <a:ext cx="1263539" cy="10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3581400"/>
            <a:ext cx="335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Zoe Breen Wood, MSW, PhD</a:t>
            </a:r>
          </a:p>
          <a:p>
            <a:r>
              <a:rPr lang="en-US" dirty="0" smtClean="0"/>
              <a:t>Director of Educational Outcome Assessment</a:t>
            </a:r>
          </a:p>
          <a:p>
            <a:endParaRPr lang="en-US" dirty="0" smtClean="0"/>
          </a:p>
          <a:p>
            <a:r>
              <a:rPr lang="en-US" dirty="0" smtClean="0"/>
              <a:t>Marjorie </a:t>
            </a:r>
            <a:r>
              <a:rPr lang="en-US" dirty="0" err="1" smtClean="0"/>
              <a:t>Edguer</a:t>
            </a:r>
            <a:r>
              <a:rPr lang="en-US" dirty="0" smtClean="0"/>
              <a:t>, LISW-S</a:t>
            </a:r>
          </a:p>
          <a:p>
            <a:r>
              <a:rPr lang="en-US" dirty="0" smtClean="0"/>
              <a:t>Lecturer</a:t>
            </a:r>
          </a:p>
        </p:txBody>
      </p:sp>
    </p:spTree>
    <p:extLst>
      <p:ext uri="{BB962C8B-B14F-4D97-AF65-F5344CB8AC3E}">
        <p14:creationId xmlns:p14="http://schemas.microsoft.com/office/powerpoint/2010/main" val="2175986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Building the Culture of Assessment Creating the Map</a:t>
            </a:r>
            <a:endParaRPr lang="en-US" sz="3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0291"/>
              </p:ext>
            </p:extLst>
          </p:nvPr>
        </p:nvGraphicFramePr>
        <p:xfrm>
          <a:off x="685800" y="16002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26162"/>
            <a:ext cx="9144000" cy="731837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11"/>
            <a:ext cx="3043939" cy="666615"/>
          </a:xfrm>
          <a:prstGeom prst="rect">
            <a:avLst/>
          </a:prstGeom>
        </p:spPr>
      </p:pic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8436"/>
            <a:ext cx="1066800" cy="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0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Culture of Assessment</a:t>
            </a:r>
            <a:br>
              <a:rPr lang="en-US" dirty="0" smtClean="0"/>
            </a:br>
            <a:r>
              <a:rPr lang="en-US" dirty="0" smtClean="0"/>
              <a:t>Faculty Engagement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Explicit Curriculum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748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Curriculum Committee / Outcomes Subcommittee</a:t>
            </a:r>
          </a:p>
          <a:p>
            <a:r>
              <a:rPr lang="en-US" dirty="0" smtClean="0"/>
              <a:t>Developing </a:t>
            </a:r>
            <a:r>
              <a:rPr lang="en-US" dirty="0"/>
              <a:t>Specialized Competencies &amp; </a:t>
            </a:r>
            <a:r>
              <a:rPr lang="en-US" dirty="0" smtClean="0"/>
              <a:t>Dimensions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Alignment Tables</a:t>
            </a:r>
          </a:p>
          <a:p>
            <a:r>
              <a:rPr lang="en-US" sz="2400" dirty="0" smtClean="0"/>
              <a:t>Identifying Assignments</a:t>
            </a:r>
          </a:p>
          <a:p>
            <a:r>
              <a:rPr lang="en-US" sz="2400" dirty="0" smtClean="0"/>
              <a:t>Developing and Embedding Rubrics &amp; Specialized Assessments</a:t>
            </a:r>
          </a:p>
          <a:p>
            <a:r>
              <a:rPr lang="en-US" sz="2400" dirty="0" smtClean="0"/>
              <a:t>Setting Benchmarks</a:t>
            </a:r>
          </a:p>
          <a:p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Implicit Curriculum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Revisions to Course Evaluations</a:t>
            </a:r>
          </a:p>
          <a:p>
            <a:r>
              <a:rPr lang="en-US" dirty="0" smtClean="0"/>
              <a:t>Graduating Student Surveys</a:t>
            </a:r>
          </a:p>
          <a:p>
            <a:r>
              <a:rPr lang="en-US" dirty="0" smtClean="0"/>
              <a:t>Specialized surveys</a:t>
            </a:r>
          </a:p>
          <a:p>
            <a:r>
              <a:rPr lang="en-US" dirty="0" smtClean="0"/>
              <a:t>Deans forums / other focus groups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63996"/>
            <a:ext cx="9144000" cy="994003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" y="6027690"/>
            <a:ext cx="3043939" cy="66661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" y="5843177"/>
            <a:ext cx="9144000" cy="994003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98" y="5863996"/>
            <a:ext cx="1263539" cy="9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" y="5924344"/>
            <a:ext cx="3392632" cy="9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Building the Culture of Assessment</a:t>
            </a:r>
            <a:br>
              <a:rPr lang="en-US" sz="3600" dirty="0"/>
            </a:br>
            <a:r>
              <a:rPr lang="en-US" sz="3600" dirty="0" smtClean="0"/>
              <a:t>Student </a:t>
            </a:r>
            <a:r>
              <a:rPr lang="en-US" sz="3600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4911"/>
            <a:ext cx="8001000" cy="44196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Orientation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Alignment Tables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Field Learning Contract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26162"/>
            <a:ext cx="9144000" cy="731837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11"/>
            <a:ext cx="3043939" cy="666615"/>
          </a:xfrm>
          <a:prstGeom prst="rect">
            <a:avLst/>
          </a:prstGeom>
        </p:spPr>
      </p:pic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8436"/>
            <a:ext cx="1066800" cy="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276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Building the Culture of Assessment</a:t>
            </a:r>
            <a:br>
              <a:rPr lang="en-US" sz="3600" dirty="0"/>
            </a:br>
            <a:r>
              <a:rPr lang="en-US" sz="3600" dirty="0" smtClean="0"/>
              <a:t>Field Education </a:t>
            </a:r>
            <a:r>
              <a:rPr lang="en-US" sz="3600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4911"/>
            <a:ext cx="8001000" cy="4419600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Revisions to Learning Contract</a:t>
            </a:r>
          </a:p>
          <a:p>
            <a:pPr lvl="2"/>
            <a:r>
              <a:rPr lang="en-US" sz="2800" dirty="0" smtClean="0"/>
              <a:t>Surveys of field instructors and sites</a:t>
            </a:r>
            <a:endParaRPr lang="en-US" sz="2800" dirty="0"/>
          </a:p>
          <a:p>
            <a:pPr lvl="2"/>
            <a:r>
              <a:rPr lang="en-US" sz="2800" dirty="0" smtClean="0"/>
              <a:t>Field instructor training and Support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26162"/>
            <a:ext cx="9144000" cy="731837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11"/>
            <a:ext cx="3043939" cy="666615"/>
          </a:xfrm>
          <a:prstGeom prst="rect">
            <a:avLst/>
          </a:prstGeom>
        </p:spPr>
      </p:pic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8436"/>
            <a:ext cx="1066800" cy="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05200"/>
            <a:ext cx="2590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Building the Culture of </a:t>
            </a:r>
            <a:r>
              <a:rPr lang="en-US" sz="3600" dirty="0" smtClean="0"/>
              <a:t>Assessment</a:t>
            </a:r>
            <a:br>
              <a:rPr lang="en-US" sz="3600" dirty="0" smtClean="0"/>
            </a:br>
            <a:r>
              <a:rPr lang="en-US" sz="3600" dirty="0" smtClean="0"/>
              <a:t>Making the Trip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4911"/>
            <a:ext cx="8001000" cy="4419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Filling in the map – the devil is in the details.</a:t>
            </a:r>
          </a:p>
          <a:p>
            <a:pPr lvl="2"/>
            <a:r>
              <a:rPr lang="en-US" dirty="0" smtClean="0"/>
              <a:t>Multiple formats</a:t>
            </a:r>
            <a:endParaRPr lang="en-US" dirty="0"/>
          </a:p>
          <a:p>
            <a:pPr lvl="2"/>
            <a:r>
              <a:rPr lang="en-US" dirty="0" smtClean="0"/>
              <a:t>Strategies for data collection</a:t>
            </a:r>
          </a:p>
          <a:p>
            <a:pPr lvl="3"/>
            <a:r>
              <a:rPr lang="en-US" smtClean="0"/>
              <a:t>Multiple LMSs</a:t>
            </a:r>
            <a:endParaRPr lang="en-US" dirty="0" smtClean="0"/>
          </a:p>
          <a:p>
            <a:pPr lvl="3"/>
            <a:r>
              <a:rPr lang="en-US" dirty="0" smtClean="0"/>
              <a:t>Multiple data sources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26162"/>
            <a:ext cx="9144000" cy="731837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11"/>
            <a:ext cx="3043939" cy="666615"/>
          </a:xfrm>
          <a:prstGeom prst="rect">
            <a:avLst/>
          </a:prstGeom>
        </p:spPr>
      </p:pic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8436"/>
            <a:ext cx="1066800" cy="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276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7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Mid Course Corrections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4911"/>
            <a:ext cx="8001000" cy="4419600"/>
          </a:xfrm>
        </p:spPr>
        <p:txBody>
          <a:bodyPr>
            <a:normAutofit/>
          </a:bodyPr>
          <a:lstStyle/>
          <a:p>
            <a:pPr lvl="2"/>
            <a:r>
              <a:rPr lang="en-US" sz="2600" dirty="0" smtClean="0"/>
              <a:t>Setting realistic destinations</a:t>
            </a:r>
          </a:p>
          <a:p>
            <a:pPr lvl="3"/>
            <a:r>
              <a:rPr lang="en-US" dirty="0" smtClean="0"/>
              <a:t>Leadership Portfolios 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Developing new learning experiences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Refining and Revising</a:t>
            </a:r>
          </a:p>
          <a:p>
            <a:pPr lvl="3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26162"/>
            <a:ext cx="9144000" cy="731837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11"/>
            <a:ext cx="3043939" cy="666615"/>
          </a:xfrm>
          <a:prstGeom prst="rect">
            <a:avLst/>
          </a:prstGeom>
        </p:spPr>
      </p:pic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8436"/>
            <a:ext cx="1066800" cy="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05200"/>
            <a:ext cx="2209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Are we there yet?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744911"/>
            <a:ext cx="8001000" cy="4419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Using the data to drive decision making</a:t>
            </a:r>
          </a:p>
          <a:p>
            <a:pPr lvl="1"/>
            <a:r>
              <a:rPr lang="en-US" dirty="0" smtClean="0"/>
              <a:t>Short term course corrections</a:t>
            </a:r>
          </a:p>
          <a:p>
            <a:pPr lvl="2"/>
            <a:r>
              <a:rPr lang="en-US" dirty="0" smtClean="0"/>
              <a:t>Creating new content</a:t>
            </a:r>
          </a:p>
          <a:p>
            <a:pPr lvl="2"/>
            <a:r>
              <a:rPr lang="en-US" dirty="0" smtClean="0"/>
              <a:t>Modifying assignments</a:t>
            </a:r>
          </a:p>
          <a:p>
            <a:pPr lvl="1"/>
            <a:r>
              <a:rPr lang="en-US" dirty="0" smtClean="0"/>
              <a:t>Long term </a:t>
            </a:r>
          </a:p>
          <a:p>
            <a:pPr lvl="2"/>
            <a:r>
              <a:rPr lang="en-US" dirty="0" smtClean="0"/>
              <a:t>Curricular revision</a:t>
            </a:r>
          </a:p>
          <a:p>
            <a:pPr lvl="2"/>
            <a:r>
              <a:rPr lang="en-US" dirty="0" smtClean="0"/>
              <a:t>Innovation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26162"/>
            <a:ext cx="9144000" cy="731837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11"/>
            <a:ext cx="3043939" cy="666615"/>
          </a:xfrm>
          <a:prstGeom prst="rect">
            <a:avLst/>
          </a:prstGeom>
        </p:spPr>
      </p:pic>
      <p:pic>
        <p:nvPicPr>
          <p:cNvPr id="8" name="Picture 2" descr="http://msasswww.case.edu/wp-content/uploads/2014/08/MandelCentennial2016_logo1_rgb-web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8436"/>
            <a:ext cx="1066800" cy="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276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MSASS 2013 Powerpoint</Template>
  <TotalTime>572</TotalTime>
  <Words>177</Words>
  <Application>Microsoft Macintosh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Building the Culture of Assessment Creating the Map</vt:lpstr>
      <vt:lpstr>Building the Culture of Assessment Faculty Engagement</vt:lpstr>
      <vt:lpstr>Building the Culture of Assessment Student Engagement</vt:lpstr>
      <vt:lpstr>Building the Culture of Assessment Field Education Engagement</vt:lpstr>
      <vt:lpstr>Building the Culture of Assessment Making the Trip </vt:lpstr>
      <vt:lpstr>Mid Course Corrections</vt:lpstr>
      <vt:lpstr>Are we there yet?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kjf</dc:creator>
  <cp:lastModifiedBy>Zoe Wood</cp:lastModifiedBy>
  <cp:revision>68</cp:revision>
  <cp:lastPrinted>2016-11-06T00:13:36Z</cp:lastPrinted>
  <dcterms:created xsi:type="dcterms:W3CDTF">2015-01-20T20:09:44Z</dcterms:created>
  <dcterms:modified xsi:type="dcterms:W3CDTF">2017-02-13T19:56:50Z</dcterms:modified>
</cp:coreProperties>
</file>