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61" r:id="rId3"/>
    <p:sldId id="262" r:id="rId4"/>
    <p:sldId id="264" r:id="rId5"/>
    <p:sldId id="265" r:id="rId6"/>
    <p:sldId id="258" r:id="rId7"/>
    <p:sldId id="260" r:id="rId8"/>
    <p:sldId id="259" r:id="rId9"/>
    <p:sldId id="266" r:id="rId10"/>
    <p:sldId id="267" r:id="rId11"/>
    <p:sldId id="268" r:id="rId12"/>
    <p:sldId id="269" r:id="rId13"/>
    <p:sldId id="270" r:id="rId14"/>
    <p:sldId id="271" r:id="rId15"/>
    <p:sldId id="272" r:id="rId16"/>
    <p:sldId id="273" r:id="rId17"/>
    <p:sldId id="274" r:id="rId18"/>
    <p:sldId id="276" r:id="rId19"/>
    <p:sldId id="278" r:id="rId20"/>
    <p:sldId id="277" r:id="rId21"/>
    <p:sldId id="275" r:id="rId22"/>
    <p:sldId id="279" r:id="rId23"/>
    <p:sldId id="280" r:id="rId24"/>
  </p:sldIdLst>
  <p:sldSz cx="51206400" cy="32918400"/>
  <p:notesSz cx="7315200" cy="9601200"/>
  <p:defaultTextStyle>
    <a:defPPr>
      <a:defRPr lang="en-US"/>
    </a:defPPr>
    <a:lvl1pPr marL="0" algn="l" defTabSz="1872325" rtl="0" eaLnBrk="1" latinLnBrk="0" hangingPunct="1">
      <a:defRPr sz="3700" kern="1200">
        <a:solidFill>
          <a:schemeClr val="tx1"/>
        </a:solidFill>
        <a:latin typeface="+mn-lt"/>
        <a:ea typeface="+mn-ea"/>
        <a:cs typeface="+mn-cs"/>
      </a:defRPr>
    </a:lvl1pPr>
    <a:lvl2pPr marL="936163" algn="l" defTabSz="1872325" rtl="0" eaLnBrk="1" latinLnBrk="0" hangingPunct="1">
      <a:defRPr sz="3700" kern="1200">
        <a:solidFill>
          <a:schemeClr val="tx1"/>
        </a:solidFill>
        <a:latin typeface="+mn-lt"/>
        <a:ea typeface="+mn-ea"/>
        <a:cs typeface="+mn-cs"/>
      </a:defRPr>
    </a:lvl2pPr>
    <a:lvl3pPr marL="1872325" algn="l" defTabSz="1872325" rtl="0" eaLnBrk="1" latinLnBrk="0" hangingPunct="1">
      <a:defRPr sz="3700" kern="1200">
        <a:solidFill>
          <a:schemeClr val="tx1"/>
        </a:solidFill>
        <a:latin typeface="+mn-lt"/>
        <a:ea typeface="+mn-ea"/>
        <a:cs typeface="+mn-cs"/>
      </a:defRPr>
    </a:lvl3pPr>
    <a:lvl4pPr marL="2808488" algn="l" defTabSz="1872325" rtl="0" eaLnBrk="1" latinLnBrk="0" hangingPunct="1">
      <a:defRPr sz="3700" kern="1200">
        <a:solidFill>
          <a:schemeClr val="tx1"/>
        </a:solidFill>
        <a:latin typeface="+mn-lt"/>
        <a:ea typeface="+mn-ea"/>
        <a:cs typeface="+mn-cs"/>
      </a:defRPr>
    </a:lvl4pPr>
    <a:lvl5pPr marL="3744651" algn="l" defTabSz="1872325" rtl="0" eaLnBrk="1" latinLnBrk="0" hangingPunct="1">
      <a:defRPr sz="3700" kern="1200">
        <a:solidFill>
          <a:schemeClr val="tx1"/>
        </a:solidFill>
        <a:latin typeface="+mn-lt"/>
        <a:ea typeface="+mn-ea"/>
        <a:cs typeface="+mn-cs"/>
      </a:defRPr>
    </a:lvl5pPr>
    <a:lvl6pPr marL="4680814" algn="l" defTabSz="1872325" rtl="0" eaLnBrk="1" latinLnBrk="0" hangingPunct="1">
      <a:defRPr sz="3700" kern="1200">
        <a:solidFill>
          <a:schemeClr val="tx1"/>
        </a:solidFill>
        <a:latin typeface="+mn-lt"/>
        <a:ea typeface="+mn-ea"/>
        <a:cs typeface="+mn-cs"/>
      </a:defRPr>
    </a:lvl6pPr>
    <a:lvl7pPr marL="5616976" algn="l" defTabSz="1872325" rtl="0" eaLnBrk="1" latinLnBrk="0" hangingPunct="1">
      <a:defRPr sz="3700" kern="1200">
        <a:solidFill>
          <a:schemeClr val="tx1"/>
        </a:solidFill>
        <a:latin typeface="+mn-lt"/>
        <a:ea typeface="+mn-ea"/>
        <a:cs typeface="+mn-cs"/>
      </a:defRPr>
    </a:lvl7pPr>
    <a:lvl8pPr marL="6553139" algn="l" defTabSz="1872325" rtl="0" eaLnBrk="1" latinLnBrk="0" hangingPunct="1">
      <a:defRPr sz="3700" kern="1200">
        <a:solidFill>
          <a:schemeClr val="tx1"/>
        </a:solidFill>
        <a:latin typeface="+mn-lt"/>
        <a:ea typeface="+mn-ea"/>
        <a:cs typeface="+mn-cs"/>
      </a:defRPr>
    </a:lvl8pPr>
    <a:lvl9pPr marL="7489302" algn="l" defTabSz="1872325" rtl="0" eaLnBrk="1" latinLnBrk="0" hangingPunct="1">
      <a:defRPr sz="3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23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8020" y="-5816"/>
      </p:cViewPr>
      <p:guideLst>
        <p:guide orient="horz" pos="10368"/>
        <p:guide pos="161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820D58B-B722-4C62-9717-AA64ED3DFA8F}" type="datetimeFigureOut">
              <a:rPr lang="en-US" smtClean="0"/>
              <a:t>11/5/2016</a:t>
            </a:fld>
            <a:endParaRPr lang="en-US"/>
          </a:p>
        </p:txBody>
      </p:sp>
      <p:sp>
        <p:nvSpPr>
          <p:cNvPr id="4" name="Slide Image Placeholder 3"/>
          <p:cNvSpPr>
            <a:spLocks noGrp="1" noRot="1" noChangeAspect="1"/>
          </p:cNvSpPr>
          <p:nvPr>
            <p:ph type="sldImg" idx="2"/>
          </p:nvPr>
        </p:nvSpPr>
        <p:spPr>
          <a:xfrm>
            <a:off x="1138238" y="1200150"/>
            <a:ext cx="503872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D15BC65A-9066-4010-AA5D-60EEB2A56E80}" type="slidenum">
              <a:rPr lang="en-US" smtClean="0"/>
              <a:t>‹#›</a:t>
            </a:fld>
            <a:endParaRPr lang="en-US"/>
          </a:p>
        </p:txBody>
      </p:sp>
    </p:spTree>
    <p:extLst>
      <p:ext uri="{BB962C8B-B14F-4D97-AF65-F5344CB8AC3E}">
        <p14:creationId xmlns:p14="http://schemas.microsoft.com/office/powerpoint/2010/main" val="3694912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0226040"/>
            <a:ext cx="4352544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18653760"/>
            <a:ext cx="35844480" cy="8412480"/>
          </a:xfrm>
        </p:spPr>
        <p:txBody>
          <a:bodyPr/>
          <a:lstStyle>
            <a:lvl1pPr marL="0" indent="0" algn="ctr">
              <a:buNone/>
              <a:defRPr>
                <a:solidFill>
                  <a:schemeClr val="tx1">
                    <a:tint val="75000"/>
                  </a:schemeClr>
                </a:solidFill>
              </a:defRPr>
            </a:lvl1pPr>
            <a:lvl2pPr marL="936163" indent="0" algn="ctr">
              <a:buNone/>
              <a:defRPr>
                <a:solidFill>
                  <a:schemeClr val="tx1">
                    <a:tint val="75000"/>
                  </a:schemeClr>
                </a:solidFill>
              </a:defRPr>
            </a:lvl2pPr>
            <a:lvl3pPr marL="1872325" indent="0" algn="ctr">
              <a:buNone/>
              <a:defRPr>
                <a:solidFill>
                  <a:schemeClr val="tx1">
                    <a:tint val="75000"/>
                  </a:schemeClr>
                </a:solidFill>
              </a:defRPr>
            </a:lvl3pPr>
            <a:lvl4pPr marL="2808488" indent="0" algn="ctr">
              <a:buNone/>
              <a:defRPr>
                <a:solidFill>
                  <a:schemeClr val="tx1">
                    <a:tint val="75000"/>
                  </a:schemeClr>
                </a:solidFill>
              </a:defRPr>
            </a:lvl4pPr>
            <a:lvl5pPr marL="3744651" indent="0" algn="ctr">
              <a:buNone/>
              <a:defRPr>
                <a:solidFill>
                  <a:schemeClr val="tx1">
                    <a:tint val="75000"/>
                  </a:schemeClr>
                </a:solidFill>
              </a:defRPr>
            </a:lvl5pPr>
            <a:lvl6pPr marL="4680814" indent="0" algn="ctr">
              <a:buNone/>
              <a:defRPr>
                <a:solidFill>
                  <a:schemeClr val="tx1">
                    <a:tint val="75000"/>
                  </a:schemeClr>
                </a:solidFill>
              </a:defRPr>
            </a:lvl6pPr>
            <a:lvl7pPr marL="5616976" indent="0" algn="ctr">
              <a:buNone/>
              <a:defRPr>
                <a:solidFill>
                  <a:schemeClr val="tx1">
                    <a:tint val="75000"/>
                  </a:schemeClr>
                </a:solidFill>
              </a:defRPr>
            </a:lvl7pPr>
            <a:lvl8pPr marL="6553139" indent="0" algn="ctr">
              <a:buNone/>
              <a:defRPr>
                <a:solidFill>
                  <a:schemeClr val="tx1">
                    <a:tint val="75000"/>
                  </a:schemeClr>
                </a:solidFill>
              </a:defRPr>
            </a:lvl8pPr>
            <a:lvl9pPr marL="748930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652261" y="1051560"/>
            <a:ext cx="41471853" cy="2247138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218938" y="1051560"/>
            <a:ext cx="123579887" cy="224713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120"/>
            <a:ext cx="43525440" cy="6537960"/>
          </a:xfrm>
        </p:spPr>
        <p:txBody>
          <a:bodyPr anchor="t"/>
          <a:lstStyle>
            <a:lvl1pPr algn="l">
              <a:defRPr sz="82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226"/>
            <a:ext cx="43525440" cy="7200900"/>
          </a:xfrm>
        </p:spPr>
        <p:txBody>
          <a:bodyPr anchor="b"/>
          <a:lstStyle>
            <a:lvl1pPr marL="0" indent="0">
              <a:buNone/>
              <a:defRPr sz="4100">
                <a:solidFill>
                  <a:schemeClr val="tx1">
                    <a:tint val="75000"/>
                  </a:schemeClr>
                </a:solidFill>
              </a:defRPr>
            </a:lvl1pPr>
            <a:lvl2pPr marL="936163" indent="0">
              <a:buNone/>
              <a:defRPr sz="3700">
                <a:solidFill>
                  <a:schemeClr val="tx1">
                    <a:tint val="75000"/>
                  </a:schemeClr>
                </a:solidFill>
              </a:defRPr>
            </a:lvl2pPr>
            <a:lvl3pPr marL="1872325" indent="0">
              <a:buNone/>
              <a:defRPr sz="3300">
                <a:solidFill>
                  <a:schemeClr val="tx1">
                    <a:tint val="75000"/>
                  </a:schemeClr>
                </a:solidFill>
              </a:defRPr>
            </a:lvl3pPr>
            <a:lvl4pPr marL="2808488" indent="0">
              <a:buNone/>
              <a:defRPr sz="2900">
                <a:solidFill>
                  <a:schemeClr val="tx1">
                    <a:tint val="75000"/>
                  </a:schemeClr>
                </a:solidFill>
              </a:defRPr>
            </a:lvl4pPr>
            <a:lvl5pPr marL="3744651" indent="0">
              <a:buNone/>
              <a:defRPr sz="2900">
                <a:solidFill>
                  <a:schemeClr val="tx1">
                    <a:tint val="75000"/>
                  </a:schemeClr>
                </a:solidFill>
              </a:defRPr>
            </a:lvl5pPr>
            <a:lvl6pPr marL="4680814" indent="0">
              <a:buNone/>
              <a:defRPr sz="2900">
                <a:solidFill>
                  <a:schemeClr val="tx1">
                    <a:tint val="75000"/>
                  </a:schemeClr>
                </a:solidFill>
              </a:defRPr>
            </a:lvl6pPr>
            <a:lvl7pPr marL="5616976" indent="0">
              <a:buNone/>
              <a:defRPr sz="2900">
                <a:solidFill>
                  <a:schemeClr val="tx1">
                    <a:tint val="75000"/>
                  </a:schemeClr>
                </a:solidFill>
              </a:defRPr>
            </a:lvl7pPr>
            <a:lvl8pPr marL="6553139" indent="0">
              <a:buNone/>
              <a:defRPr sz="2900">
                <a:solidFill>
                  <a:schemeClr val="tx1">
                    <a:tint val="75000"/>
                  </a:schemeClr>
                </a:solidFill>
              </a:defRPr>
            </a:lvl8pPr>
            <a:lvl9pPr marL="7489302" indent="0">
              <a:buNone/>
              <a:defRPr sz="2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218934" y="6141720"/>
            <a:ext cx="82525867" cy="17381220"/>
          </a:xfrm>
        </p:spPr>
        <p:txBody>
          <a:bodyPr/>
          <a:lstStyle>
            <a:lvl1pPr>
              <a:defRPr sz="5700"/>
            </a:lvl1pPr>
            <a:lvl2pPr>
              <a:defRPr sz="4900"/>
            </a:lvl2pPr>
            <a:lvl3pPr>
              <a:defRPr sz="4100"/>
            </a:lvl3pPr>
            <a:lvl4pPr>
              <a:defRPr sz="3700"/>
            </a:lvl4pPr>
            <a:lvl5pPr>
              <a:defRPr sz="3700"/>
            </a:lvl5pPr>
            <a:lvl6pPr>
              <a:defRPr sz="3700"/>
            </a:lvl6pPr>
            <a:lvl7pPr>
              <a:defRPr sz="3700"/>
            </a:lvl7pPr>
            <a:lvl8pPr>
              <a:defRPr sz="3700"/>
            </a:lvl8pPr>
            <a:lvl9pPr>
              <a:defRPr sz="3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2598245" y="6141720"/>
            <a:ext cx="82525873" cy="17381220"/>
          </a:xfrm>
        </p:spPr>
        <p:txBody>
          <a:bodyPr/>
          <a:lstStyle>
            <a:lvl1pPr>
              <a:defRPr sz="5700"/>
            </a:lvl1pPr>
            <a:lvl2pPr>
              <a:defRPr sz="4900"/>
            </a:lvl2pPr>
            <a:lvl3pPr>
              <a:defRPr sz="4100"/>
            </a:lvl3pPr>
            <a:lvl4pPr>
              <a:defRPr sz="3700"/>
            </a:lvl4pPr>
            <a:lvl5pPr>
              <a:defRPr sz="3700"/>
            </a:lvl5pPr>
            <a:lvl6pPr>
              <a:defRPr sz="3700"/>
            </a:lvl6pPr>
            <a:lvl7pPr>
              <a:defRPr sz="3700"/>
            </a:lvl7pPr>
            <a:lvl8pPr>
              <a:defRPr sz="3700"/>
            </a:lvl8pPr>
            <a:lvl9pPr>
              <a:defRPr sz="3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318260"/>
            <a:ext cx="4608576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1" y="7368540"/>
            <a:ext cx="22625053" cy="3070860"/>
          </a:xfrm>
        </p:spPr>
        <p:txBody>
          <a:bodyPr anchor="b"/>
          <a:lstStyle>
            <a:lvl1pPr marL="0" indent="0">
              <a:buNone/>
              <a:defRPr sz="4900" b="1"/>
            </a:lvl1pPr>
            <a:lvl2pPr marL="936163" indent="0">
              <a:buNone/>
              <a:defRPr sz="4100" b="1"/>
            </a:lvl2pPr>
            <a:lvl3pPr marL="1872325" indent="0">
              <a:buNone/>
              <a:defRPr sz="3700" b="1"/>
            </a:lvl3pPr>
            <a:lvl4pPr marL="2808488" indent="0">
              <a:buNone/>
              <a:defRPr sz="3300" b="1"/>
            </a:lvl4pPr>
            <a:lvl5pPr marL="3744651" indent="0">
              <a:buNone/>
              <a:defRPr sz="3300" b="1"/>
            </a:lvl5pPr>
            <a:lvl6pPr marL="4680814" indent="0">
              <a:buNone/>
              <a:defRPr sz="3300" b="1"/>
            </a:lvl6pPr>
            <a:lvl7pPr marL="5616976" indent="0">
              <a:buNone/>
              <a:defRPr sz="3300" b="1"/>
            </a:lvl7pPr>
            <a:lvl8pPr marL="6553139" indent="0">
              <a:buNone/>
              <a:defRPr sz="3300" b="1"/>
            </a:lvl8pPr>
            <a:lvl9pPr marL="7489302" indent="0">
              <a:buNone/>
              <a:defRPr sz="3300" b="1"/>
            </a:lvl9pPr>
          </a:lstStyle>
          <a:p>
            <a:pPr lvl="0"/>
            <a:r>
              <a:rPr lang="en-US" smtClean="0"/>
              <a:t>Click to edit Master text styles</a:t>
            </a:r>
          </a:p>
        </p:txBody>
      </p:sp>
      <p:sp>
        <p:nvSpPr>
          <p:cNvPr id="4" name="Content Placeholder 3"/>
          <p:cNvSpPr>
            <a:spLocks noGrp="1"/>
          </p:cNvSpPr>
          <p:nvPr>
            <p:ph sz="half" idx="2"/>
          </p:nvPr>
        </p:nvSpPr>
        <p:spPr>
          <a:xfrm>
            <a:off x="2560321" y="10439400"/>
            <a:ext cx="22625053" cy="18966180"/>
          </a:xfrm>
        </p:spPr>
        <p:txBody>
          <a:bodyPr/>
          <a:lstStyle>
            <a:lvl1pPr>
              <a:defRPr sz="4900"/>
            </a:lvl1pPr>
            <a:lvl2pPr>
              <a:defRPr sz="4100"/>
            </a:lvl2pPr>
            <a:lvl3pPr>
              <a:defRPr sz="3700"/>
            </a:lvl3pPr>
            <a:lvl4pPr>
              <a:defRPr sz="3300"/>
            </a:lvl4pPr>
            <a:lvl5pPr>
              <a:defRPr sz="3300"/>
            </a:lvl5pPr>
            <a:lvl6pPr>
              <a:defRPr sz="3300"/>
            </a:lvl6pPr>
            <a:lvl7pPr>
              <a:defRPr sz="3300"/>
            </a:lvl7pPr>
            <a:lvl8pPr>
              <a:defRPr sz="3300"/>
            </a:lvl8pPr>
            <a:lvl9pPr>
              <a:defRPr sz="3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4" y="7368540"/>
            <a:ext cx="22633940" cy="3070860"/>
          </a:xfrm>
        </p:spPr>
        <p:txBody>
          <a:bodyPr anchor="b"/>
          <a:lstStyle>
            <a:lvl1pPr marL="0" indent="0">
              <a:buNone/>
              <a:defRPr sz="4900" b="1"/>
            </a:lvl1pPr>
            <a:lvl2pPr marL="936163" indent="0">
              <a:buNone/>
              <a:defRPr sz="4100" b="1"/>
            </a:lvl2pPr>
            <a:lvl3pPr marL="1872325" indent="0">
              <a:buNone/>
              <a:defRPr sz="3700" b="1"/>
            </a:lvl3pPr>
            <a:lvl4pPr marL="2808488" indent="0">
              <a:buNone/>
              <a:defRPr sz="3300" b="1"/>
            </a:lvl4pPr>
            <a:lvl5pPr marL="3744651" indent="0">
              <a:buNone/>
              <a:defRPr sz="3300" b="1"/>
            </a:lvl5pPr>
            <a:lvl6pPr marL="4680814" indent="0">
              <a:buNone/>
              <a:defRPr sz="3300" b="1"/>
            </a:lvl6pPr>
            <a:lvl7pPr marL="5616976" indent="0">
              <a:buNone/>
              <a:defRPr sz="3300" b="1"/>
            </a:lvl7pPr>
            <a:lvl8pPr marL="6553139" indent="0">
              <a:buNone/>
              <a:defRPr sz="3300" b="1"/>
            </a:lvl8pPr>
            <a:lvl9pPr marL="7489302" indent="0">
              <a:buNone/>
              <a:defRPr sz="3300" b="1"/>
            </a:lvl9pPr>
          </a:lstStyle>
          <a:p>
            <a:pPr lvl="0"/>
            <a:r>
              <a:rPr lang="en-US" smtClean="0"/>
              <a:t>Click to edit Master text styles</a:t>
            </a:r>
          </a:p>
        </p:txBody>
      </p:sp>
      <p:sp>
        <p:nvSpPr>
          <p:cNvPr id="6" name="Content Placeholder 5"/>
          <p:cNvSpPr>
            <a:spLocks noGrp="1"/>
          </p:cNvSpPr>
          <p:nvPr>
            <p:ph sz="quarter" idx="4"/>
          </p:nvPr>
        </p:nvSpPr>
        <p:spPr>
          <a:xfrm>
            <a:off x="26012144" y="10439400"/>
            <a:ext cx="22633940" cy="18966180"/>
          </a:xfrm>
        </p:spPr>
        <p:txBody>
          <a:bodyPr/>
          <a:lstStyle>
            <a:lvl1pPr>
              <a:defRPr sz="4900"/>
            </a:lvl1pPr>
            <a:lvl2pPr>
              <a:defRPr sz="4100"/>
            </a:lvl2pPr>
            <a:lvl3pPr>
              <a:defRPr sz="3700"/>
            </a:lvl3pPr>
            <a:lvl4pPr>
              <a:defRPr sz="3300"/>
            </a:lvl4pPr>
            <a:lvl5pPr>
              <a:defRPr sz="3300"/>
            </a:lvl5pPr>
            <a:lvl6pPr>
              <a:defRPr sz="3300"/>
            </a:lvl6pPr>
            <a:lvl7pPr>
              <a:defRPr sz="3300"/>
            </a:lvl7pPr>
            <a:lvl8pPr>
              <a:defRPr sz="3300"/>
            </a:lvl8pPr>
            <a:lvl9pPr>
              <a:defRPr sz="3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5" y="1310640"/>
            <a:ext cx="16846553" cy="5577840"/>
          </a:xfrm>
        </p:spPr>
        <p:txBody>
          <a:bodyPr anchor="b"/>
          <a:lstStyle>
            <a:lvl1pPr algn="l">
              <a:defRPr sz="4100" b="1"/>
            </a:lvl1pPr>
          </a:lstStyle>
          <a:p>
            <a:r>
              <a:rPr lang="en-US" smtClean="0"/>
              <a:t>Click to edit Master title style</a:t>
            </a:r>
            <a:endParaRPr lang="en-US"/>
          </a:p>
        </p:txBody>
      </p:sp>
      <p:sp>
        <p:nvSpPr>
          <p:cNvPr id="3" name="Content Placeholder 2"/>
          <p:cNvSpPr>
            <a:spLocks noGrp="1"/>
          </p:cNvSpPr>
          <p:nvPr>
            <p:ph idx="1"/>
          </p:nvPr>
        </p:nvSpPr>
        <p:spPr>
          <a:xfrm>
            <a:off x="20020280" y="1310646"/>
            <a:ext cx="28625800" cy="28094940"/>
          </a:xfrm>
        </p:spPr>
        <p:txBody>
          <a:bodyPr/>
          <a:lstStyle>
            <a:lvl1pPr>
              <a:defRPr sz="6600"/>
            </a:lvl1pPr>
            <a:lvl2pPr>
              <a:defRPr sz="5700"/>
            </a:lvl2pPr>
            <a:lvl3pPr>
              <a:defRPr sz="4900"/>
            </a:lvl3pPr>
            <a:lvl4pPr>
              <a:defRPr sz="4100"/>
            </a:lvl4pPr>
            <a:lvl5pPr>
              <a:defRPr sz="4100"/>
            </a:lvl5pPr>
            <a:lvl6pPr>
              <a:defRPr sz="4100"/>
            </a:lvl6pPr>
            <a:lvl7pPr>
              <a:defRPr sz="4100"/>
            </a:lvl7pPr>
            <a:lvl8pPr>
              <a:defRPr sz="4100"/>
            </a:lvl8pPr>
            <a:lvl9pPr>
              <a:defRPr sz="4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5" y="6888486"/>
            <a:ext cx="16846553" cy="22517100"/>
          </a:xfrm>
        </p:spPr>
        <p:txBody>
          <a:bodyPr/>
          <a:lstStyle>
            <a:lvl1pPr marL="0" indent="0">
              <a:buNone/>
              <a:defRPr sz="2900"/>
            </a:lvl1pPr>
            <a:lvl2pPr marL="936163" indent="0">
              <a:buNone/>
              <a:defRPr sz="2500"/>
            </a:lvl2pPr>
            <a:lvl3pPr marL="1872325" indent="0">
              <a:buNone/>
              <a:defRPr sz="2000"/>
            </a:lvl3pPr>
            <a:lvl4pPr marL="2808488" indent="0">
              <a:buNone/>
              <a:defRPr sz="1800"/>
            </a:lvl4pPr>
            <a:lvl5pPr marL="3744651" indent="0">
              <a:buNone/>
              <a:defRPr sz="1800"/>
            </a:lvl5pPr>
            <a:lvl6pPr marL="4680814" indent="0">
              <a:buNone/>
              <a:defRPr sz="1800"/>
            </a:lvl6pPr>
            <a:lvl7pPr marL="5616976" indent="0">
              <a:buNone/>
              <a:defRPr sz="1800"/>
            </a:lvl7pPr>
            <a:lvl8pPr marL="6553139" indent="0">
              <a:buNone/>
              <a:defRPr sz="1800"/>
            </a:lvl8pPr>
            <a:lvl9pPr marL="7489302"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3042880"/>
            <a:ext cx="30723840" cy="2720340"/>
          </a:xfrm>
        </p:spPr>
        <p:txBody>
          <a:bodyPr anchor="b"/>
          <a:lstStyle>
            <a:lvl1pPr algn="l">
              <a:defRPr sz="4100" b="1"/>
            </a:lvl1pPr>
          </a:lstStyle>
          <a:p>
            <a:r>
              <a:rPr lang="en-US" smtClean="0"/>
              <a:t>Click to edit Master title style</a:t>
            </a:r>
            <a:endParaRPr lang="en-US"/>
          </a:p>
        </p:txBody>
      </p:sp>
      <p:sp>
        <p:nvSpPr>
          <p:cNvPr id="3" name="Picture Placeholder 2"/>
          <p:cNvSpPr>
            <a:spLocks noGrp="1"/>
          </p:cNvSpPr>
          <p:nvPr>
            <p:ph type="pic" idx="1"/>
          </p:nvPr>
        </p:nvSpPr>
        <p:spPr>
          <a:xfrm>
            <a:off x="10036813" y="2941320"/>
            <a:ext cx="30723840" cy="19751040"/>
          </a:xfrm>
        </p:spPr>
        <p:txBody>
          <a:bodyPr/>
          <a:lstStyle>
            <a:lvl1pPr marL="0" indent="0">
              <a:buNone/>
              <a:defRPr sz="6600"/>
            </a:lvl1pPr>
            <a:lvl2pPr marL="936163" indent="0">
              <a:buNone/>
              <a:defRPr sz="5700"/>
            </a:lvl2pPr>
            <a:lvl3pPr marL="1872325" indent="0">
              <a:buNone/>
              <a:defRPr sz="4900"/>
            </a:lvl3pPr>
            <a:lvl4pPr marL="2808488" indent="0">
              <a:buNone/>
              <a:defRPr sz="4100"/>
            </a:lvl4pPr>
            <a:lvl5pPr marL="3744651" indent="0">
              <a:buNone/>
              <a:defRPr sz="4100"/>
            </a:lvl5pPr>
            <a:lvl6pPr marL="4680814" indent="0">
              <a:buNone/>
              <a:defRPr sz="4100"/>
            </a:lvl6pPr>
            <a:lvl7pPr marL="5616976" indent="0">
              <a:buNone/>
              <a:defRPr sz="4100"/>
            </a:lvl7pPr>
            <a:lvl8pPr marL="6553139" indent="0">
              <a:buNone/>
              <a:defRPr sz="4100"/>
            </a:lvl8pPr>
            <a:lvl9pPr marL="7489302" indent="0">
              <a:buNone/>
              <a:defRPr sz="4100"/>
            </a:lvl9pPr>
          </a:lstStyle>
          <a:p>
            <a:endParaRPr lang="en-US" dirty="0"/>
          </a:p>
        </p:txBody>
      </p:sp>
      <p:sp>
        <p:nvSpPr>
          <p:cNvPr id="4" name="Text Placeholder 3"/>
          <p:cNvSpPr>
            <a:spLocks noGrp="1"/>
          </p:cNvSpPr>
          <p:nvPr>
            <p:ph type="body" sz="half" idx="2"/>
          </p:nvPr>
        </p:nvSpPr>
        <p:spPr>
          <a:xfrm>
            <a:off x="10036813" y="25763220"/>
            <a:ext cx="30723840" cy="3863340"/>
          </a:xfrm>
        </p:spPr>
        <p:txBody>
          <a:bodyPr/>
          <a:lstStyle>
            <a:lvl1pPr marL="0" indent="0">
              <a:buNone/>
              <a:defRPr sz="2900"/>
            </a:lvl1pPr>
            <a:lvl2pPr marL="936163" indent="0">
              <a:buNone/>
              <a:defRPr sz="2500"/>
            </a:lvl2pPr>
            <a:lvl3pPr marL="1872325" indent="0">
              <a:buNone/>
              <a:defRPr sz="2000"/>
            </a:lvl3pPr>
            <a:lvl4pPr marL="2808488" indent="0">
              <a:buNone/>
              <a:defRPr sz="1800"/>
            </a:lvl4pPr>
            <a:lvl5pPr marL="3744651" indent="0">
              <a:buNone/>
              <a:defRPr sz="1800"/>
            </a:lvl5pPr>
            <a:lvl6pPr marL="4680814" indent="0">
              <a:buNone/>
              <a:defRPr sz="1800"/>
            </a:lvl6pPr>
            <a:lvl7pPr marL="5616976" indent="0">
              <a:buNone/>
              <a:defRPr sz="1800"/>
            </a:lvl7pPr>
            <a:lvl8pPr marL="6553139" indent="0">
              <a:buNone/>
              <a:defRPr sz="1800"/>
            </a:lvl8pPr>
            <a:lvl9pPr marL="7489302"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9D5F3A-5AF0-4912-849C-C0109E442356}" type="datetimeFigureOut">
              <a:rPr lang="en-US" smtClean="0"/>
              <a:t>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AC5ED6-F094-4AAB-BE0A-EFC4595A05DC}"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318260"/>
            <a:ext cx="46085760" cy="5486400"/>
          </a:xfrm>
          <a:prstGeom prst="rect">
            <a:avLst/>
          </a:prstGeom>
        </p:spPr>
        <p:txBody>
          <a:bodyPr vert="horz" lIns="187233" tIns="93616" rIns="187233" bIns="9361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560320" y="7680966"/>
            <a:ext cx="46085760" cy="21724620"/>
          </a:xfrm>
          <a:prstGeom prst="rect">
            <a:avLst/>
          </a:prstGeom>
        </p:spPr>
        <p:txBody>
          <a:bodyPr vert="horz" lIns="187233" tIns="93616" rIns="187233" bIns="936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560320" y="30510480"/>
            <a:ext cx="11948160" cy="1752600"/>
          </a:xfrm>
          <a:prstGeom prst="rect">
            <a:avLst/>
          </a:prstGeom>
        </p:spPr>
        <p:txBody>
          <a:bodyPr vert="horz" lIns="187233" tIns="93616" rIns="187233" bIns="93616" rtlCol="0" anchor="ctr"/>
          <a:lstStyle>
            <a:lvl1pPr algn="l">
              <a:defRPr sz="2500">
                <a:solidFill>
                  <a:schemeClr val="tx1">
                    <a:tint val="75000"/>
                  </a:schemeClr>
                </a:solidFill>
              </a:defRPr>
            </a:lvl1pPr>
          </a:lstStyle>
          <a:p>
            <a:fld id="{AB9D5F3A-5AF0-4912-849C-C0109E442356}" type="datetimeFigureOut">
              <a:rPr lang="en-US" smtClean="0"/>
              <a:t>11/5/2016</a:t>
            </a:fld>
            <a:endParaRPr lang="en-US" dirty="0"/>
          </a:p>
        </p:txBody>
      </p:sp>
      <p:sp>
        <p:nvSpPr>
          <p:cNvPr id="5" name="Footer Placeholder 4"/>
          <p:cNvSpPr>
            <a:spLocks noGrp="1"/>
          </p:cNvSpPr>
          <p:nvPr>
            <p:ph type="ftr" sz="quarter" idx="3"/>
          </p:nvPr>
        </p:nvSpPr>
        <p:spPr>
          <a:xfrm>
            <a:off x="17495520" y="30510480"/>
            <a:ext cx="16215360" cy="1752600"/>
          </a:xfrm>
          <a:prstGeom prst="rect">
            <a:avLst/>
          </a:prstGeom>
        </p:spPr>
        <p:txBody>
          <a:bodyPr vert="horz" lIns="187233" tIns="93616" rIns="187233" bIns="93616" rtlCol="0" anchor="ctr"/>
          <a:lstStyle>
            <a:lvl1pPr algn="ctr">
              <a:defRPr sz="2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697920" y="30510480"/>
            <a:ext cx="11948160" cy="1752600"/>
          </a:xfrm>
          <a:prstGeom prst="rect">
            <a:avLst/>
          </a:prstGeom>
        </p:spPr>
        <p:txBody>
          <a:bodyPr vert="horz" lIns="187233" tIns="93616" rIns="187233" bIns="93616" rtlCol="0" anchor="ctr"/>
          <a:lstStyle>
            <a:lvl1pPr algn="r">
              <a:defRPr sz="2500">
                <a:solidFill>
                  <a:schemeClr val="tx1">
                    <a:tint val="75000"/>
                  </a:schemeClr>
                </a:solidFill>
              </a:defRPr>
            </a:lvl1pPr>
          </a:lstStyle>
          <a:p>
            <a:fld id="{E8AC5ED6-F094-4AAB-BE0A-EFC4595A05D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872325" rtl="0" eaLnBrk="1" latinLnBrk="0" hangingPunct="1">
        <a:spcBef>
          <a:spcPct val="0"/>
        </a:spcBef>
        <a:buNone/>
        <a:defRPr sz="9000" kern="1200">
          <a:solidFill>
            <a:schemeClr val="tx1"/>
          </a:solidFill>
          <a:latin typeface="+mj-lt"/>
          <a:ea typeface="+mj-ea"/>
          <a:cs typeface="+mj-cs"/>
        </a:defRPr>
      </a:lvl1pPr>
    </p:titleStyle>
    <p:bodyStyle>
      <a:lvl1pPr marL="702122" indent="-702122" algn="l" defTabSz="1872325" rtl="0" eaLnBrk="1" latinLnBrk="0" hangingPunct="1">
        <a:spcBef>
          <a:spcPct val="20000"/>
        </a:spcBef>
        <a:buFont typeface="Arial" pitchFamily="34" charset="0"/>
        <a:buChar char="•"/>
        <a:defRPr sz="6600" kern="1200">
          <a:solidFill>
            <a:schemeClr val="tx1"/>
          </a:solidFill>
          <a:latin typeface="+mn-lt"/>
          <a:ea typeface="+mn-ea"/>
          <a:cs typeface="+mn-cs"/>
        </a:defRPr>
      </a:lvl1pPr>
      <a:lvl2pPr marL="1521264" indent="-585102" algn="l" defTabSz="1872325" rtl="0" eaLnBrk="1" latinLnBrk="0" hangingPunct="1">
        <a:spcBef>
          <a:spcPct val="20000"/>
        </a:spcBef>
        <a:buFont typeface="Arial" pitchFamily="34" charset="0"/>
        <a:buChar char="–"/>
        <a:defRPr sz="5700" kern="1200">
          <a:solidFill>
            <a:schemeClr val="tx1"/>
          </a:solidFill>
          <a:latin typeface="+mn-lt"/>
          <a:ea typeface="+mn-ea"/>
          <a:cs typeface="+mn-cs"/>
        </a:defRPr>
      </a:lvl2pPr>
      <a:lvl3pPr marL="2340407" indent="-468081" algn="l" defTabSz="1872325" rtl="0" eaLnBrk="1" latinLnBrk="0" hangingPunct="1">
        <a:spcBef>
          <a:spcPct val="20000"/>
        </a:spcBef>
        <a:buFont typeface="Arial" pitchFamily="34" charset="0"/>
        <a:buChar char="•"/>
        <a:defRPr sz="4900" kern="1200">
          <a:solidFill>
            <a:schemeClr val="tx1"/>
          </a:solidFill>
          <a:latin typeface="+mn-lt"/>
          <a:ea typeface="+mn-ea"/>
          <a:cs typeface="+mn-cs"/>
        </a:defRPr>
      </a:lvl3pPr>
      <a:lvl4pPr marL="3276570" indent="-468081" algn="l" defTabSz="1872325" rtl="0" eaLnBrk="1" latinLnBrk="0" hangingPunct="1">
        <a:spcBef>
          <a:spcPct val="20000"/>
        </a:spcBef>
        <a:buFont typeface="Arial" pitchFamily="34" charset="0"/>
        <a:buChar char="–"/>
        <a:defRPr sz="4100" kern="1200">
          <a:solidFill>
            <a:schemeClr val="tx1"/>
          </a:solidFill>
          <a:latin typeface="+mn-lt"/>
          <a:ea typeface="+mn-ea"/>
          <a:cs typeface="+mn-cs"/>
        </a:defRPr>
      </a:lvl4pPr>
      <a:lvl5pPr marL="4212732" indent="-468081" algn="l" defTabSz="1872325" rtl="0" eaLnBrk="1" latinLnBrk="0" hangingPunct="1">
        <a:spcBef>
          <a:spcPct val="20000"/>
        </a:spcBef>
        <a:buFont typeface="Arial" pitchFamily="34" charset="0"/>
        <a:buChar char="»"/>
        <a:defRPr sz="4100" kern="1200">
          <a:solidFill>
            <a:schemeClr val="tx1"/>
          </a:solidFill>
          <a:latin typeface="+mn-lt"/>
          <a:ea typeface="+mn-ea"/>
          <a:cs typeface="+mn-cs"/>
        </a:defRPr>
      </a:lvl5pPr>
      <a:lvl6pPr marL="5148895" indent="-468081" algn="l" defTabSz="1872325" rtl="0" eaLnBrk="1" latinLnBrk="0" hangingPunct="1">
        <a:spcBef>
          <a:spcPct val="20000"/>
        </a:spcBef>
        <a:buFont typeface="Arial" pitchFamily="34" charset="0"/>
        <a:buChar char="•"/>
        <a:defRPr sz="4100" kern="1200">
          <a:solidFill>
            <a:schemeClr val="tx1"/>
          </a:solidFill>
          <a:latin typeface="+mn-lt"/>
          <a:ea typeface="+mn-ea"/>
          <a:cs typeface="+mn-cs"/>
        </a:defRPr>
      </a:lvl6pPr>
      <a:lvl7pPr marL="6085058" indent="-468081" algn="l" defTabSz="1872325" rtl="0" eaLnBrk="1" latinLnBrk="0" hangingPunct="1">
        <a:spcBef>
          <a:spcPct val="20000"/>
        </a:spcBef>
        <a:buFont typeface="Arial" pitchFamily="34" charset="0"/>
        <a:buChar char="•"/>
        <a:defRPr sz="4100" kern="1200">
          <a:solidFill>
            <a:schemeClr val="tx1"/>
          </a:solidFill>
          <a:latin typeface="+mn-lt"/>
          <a:ea typeface="+mn-ea"/>
          <a:cs typeface="+mn-cs"/>
        </a:defRPr>
      </a:lvl7pPr>
      <a:lvl8pPr marL="7021220" indent="-468081" algn="l" defTabSz="1872325" rtl="0" eaLnBrk="1" latinLnBrk="0" hangingPunct="1">
        <a:spcBef>
          <a:spcPct val="20000"/>
        </a:spcBef>
        <a:buFont typeface="Arial" pitchFamily="34" charset="0"/>
        <a:buChar char="•"/>
        <a:defRPr sz="4100" kern="1200">
          <a:solidFill>
            <a:schemeClr val="tx1"/>
          </a:solidFill>
          <a:latin typeface="+mn-lt"/>
          <a:ea typeface="+mn-ea"/>
          <a:cs typeface="+mn-cs"/>
        </a:defRPr>
      </a:lvl8pPr>
      <a:lvl9pPr marL="7957383" indent="-468081" algn="l" defTabSz="1872325" rtl="0" eaLnBrk="1" latinLnBrk="0" hangingPunct="1">
        <a:spcBef>
          <a:spcPct val="20000"/>
        </a:spcBef>
        <a:buFont typeface="Arial" pitchFamily="34" charset="0"/>
        <a:buChar char="•"/>
        <a:defRPr sz="4100" kern="1200">
          <a:solidFill>
            <a:schemeClr val="tx1"/>
          </a:solidFill>
          <a:latin typeface="+mn-lt"/>
          <a:ea typeface="+mn-ea"/>
          <a:cs typeface="+mn-cs"/>
        </a:defRPr>
      </a:lvl9pPr>
    </p:bodyStyle>
    <p:otherStyle>
      <a:defPPr>
        <a:defRPr lang="en-US"/>
      </a:defPPr>
      <a:lvl1pPr marL="0" algn="l" defTabSz="1872325" rtl="0" eaLnBrk="1" latinLnBrk="0" hangingPunct="1">
        <a:defRPr sz="3700" kern="1200">
          <a:solidFill>
            <a:schemeClr val="tx1"/>
          </a:solidFill>
          <a:latin typeface="+mn-lt"/>
          <a:ea typeface="+mn-ea"/>
          <a:cs typeface="+mn-cs"/>
        </a:defRPr>
      </a:lvl1pPr>
      <a:lvl2pPr marL="936163" algn="l" defTabSz="1872325" rtl="0" eaLnBrk="1" latinLnBrk="0" hangingPunct="1">
        <a:defRPr sz="3700" kern="1200">
          <a:solidFill>
            <a:schemeClr val="tx1"/>
          </a:solidFill>
          <a:latin typeface="+mn-lt"/>
          <a:ea typeface="+mn-ea"/>
          <a:cs typeface="+mn-cs"/>
        </a:defRPr>
      </a:lvl2pPr>
      <a:lvl3pPr marL="1872325" algn="l" defTabSz="1872325" rtl="0" eaLnBrk="1" latinLnBrk="0" hangingPunct="1">
        <a:defRPr sz="3700" kern="1200">
          <a:solidFill>
            <a:schemeClr val="tx1"/>
          </a:solidFill>
          <a:latin typeface="+mn-lt"/>
          <a:ea typeface="+mn-ea"/>
          <a:cs typeface="+mn-cs"/>
        </a:defRPr>
      </a:lvl3pPr>
      <a:lvl4pPr marL="2808488" algn="l" defTabSz="1872325" rtl="0" eaLnBrk="1" latinLnBrk="0" hangingPunct="1">
        <a:defRPr sz="3700" kern="1200">
          <a:solidFill>
            <a:schemeClr val="tx1"/>
          </a:solidFill>
          <a:latin typeface="+mn-lt"/>
          <a:ea typeface="+mn-ea"/>
          <a:cs typeface="+mn-cs"/>
        </a:defRPr>
      </a:lvl4pPr>
      <a:lvl5pPr marL="3744651" algn="l" defTabSz="1872325" rtl="0" eaLnBrk="1" latinLnBrk="0" hangingPunct="1">
        <a:defRPr sz="3700" kern="1200">
          <a:solidFill>
            <a:schemeClr val="tx1"/>
          </a:solidFill>
          <a:latin typeface="+mn-lt"/>
          <a:ea typeface="+mn-ea"/>
          <a:cs typeface="+mn-cs"/>
        </a:defRPr>
      </a:lvl5pPr>
      <a:lvl6pPr marL="4680814" algn="l" defTabSz="1872325" rtl="0" eaLnBrk="1" latinLnBrk="0" hangingPunct="1">
        <a:defRPr sz="3700" kern="1200">
          <a:solidFill>
            <a:schemeClr val="tx1"/>
          </a:solidFill>
          <a:latin typeface="+mn-lt"/>
          <a:ea typeface="+mn-ea"/>
          <a:cs typeface="+mn-cs"/>
        </a:defRPr>
      </a:lvl6pPr>
      <a:lvl7pPr marL="5616976" algn="l" defTabSz="1872325" rtl="0" eaLnBrk="1" latinLnBrk="0" hangingPunct="1">
        <a:defRPr sz="3700" kern="1200">
          <a:solidFill>
            <a:schemeClr val="tx1"/>
          </a:solidFill>
          <a:latin typeface="+mn-lt"/>
          <a:ea typeface="+mn-ea"/>
          <a:cs typeface="+mn-cs"/>
        </a:defRPr>
      </a:lvl7pPr>
      <a:lvl8pPr marL="6553139" algn="l" defTabSz="1872325" rtl="0" eaLnBrk="1" latinLnBrk="0" hangingPunct="1">
        <a:defRPr sz="3700" kern="1200">
          <a:solidFill>
            <a:schemeClr val="tx1"/>
          </a:solidFill>
          <a:latin typeface="+mn-lt"/>
          <a:ea typeface="+mn-ea"/>
          <a:cs typeface="+mn-cs"/>
        </a:defRPr>
      </a:lvl8pPr>
      <a:lvl9pPr marL="7489302" algn="l" defTabSz="1872325" rtl="0" eaLnBrk="1" latinLnBrk="0" hangingPunct="1">
        <a:defRPr sz="3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fresnostate.co1.qualtrics.com/jfe/form/SV_01j09EOLkvoDYH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925800" y="18135600"/>
            <a:ext cx="20878800" cy="10248960"/>
          </a:xfrm>
          <a:prstGeom prst="rect">
            <a:avLst/>
          </a:prstGeom>
          <a:noFill/>
        </p:spPr>
        <p:txBody>
          <a:bodyPr wrap="square" rtlCol="0">
            <a:spAutoFit/>
          </a:bodyPr>
          <a:lstStyle/>
          <a:p>
            <a:pPr algn="ct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Gyanesh Lama, Ph.D.</a:t>
            </a:r>
          </a:p>
          <a:p>
            <a:pPr algn="ctr"/>
            <a:endParaRPr lang="en-US" sz="6000" dirty="0">
              <a:ln w="0"/>
              <a:effectLst>
                <a:outerShdw blurRad="38100" dist="19050" dir="2700000" algn="tl" rotWithShape="0">
                  <a:schemeClr val="dk1">
                    <a:alpha val="40000"/>
                  </a:schemeClr>
                </a:outerShdw>
              </a:effectLst>
              <a:latin typeface="Arial" pitchFamily="34" charset="0"/>
              <a:cs typeface="Arial" pitchFamily="34" charset="0"/>
            </a:endParaRPr>
          </a:p>
          <a:p>
            <a:pPr algn="ctr"/>
            <a:endParaRPr lang="en-US" sz="6000" dirty="0" smtClean="0">
              <a:ln w="0"/>
              <a:effectLst>
                <a:outerShdw blurRad="38100" dist="19050" dir="2700000" algn="tl" rotWithShape="0">
                  <a:schemeClr val="dk1">
                    <a:alpha val="40000"/>
                  </a:schemeClr>
                </a:outerShdw>
              </a:effectLst>
              <a:latin typeface="Arial" pitchFamily="34" charset="0"/>
              <a:cs typeface="Arial" pitchFamily="34" charset="0"/>
            </a:endParaRPr>
          </a:p>
          <a:p>
            <a:pPr algn="ct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Assessment Academy</a:t>
            </a:r>
          </a:p>
          <a:p>
            <a:pPr algn="ct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Council on Social Work Education </a:t>
            </a:r>
          </a:p>
          <a:p>
            <a:pPr algn="ct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62</a:t>
            </a:r>
            <a:r>
              <a:rPr lang="en-US" sz="6000" baseline="30000" dirty="0" smtClean="0">
                <a:ln w="0"/>
                <a:effectLst>
                  <a:outerShdw blurRad="38100" dist="19050" dir="2700000" algn="tl" rotWithShape="0">
                    <a:schemeClr val="dk1">
                      <a:alpha val="40000"/>
                    </a:schemeClr>
                  </a:outerShdw>
                </a:effectLst>
                <a:latin typeface="Arial" pitchFamily="34" charset="0"/>
                <a:cs typeface="Arial" pitchFamily="34" charset="0"/>
              </a:rPr>
              <a:t>nd</a:t>
            </a: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 Annual Program Meeting</a:t>
            </a:r>
          </a:p>
          <a:p>
            <a:pPr algn="ct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Atlanta, Georgia</a:t>
            </a:r>
            <a:endParaRPr lang="en-US" sz="6000" dirty="0">
              <a:ln w="0"/>
              <a:effectLst>
                <a:outerShdw blurRad="38100" dist="19050" dir="2700000" algn="tl" rotWithShape="0">
                  <a:schemeClr val="dk1">
                    <a:alpha val="40000"/>
                  </a:schemeClr>
                </a:outerShdw>
              </a:effectLst>
              <a:latin typeface="Arial" pitchFamily="34" charset="0"/>
              <a:cs typeface="Arial" pitchFamily="34" charset="0"/>
            </a:endParaRPr>
          </a:p>
          <a:p>
            <a:pPr algn="ctr"/>
            <a:endParaRPr lang="en-US" sz="6000" dirty="0" smtClean="0">
              <a:ln w="0"/>
              <a:effectLst>
                <a:outerShdw blurRad="38100" dist="19050" dir="2700000" algn="tl" rotWithShape="0">
                  <a:schemeClr val="dk1">
                    <a:alpha val="40000"/>
                  </a:schemeClr>
                </a:outerShdw>
              </a:effectLst>
              <a:latin typeface="Arial" pitchFamily="34" charset="0"/>
              <a:cs typeface="Arial" pitchFamily="34" charset="0"/>
            </a:endParaRPr>
          </a:p>
          <a:p>
            <a:pPr algn="ctr"/>
            <a:endParaRPr lang="en-US" sz="6000" dirty="0">
              <a:ln w="0"/>
              <a:effectLst>
                <a:outerShdw blurRad="38100" dist="19050" dir="2700000" algn="tl" rotWithShape="0">
                  <a:schemeClr val="dk1">
                    <a:alpha val="40000"/>
                  </a:schemeClr>
                </a:outerShdw>
              </a:effectLst>
              <a:latin typeface="Arial" pitchFamily="34" charset="0"/>
              <a:cs typeface="Arial" pitchFamily="34" charset="0"/>
            </a:endParaRPr>
          </a:p>
          <a:p>
            <a:pPr algn="ctr"/>
            <a:r>
              <a:rPr lang="en-US" sz="6000" dirty="0" smtClean="0">
                <a:ln w="0"/>
                <a:effectLst>
                  <a:outerShdw blurRad="38100" dist="19050" dir="2700000" algn="tl" rotWithShape="0">
                    <a:schemeClr val="dk1">
                      <a:alpha val="40000"/>
                    </a:schemeClr>
                  </a:outerShdw>
                </a:effectLst>
                <a:latin typeface="Arial" pitchFamily="34" charset="0"/>
                <a:cs typeface="Arial" pitchFamily="34" charset="0"/>
              </a:rPr>
              <a:t>November 6, 2016</a:t>
            </a:r>
            <a:r>
              <a:rPr lang="en-US" sz="6000" dirty="0" smtClean="0">
                <a:latin typeface="Arial" pitchFamily="34" charset="0"/>
                <a:cs typeface="Arial" pitchFamily="34" charset="0"/>
              </a:rPr>
              <a:t> </a:t>
            </a:r>
            <a:endParaRPr lang="en-US" sz="6000" dirty="0">
              <a:latin typeface="Arial" pitchFamily="34" charset="0"/>
              <a:cs typeface="Arial" pitchFamily="34" charset="0"/>
            </a:endParaRPr>
          </a:p>
          <a:p>
            <a:pPr algn="ctr"/>
            <a:endParaRPr lang="en-US" sz="6000" dirty="0">
              <a:ln w="0"/>
              <a:effectLst>
                <a:outerShdw blurRad="38100" dist="19050" dir="2700000" algn="tl" rotWithShape="0">
                  <a:schemeClr val="dk1">
                    <a:alpha val="40000"/>
                  </a:schemeClr>
                </a:outerShdw>
              </a:effectLst>
              <a:latin typeface="Arial" pitchFamily="34" charset="0"/>
              <a:cs typeface="Arial" pitchFamily="34" charset="0"/>
            </a:endParaRPr>
          </a:p>
        </p:txBody>
      </p:sp>
      <p:sp>
        <p:nvSpPr>
          <p:cNvPr id="7" name="TextBox 6"/>
          <p:cNvSpPr txBox="1"/>
          <p:nvPr/>
        </p:nvSpPr>
        <p:spPr>
          <a:xfrm>
            <a:off x="3810000" y="9144000"/>
            <a:ext cx="46105011" cy="4154984"/>
          </a:xfrm>
          <a:prstGeom prst="rect">
            <a:avLst/>
          </a:prstGeom>
          <a:noFill/>
        </p:spPr>
        <p:txBody>
          <a:bodyPr wrap="square" rtlCol="0">
            <a:spAutoFit/>
          </a:bodyPr>
          <a:lstStyle/>
          <a:p>
            <a:r>
              <a:rPr lang="en-US" sz="8800" dirty="0">
                <a:latin typeface="Arial" panose="020B0604020202020204" pitchFamily="34" charset="0"/>
                <a:cs typeface="Arial" panose="020B0604020202020204" pitchFamily="34" charset="0"/>
              </a:rPr>
              <a:t>Common Assignments: An Innovative Approach to Standardizing Assessment Measures</a:t>
            </a:r>
          </a:p>
          <a:p>
            <a:endParaRPr lang="en-US" sz="8800" b="1" dirty="0">
              <a:ln w="0"/>
              <a:effectLst>
                <a:outerShdw blurRad="38100" dist="19050" dir="2700000" algn="tl" rotWithShape="0">
                  <a:schemeClr val="dk1">
                    <a:alpha val="40000"/>
                  </a:schemeClr>
                </a:outerShdw>
              </a:effectLst>
              <a:latin typeface="Arial" pitchFamily="34" charset="0"/>
              <a:cs typeface="Arial" pitchFamily="34" charset="0"/>
            </a:endParaRPr>
          </a:p>
          <a:p>
            <a:endParaRPr lang="en-US" sz="8800" dirty="0">
              <a:ln w="0"/>
              <a:effectLst>
                <a:outerShdw blurRad="38100" dist="19050" dir="2700000" algn="tl" rotWithShape="0">
                  <a:schemeClr val="dk1">
                    <a:alpha val="40000"/>
                  </a:schemeClr>
                </a:outerShdw>
              </a:effectLst>
              <a:latin typeface="Arial"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67200" y="30099000"/>
            <a:ext cx="8089287" cy="2336208"/>
          </a:xfrm>
          <a:prstGeom prst="rect">
            <a:avLst/>
          </a:prstGeom>
        </p:spPr>
      </p:pic>
      <p:sp>
        <p:nvSpPr>
          <p:cNvPr id="9" name="TextBox 8"/>
          <p:cNvSpPr txBox="1"/>
          <p:nvPr/>
        </p:nvSpPr>
        <p:spPr>
          <a:xfrm>
            <a:off x="32537400" y="31624993"/>
            <a:ext cx="9802091" cy="830997"/>
          </a:xfrm>
          <a:prstGeom prst="rect">
            <a:avLst/>
          </a:prstGeom>
          <a:noFill/>
        </p:spPr>
        <p:txBody>
          <a:bodyPr wrap="square" rtlCol="0">
            <a:spAutoFit/>
          </a:bodyPr>
          <a:lstStyle/>
          <a:p>
            <a:r>
              <a:rPr lang="en-US" sz="4800" dirty="0" smtClean="0">
                <a:solidFill>
                  <a:schemeClr val="accent1">
                    <a:lumMod val="75000"/>
                  </a:schemeClr>
                </a:solidFill>
              </a:rPr>
              <a:t>Department of Social Work Education </a:t>
            </a:r>
            <a:endParaRPr lang="en-US" sz="4800" dirty="0">
              <a:solidFill>
                <a:schemeClr val="accent1">
                  <a:lumMod val="75000"/>
                </a:schemeClr>
              </a:solidFill>
            </a:endParaRPr>
          </a:p>
        </p:txBody>
      </p:sp>
    </p:spTree>
    <p:extLst>
      <p:ext uri="{BB962C8B-B14F-4D97-AF65-F5344CB8AC3E}">
        <p14:creationId xmlns:p14="http://schemas.microsoft.com/office/powerpoint/2010/main" val="1036075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5400" y="25400"/>
          <a:ext cx="51181001" cy="32893000"/>
        </p:xfrm>
        <a:graphic>
          <a:graphicData uri="http://schemas.openxmlformats.org/drawingml/2006/table">
            <a:tbl>
              <a:tblPr>
                <a:tableStyleId>{5C22544A-7EE6-4342-B048-85BDC9FD1C3A}</a:tableStyleId>
              </a:tblPr>
              <a:tblGrid>
                <a:gridCol w="4691592">
                  <a:extLst>
                    <a:ext uri="{9D8B030D-6E8A-4147-A177-3AD203B41FA5}">
                      <a16:colId xmlns:a16="http://schemas.microsoft.com/office/drawing/2014/main" val="2550128579"/>
                    </a:ext>
                  </a:extLst>
                </a:gridCol>
                <a:gridCol w="8210286">
                  <a:extLst>
                    <a:ext uri="{9D8B030D-6E8A-4147-A177-3AD203B41FA5}">
                      <a16:colId xmlns:a16="http://schemas.microsoft.com/office/drawing/2014/main" val="435523683"/>
                    </a:ext>
                  </a:extLst>
                </a:gridCol>
                <a:gridCol w="32094751">
                  <a:extLst>
                    <a:ext uri="{9D8B030D-6E8A-4147-A177-3AD203B41FA5}">
                      <a16:colId xmlns:a16="http://schemas.microsoft.com/office/drawing/2014/main" val="1932125694"/>
                    </a:ext>
                  </a:extLst>
                </a:gridCol>
                <a:gridCol w="6184372">
                  <a:extLst>
                    <a:ext uri="{9D8B030D-6E8A-4147-A177-3AD203B41FA5}">
                      <a16:colId xmlns:a16="http://schemas.microsoft.com/office/drawing/2014/main" val="1570846442"/>
                    </a:ext>
                  </a:extLst>
                </a:gridCol>
              </a:tblGrid>
              <a:tr h="939800">
                <a:tc>
                  <a:txBody>
                    <a:bodyPr/>
                    <a:lstStyle/>
                    <a:p>
                      <a:pPr algn="ctr" fontAlgn="b"/>
                      <a:r>
                        <a:rPr lang="en-US" sz="6000" u="none" strike="noStrike">
                          <a:effectLst/>
                          <a:latin typeface="Arial" panose="020B0604020202020204" pitchFamily="34" charset="0"/>
                          <a:cs typeface="Arial" panose="020B0604020202020204" pitchFamily="34" charset="0"/>
                        </a:rPr>
                        <a:t>PROGRAM</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a:effectLst/>
                          <a:latin typeface="Arial" panose="020B0604020202020204" pitchFamily="34" charset="0"/>
                          <a:cs typeface="Arial" panose="020B0604020202020204" pitchFamily="34" charset="0"/>
                        </a:rPr>
                        <a:t>ID-PBCODE3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a:effectLst/>
                          <a:latin typeface="Arial" panose="020B0604020202020204" pitchFamily="34" charset="0"/>
                          <a:cs typeface="Arial" panose="020B0604020202020204" pitchFamily="34" charset="0"/>
                        </a:rPr>
                        <a:t>COMMON ASSIGNMENT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a:effectLst/>
                          <a:latin typeface="Arial" panose="020B0604020202020204" pitchFamily="34" charset="0"/>
                          <a:cs typeface="Arial" panose="020B0604020202020204" pitchFamily="34" charset="0"/>
                        </a:rPr>
                        <a:t>F-ID</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622065505"/>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220: Theoretical Applications to a Culturally Sensitive Practice Situation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089402290"/>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 </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02099902"/>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280 - PD 1 (Consultation)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281_PD1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228818326"/>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 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 </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76270536"/>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 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280 - PD3 (Participate in Professional Organizations)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281_PD3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101847265"/>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 </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43967245"/>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 PB4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 PD2 (FLE-Professional Use of Self)</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281_PD2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58450895"/>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MSW2.1.2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220: Theoretical Applications to a Culturally Sensitive Practice Situation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280_PD5</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720244879"/>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MSW2.1.2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220: Theoretical Applications to a Culturally Sensitive Practice Situation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28169976"/>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MSW2.1.3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212: Multisystem Assessments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280_MS1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23530212"/>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MSW2.1.3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212: Group Paper &amp;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39598851"/>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MSW2.1.3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260: Literature Review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081920074"/>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MSW2.1.4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212: Multisystem Assessments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280_MS7</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597704343"/>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MSW2.1.4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213: Self -Interview Paper</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280_PD5</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0867368"/>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MSW2.1.4 PB 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 </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280_PD4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49258799"/>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MSW2.1.4 PB 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280 - PD 4 (Professional Staff Interview)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674248430"/>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MSW2.1.5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200: Case Study / Role Play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280_EP3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28777438"/>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MSW2.1.5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200: Final Paper: Globalization and Social Work</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52362806"/>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MSW2.1.6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261: Project Proposal</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281_EP-2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153295907"/>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MSW2.1.6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260: Literature Review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208320731"/>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MSW2.1.7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212: Multisystem Assessments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827574280"/>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MSW2.1.7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212: Group Paper &amp;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281_MS-7</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93804082"/>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MSW2.1.8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200: Case Study / Role Play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36302198"/>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MSW2.1.8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203: Policy Analysis Paper</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281_EP-4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068727732"/>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MSW2.1.8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200: Case Study / Role Play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59379812"/>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MSW2.1.9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200: Final Paper: Globalization and Social Work</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13599689"/>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MSW2.1.9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203: Policy Brief</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280_EP3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854781160"/>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(a)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220: Theoretical Applications to a Culturally Sensitive Practice Situation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280_MS-7</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652738470"/>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(a)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221: Final: Oral &amp; Written Case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23925509"/>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(b)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221: Final: Oral &amp; Written Case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4613682"/>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(b)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221: Final: Oral &amp; Written Case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3344903"/>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(c)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221: Final: Oral &amp; Written Case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281_MS-6</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943787186"/>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(c)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220: Theoretical Applications to a Culturally Sensitive Practice Situation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281_MS-6</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179831403"/>
                  </a:ext>
                </a:extLst>
              </a:tr>
              <a:tr h="939800">
                <a:tc>
                  <a:txBody>
                    <a:bodyPr/>
                    <a:lstStyle/>
                    <a:p>
                      <a:pPr algn="l" fontAlgn="b"/>
                      <a:r>
                        <a:rPr lang="en-US" sz="6000" u="none" strike="noStrike">
                          <a:effectLst/>
                          <a:latin typeface="Arial" panose="020B0604020202020204" pitchFamily="34" charset="0"/>
                          <a:cs typeface="Arial" panose="020B0604020202020204" pitchFamily="34" charset="0"/>
                        </a:rPr>
                        <a:t>MSW</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MSW2.1.10 (d)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261: Project Proposal</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dirty="0">
                          <a:effectLst/>
                          <a:latin typeface="Arial" panose="020B0604020202020204" pitchFamily="34" charset="0"/>
                          <a:cs typeface="Arial" panose="020B0604020202020204" pitchFamily="34" charset="0"/>
                        </a:rPr>
                        <a:t>281_EP-3</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168151042"/>
                  </a:ext>
                </a:extLst>
              </a:tr>
            </a:tbl>
          </a:graphicData>
        </a:graphic>
      </p:graphicFrame>
    </p:spTree>
    <p:extLst>
      <p:ext uri="{BB962C8B-B14F-4D97-AF65-F5344CB8AC3E}">
        <p14:creationId xmlns:p14="http://schemas.microsoft.com/office/powerpoint/2010/main" val="4028932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685800" y="685800"/>
          <a:ext cx="49987200" cy="31851612"/>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val="1731980335"/>
                    </a:ext>
                  </a:extLst>
                </a:gridCol>
                <a:gridCol w="8486140">
                  <a:extLst>
                    <a:ext uri="{9D8B030D-6E8A-4147-A177-3AD203B41FA5}">
                      <a16:colId xmlns:a16="http://schemas.microsoft.com/office/drawing/2014/main" val="1209374157"/>
                    </a:ext>
                  </a:extLst>
                </a:gridCol>
                <a:gridCol w="31346139">
                  <a:extLst>
                    <a:ext uri="{9D8B030D-6E8A-4147-A177-3AD203B41FA5}">
                      <a16:colId xmlns:a16="http://schemas.microsoft.com/office/drawing/2014/main" val="790140706"/>
                    </a:ext>
                  </a:extLst>
                </a:gridCol>
                <a:gridCol w="6040121">
                  <a:extLst>
                    <a:ext uri="{9D8B030D-6E8A-4147-A177-3AD203B41FA5}">
                      <a16:colId xmlns:a16="http://schemas.microsoft.com/office/drawing/2014/main" val="301654588"/>
                    </a:ext>
                  </a:extLst>
                </a:gridCol>
              </a:tblGrid>
              <a:tr h="965604">
                <a:tc>
                  <a:txBody>
                    <a:bodyPr/>
                    <a:lstStyle/>
                    <a:p>
                      <a:pPr algn="ctr" fontAlgn="b"/>
                      <a:r>
                        <a:rPr lang="en-US" sz="6000" u="none" strike="noStrike">
                          <a:effectLst/>
                          <a:latin typeface="Arial" panose="020B0604020202020204" pitchFamily="34" charset="0"/>
                          <a:cs typeface="Arial" panose="020B0604020202020204" pitchFamily="34" charset="0"/>
                        </a:rPr>
                        <a:t>PROGRAM</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dirty="0">
                          <a:effectLst/>
                          <a:latin typeface="Arial" panose="020B0604020202020204" pitchFamily="34" charset="0"/>
                          <a:cs typeface="Arial" panose="020B0604020202020204" pitchFamily="34" charset="0"/>
                        </a:rPr>
                        <a:t>ID-PBCODE3</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a:effectLst/>
                          <a:latin typeface="Arial" panose="020B0604020202020204" pitchFamily="34" charset="0"/>
                          <a:cs typeface="Arial" panose="020B0604020202020204" pitchFamily="34" charset="0"/>
                        </a:rPr>
                        <a:t>COMMON ASSIGNMENT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a:effectLst/>
                          <a:latin typeface="Arial" panose="020B0604020202020204" pitchFamily="34" charset="0"/>
                          <a:cs typeface="Arial" panose="020B0604020202020204" pitchFamily="34" charset="0"/>
                        </a:rPr>
                        <a:t>F-ID</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451436454"/>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Film Critique: Interview Strengths &amp; Challenges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182_PI-6</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920434648"/>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160: The Self Understanding Paper</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181_PI-4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92280569"/>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 </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182_PI3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076640622"/>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181 - PI 2 (Field Student Performance Evaluation – Boundary Setting)</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181_PI2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654150763"/>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BA2.1.2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Film Critique: Interview Strengths &amp; Challenges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182_VE-1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87066928"/>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BA2.1.2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160: The Self Understanding Paper</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181_VE2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935968877"/>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BA2.1.3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135: Life Summary: Understanding Development over the Life Span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182_GP-6</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916199443"/>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BA2.1.3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161: Group Project on Assessment Paper and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182_GP-10</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499641857"/>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BA2.1.3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180: Written Grant Proposal</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181_GP8</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973851105"/>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BA2.1.4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135: Life Summary: Understanding Development over the Life Span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67694585"/>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BA2.1.4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136: Cultural Autobiography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182_PV-4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117697502"/>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BA2.1.4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Interview Recording</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24500748"/>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BA2.1.5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Final Group Activity/Presentation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182_PI-1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41897101"/>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BA2.1.5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Final Group Activity/Presentation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182_GP-7</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258024143"/>
                  </a:ext>
                </a:extLst>
              </a:tr>
              <a:tr h="1924548">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dirty="0">
                          <a:effectLst/>
                          <a:latin typeface="Arial" panose="020B0604020202020204" pitchFamily="34" charset="0"/>
                          <a:cs typeface="Arial" panose="020B0604020202020204" pitchFamily="34" charset="0"/>
                        </a:rPr>
                        <a:t>BA2.1.6 PB 1</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171: Article Analysis: Research Informed Practice / Practice Informed Research (Using Practice Experience to Inform Scientific Inquiry)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182_EP-2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50801733"/>
                  </a:ext>
                </a:extLst>
              </a:tr>
              <a:tr h="1924548">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BA2.1.6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170: Human Subjects and Ethical Issues: How Research Informs Social Work Practice &amp; How Social Work Practice Informs Research</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11276314"/>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BA2.1.7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135: Life Summary: Understanding Development over the Life Span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01243749"/>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BA2.1.7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135: Life Summary: Understanding Development over the Life Span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791957696"/>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BA2.1.8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Final Group Activity/Presentation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181_VE1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776630009"/>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BA2.1.8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Final Group Activity/Presentation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181_GP6</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199351402"/>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BA2.1.8 PB3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Final Group Activity/Presentation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181_PV3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482076507"/>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BA2.1.9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Reflection Paper: Critical Thinking and Integration of Social Welfare Policy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181_GP5</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82056488"/>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BA2.1.9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123: Reflection Paper: Critical Thinking and Integration of Social Welfare Policy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182_PI-1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63077354"/>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(a)PB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160: Final Interviewing Skills Exercise</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287377794"/>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(a)PB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Interview Recording</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443697485"/>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(b)PB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180: Agency Analysis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730688601"/>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(b)PB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Interview Recording</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624510224"/>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(c)PB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Interview Recording</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182_GP-2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24705765"/>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(c)PB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161: Group Project on Assessment Paper and Presentation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181_GP2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754543598"/>
                  </a:ext>
                </a:extLst>
              </a:tr>
              <a:tr h="965604">
                <a:tc>
                  <a:txBody>
                    <a:bodyPr/>
                    <a:lstStyle/>
                    <a:p>
                      <a:pPr algn="l" fontAlgn="b"/>
                      <a:r>
                        <a:rPr lang="en-US" sz="6000" u="none" strike="noStrike">
                          <a:effectLst/>
                          <a:latin typeface="Arial" panose="020B0604020202020204" pitchFamily="34" charset="0"/>
                          <a:cs typeface="Arial" panose="020B0604020202020204" pitchFamily="34" charset="0"/>
                        </a:rPr>
                        <a:t>BA</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BA2.1.10 (d)PB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183: Intervention &amp; Evaluation Plan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dirty="0">
                          <a:effectLst/>
                          <a:latin typeface="Arial" panose="020B0604020202020204" pitchFamily="34" charset="0"/>
                          <a:cs typeface="Arial" panose="020B0604020202020204" pitchFamily="34" charset="0"/>
                        </a:rPr>
                        <a:t>182_EP-1</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867704342"/>
                  </a:ext>
                </a:extLst>
              </a:tr>
            </a:tbl>
          </a:graphicData>
        </a:graphic>
      </p:graphicFrame>
    </p:spTree>
    <p:extLst>
      <p:ext uri="{BB962C8B-B14F-4D97-AF65-F5344CB8AC3E}">
        <p14:creationId xmlns:p14="http://schemas.microsoft.com/office/powerpoint/2010/main" val="472797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85801" y="25400"/>
          <a:ext cx="49682399" cy="32893005"/>
        </p:xfrm>
        <a:graphic>
          <a:graphicData uri="http://schemas.openxmlformats.org/drawingml/2006/table">
            <a:tbl>
              <a:tblPr>
                <a:tableStyleId>{5C22544A-7EE6-4342-B048-85BDC9FD1C3A}</a:tableStyleId>
              </a:tblPr>
              <a:tblGrid>
                <a:gridCol w="4735236">
                  <a:extLst>
                    <a:ext uri="{9D8B030D-6E8A-4147-A177-3AD203B41FA5}">
                      <a16:colId xmlns:a16="http://schemas.microsoft.com/office/drawing/2014/main" val="2871883731"/>
                    </a:ext>
                  </a:extLst>
                </a:gridCol>
                <a:gridCol w="8192710">
                  <a:extLst>
                    <a:ext uri="{9D8B030D-6E8A-4147-A177-3AD203B41FA5}">
                      <a16:colId xmlns:a16="http://schemas.microsoft.com/office/drawing/2014/main" val="1257378621"/>
                    </a:ext>
                  </a:extLst>
                </a:gridCol>
                <a:gridCol w="36754453">
                  <a:extLst>
                    <a:ext uri="{9D8B030D-6E8A-4147-A177-3AD203B41FA5}">
                      <a16:colId xmlns:a16="http://schemas.microsoft.com/office/drawing/2014/main" val="702824611"/>
                    </a:ext>
                  </a:extLst>
                </a:gridCol>
              </a:tblGrid>
              <a:tr h="866828">
                <a:tc>
                  <a:txBody>
                    <a:bodyPr/>
                    <a:lstStyle/>
                    <a:p>
                      <a:pPr algn="ctr" fontAlgn="b"/>
                      <a:r>
                        <a:rPr lang="en-US" sz="5400" u="none" strike="noStrike">
                          <a:effectLst/>
                          <a:latin typeface="Arial" panose="020B0604020202020204" pitchFamily="34" charset="0"/>
                          <a:cs typeface="Arial" panose="020B0604020202020204" pitchFamily="34" charset="0"/>
                        </a:rPr>
                        <a:t>PROGRAM</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5400" u="none" strike="noStrike">
                          <a:effectLst/>
                          <a:latin typeface="Arial" panose="020B0604020202020204" pitchFamily="34" charset="0"/>
                          <a:cs typeface="Arial" panose="020B0604020202020204" pitchFamily="34" charset="0"/>
                        </a:rPr>
                        <a:t>ID-PBCODE3</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5400" u="none" strike="noStrike">
                          <a:effectLst/>
                          <a:latin typeface="Arial" panose="020B0604020202020204" pitchFamily="34" charset="0"/>
                          <a:cs typeface="Arial" panose="020B0604020202020204" pitchFamily="34" charset="0"/>
                        </a:rPr>
                        <a:t>PRACTICE-BHAVIORS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030118215"/>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Demonstrate professional behavior, appearance, and communication</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55071236"/>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Use social work supervision consultation and training for professional growth.</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29918045"/>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 PB 3</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3.   Participate in professional social work organization/activity.</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55393856"/>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 PB4</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PB4. Attend to professional roles and boundaries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789455484"/>
                  </a:ext>
                </a:extLst>
              </a:tr>
              <a:tr h="866828">
                <a:tc>
                  <a:txBody>
                    <a:bodyPr/>
                    <a:lstStyle/>
                    <a:p>
                      <a:pPr algn="l" fontAlgn="b"/>
                      <a:r>
                        <a:rPr lang="en-US" sz="5400" u="none" strike="noStrike" dirty="0">
                          <a:effectLst/>
                          <a:latin typeface="Arial" panose="020B0604020202020204" pitchFamily="34" charset="0"/>
                          <a:cs typeface="Arial" panose="020B0604020202020204" pitchFamily="34" charset="0"/>
                        </a:rPr>
                        <a:t>MSW</a:t>
                      </a:r>
                      <a:endParaRPr lang="en-US" sz="5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MSW2.1.2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Apply strategies of ethical reasoning and existing social workethical code to arrive at principled decisions.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99051436"/>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MSW2.1.2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Recognize and manage personal values in a way that allows professional values to guide practice.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306483123"/>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MSW2.1.3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Analyze models of assessment, prevention , and evaluation to practice at all levels of practice.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34957764"/>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MSW2.1.3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Demonstrate effective oral and written communication in wotking with ind, fam.., groups organizations,  communities and colleagues.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35696929"/>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MSW2.1.3 PB3</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PB3. Distinguish, appraise, and integrate multiple sources of knowledge, including research-based knowledge, and practice wisdom.</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117627316"/>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MSW2.1.4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Recognize and understand how diverse factors intersect and assist in understanding experiences of opression, marginalization, alienation, or creation or enhancement of privlege and power</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962848225"/>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MSW2.1.4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Gain sufficient self-awareness to manage the influences of personal biases and values in working with diverse groups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00547794"/>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MSW2.1.4 PB 3</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3. View themselves as learners and engage those with whom they work as informants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67126943"/>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MSW2.1.5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Understand the forms and mechanisms of opression and discrimination at all system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547290073"/>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MSW2.1.5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Advocate for practices that promote human rights and the goals of social and economic justice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835293296"/>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MSW2.1.6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Use practice experience to inform scientific inquiry</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625485591"/>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MSW2.1.6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Use research evidence to inform practice.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75992716"/>
                  </a:ext>
                </a:extLst>
              </a:tr>
              <a:tr h="866828">
                <a:tc>
                  <a:txBody>
                    <a:bodyPr/>
                    <a:lstStyle/>
                    <a:p>
                      <a:pPr algn="l" fontAlgn="b"/>
                      <a:r>
                        <a:rPr lang="en-US" sz="5400" u="none" strike="noStrike" dirty="0">
                          <a:effectLst/>
                          <a:latin typeface="Arial" panose="020B0604020202020204" pitchFamily="34" charset="0"/>
                          <a:cs typeface="Arial" panose="020B0604020202020204" pitchFamily="34" charset="0"/>
                        </a:rPr>
                        <a:t>MSW</a:t>
                      </a:r>
                      <a:endParaRPr lang="en-US" sz="5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MSW2.1.7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Utilize conceptual frameworks to guide the processes of assessment, intervention and evaluation.</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254862563"/>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MSW2.1.7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Critique and apply  knowledge from liberal arts to undeerstand peerson environment and their interaction.</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575003797"/>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MSW2.1.8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Identify and articulate societal values reflected in social welfare policies and programs.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25574563"/>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MSW2.1.8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Analyze, formulate, and advocate for policies that advance social well-being</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631518131"/>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MSW2.1.8 PB3</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PB3. Collaborate with colleagues and clients for effective policy action</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41063382"/>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MSW2.1.9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maintain currency with changing locales, populations, scientific and technological developments, and emerging societal trends to assess the relevancy of service.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844378902"/>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MSW2.1.9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Advocate for change in service delivery and practice to improve the quality of services.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90244759"/>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(a)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Use empathy, reflective listening, and other interpersonal skills to effectively engage individuals, families, groups, organizations,and commuities.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826187953"/>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(a)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Develop a mutually agreed upon focus of work and identify desired outcomes.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984432678"/>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(b)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Collect, organize, analyze, organize, and interpret assessment information form identified system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309345338"/>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(b)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Develop a mutually agreed upon interventiongoals, objectives, and strtegies at identified systems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12685065"/>
                  </a:ext>
                </a:extLst>
              </a:tr>
              <a:tr h="1727019">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(c)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Implement practive interventions, including those that are evidence based, to address mutually agreed upon goals/ objectives at identified system</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23790118"/>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(c)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Facilitate trasition, interruptions, and ending at identified system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86651737"/>
                  </a:ext>
                </a:extLst>
              </a:tr>
              <a:tr h="866828">
                <a:tc>
                  <a:txBody>
                    <a:bodyPr/>
                    <a:lstStyle/>
                    <a:p>
                      <a:pPr algn="l" fontAlgn="b"/>
                      <a:r>
                        <a:rPr lang="en-US" sz="5400" u="none" strike="noStrike">
                          <a:effectLst/>
                          <a:latin typeface="Arial" panose="020B0604020202020204" pitchFamily="34" charset="0"/>
                          <a:cs typeface="Arial" panose="020B0604020202020204" pitchFamily="34" charset="0"/>
                        </a:rPr>
                        <a:t>MSW</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MSW2.1.10 (d)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dirty="0">
                          <a:effectLst/>
                          <a:latin typeface="Arial" panose="020B0604020202020204" pitchFamily="34" charset="0"/>
                          <a:cs typeface="Arial" panose="020B0604020202020204" pitchFamily="34" charset="0"/>
                        </a:rPr>
                        <a:t>PB 1. Monitor, analyze and evaluate professional behavior and interventions at </a:t>
                      </a:r>
                      <a:r>
                        <a:rPr lang="en-US" sz="5400" u="none" strike="noStrike" dirty="0" err="1">
                          <a:effectLst/>
                          <a:latin typeface="Arial" panose="020B0604020202020204" pitchFamily="34" charset="0"/>
                          <a:cs typeface="Arial" panose="020B0604020202020204" pitchFamily="34" charset="0"/>
                        </a:rPr>
                        <a:t>indentified</a:t>
                      </a:r>
                      <a:r>
                        <a:rPr lang="en-US" sz="5400" u="none" strike="noStrike" dirty="0">
                          <a:effectLst/>
                          <a:latin typeface="Arial" panose="020B0604020202020204" pitchFamily="34" charset="0"/>
                          <a:cs typeface="Arial" panose="020B0604020202020204" pitchFamily="34" charset="0"/>
                        </a:rPr>
                        <a:t> system levels.</a:t>
                      </a:r>
                      <a:endParaRPr lang="en-US" sz="5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97188668"/>
                  </a:ext>
                </a:extLst>
              </a:tr>
            </a:tbl>
          </a:graphicData>
        </a:graphic>
      </p:graphicFrame>
    </p:spTree>
    <p:extLst>
      <p:ext uri="{BB962C8B-B14F-4D97-AF65-F5344CB8AC3E}">
        <p14:creationId xmlns:p14="http://schemas.microsoft.com/office/powerpoint/2010/main" val="42154722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400" y="381000"/>
          <a:ext cx="49911000" cy="28968700"/>
        </p:xfrm>
        <a:graphic>
          <a:graphicData uri="http://schemas.openxmlformats.org/drawingml/2006/table">
            <a:tbl>
              <a:tblPr>
                <a:tableStyleId>{5C22544A-7EE6-4342-B048-85BDC9FD1C3A}</a:tableStyleId>
              </a:tblPr>
              <a:tblGrid>
                <a:gridCol w="4724400">
                  <a:extLst>
                    <a:ext uri="{9D8B030D-6E8A-4147-A177-3AD203B41FA5}">
                      <a16:colId xmlns:a16="http://schemas.microsoft.com/office/drawing/2014/main" val="746571405"/>
                    </a:ext>
                  </a:extLst>
                </a:gridCol>
                <a:gridCol w="8382000">
                  <a:extLst>
                    <a:ext uri="{9D8B030D-6E8A-4147-A177-3AD203B41FA5}">
                      <a16:colId xmlns:a16="http://schemas.microsoft.com/office/drawing/2014/main" val="2634756552"/>
                    </a:ext>
                  </a:extLst>
                </a:gridCol>
                <a:gridCol w="36804600">
                  <a:extLst>
                    <a:ext uri="{9D8B030D-6E8A-4147-A177-3AD203B41FA5}">
                      <a16:colId xmlns:a16="http://schemas.microsoft.com/office/drawing/2014/main" val="3893615560"/>
                    </a:ext>
                  </a:extLst>
                </a:gridCol>
              </a:tblGrid>
              <a:tr h="184150">
                <a:tc>
                  <a:txBody>
                    <a:bodyPr/>
                    <a:lstStyle/>
                    <a:p>
                      <a:pPr algn="ctr" fontAlgn="b"/>
                      <a:r>
                        <a:rPr lang="en-US" sz="5400" u="none" strike="noStrike">
                          <a:effectLst/>
                          <a:latin typeface="Arial" panose="020B0604020202020204" pitchFamily="34" charset="0"/>
                          <a:cs typeface="Arial" panose="020B0604020202020204" pitchFamily="34" charset="0"/>
                        </a:rPr>
                        <a:t>PROGRAM</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5400" u="none" strike="noStrike">
                          <a:effectLst/>
                          <a:latin typeface="Arial" panose="020B0604020202020204" pitchFamily="34" charset="0"/>
                          <a:cs typeface="Arial" panose="020B0604020202020204" pitchFamily="34" charset="0"/>
                        </a:rPr>
                        <a:t>ID-PBCODE3</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5400" u="none" strike="noStrike">
                          <a:effectLst/>
                          <a:latin typeface="Arial" panose="020B0604020202020204" pitchFamily="34" charset="0"/>
                          <a:cs typeface="Arial" panose="020B0604020202020204" pitchFamily="34" charset="0"/>
                        </a:rPr>
                        <a:t>PRACTICE-BHAVIORS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14782864"/>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Demonstrate professional use of self in specific multi systems level interventions.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466005069"/>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Demonstrate commitment to ongoing professional development by understanding one's professional strengths, limitations, challenges and needs, including self-awareness.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171840574"/>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(a)PB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Demonstrate effective engagement with consumers/stakeholders at multi system levels utilizing advanced strengths based approaches.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610037186"/>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(a)PB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Facilitate mutual learning at multi systems levels in planning interventions.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941529853"/>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(b)PB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Demonstrate the ability to systematically assemble and interpret assessment tools.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0455503"/>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(b)PB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Demonstrate continuous assessment and collaboration at relevant systems levels for the development of specific practice outcomes.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49362565"/>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(c)PB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Identify and critically evaluate, select, and apply best practices and evidence-based interventions at multi systems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56160256"/>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(c)PB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Demonstrate collaboration with consumers/stakeholders and/or professionals to address complexities and facilitate sustainable interventions.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88595229"/>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(d)PB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Identify, critically evaluate, select and apply methods for evaluation of practice.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885879959"/>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MSWADV2.1.10 (d)PB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Use practice outcomes to modify interventions and increase effectiveness at multi systems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63785403"/>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MSWADV2.1.2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Employ strategies of ethical decision-making to multi systems practice and research.</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936782848"/>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MSWADV2.1.2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Manage personal biases as they intersect with professional knowledge, values and laws in social work practice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37738288"/>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MSWADV2.1.3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Complete comprehensive assessments using a multi systems perspective.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205870532"/>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MSWADV2.1.3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Provide effective verbal and written communication in trans disciplinary settings.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7341964"/>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MSWADV2.1.4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Demonstrate depth in critical analysis of the intersectionality of diversity factors.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961120512"/>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MSWADV2.1.4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Effectively implement multi systems level interventions that are culturally congruent with the needs of diverse populations.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169033864"/>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MSWADV2.1.5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Apply knowledge of intersectionality and oppression to guide intervention at multi systems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684571839"/>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MSWADV2.1.5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Implement advanced practices at multi systems levels that promote human rights and social and economic justice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42450512"/>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MSWADV2.1.6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Use advanced practice experiences to inform research at multi systems level.</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37051828"/>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MSWADV2.1.6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Apply research methods to evaluate multi systems social work practice processes and outcomes.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917420404"/>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MSWADV2.1.7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Synthesize and differentially apply theories of human behavior and the social environment to guide practice at multi systems levels.</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530493895"/>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MSWADV2.1.8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Apply current models of advanced policy practice to micro and macro assessments, prevention and intervention.</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39540862"/>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MSWADV2.1.8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2. Engage in advocacy that advances social and economic well-being on a regional, state, national and/or international level.</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494157572"/>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MSWADV2.1.9 PB 1</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PB 1. Recognize and assess the context for practice and intervene based on identified socioeconomic, cultural, and technological changes that impact multi systems practice.</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836242027"/>
                  </a:ext>
                </a:extLst>
              </a:tr>
              <a:tr h="184150">
                <a:tc>
                  <a:txBody>
                    <a:bodyPr/>
                    <a:lstStyle/>
                    <a:p>
                      <a:pPr algn="l" fontAlgn="b"/>
                      <a:r>
                        <a:rPr lang="en-US" sz="5400" u="none" strike="noStrike">
                          <a:effectLst/>
                          <a:latin typeface="Arial" panose="020B0604020202020204" pitchFamily="34" charset="0"/>
                          <a:cs typeface="Arial" panose="020B0604020202020204" pitchFamily="34" charset="0"/>
                        </a:rPr>
                        <a:t>MSWADV</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a:effectLst/>
                          <a:latin typeface="Arial" panose="020B0604020202020204" pitchFamily="34" charset="0"/>
                          <a:cs typeface="Arial" panose="020B0604020202020204" pitchFamily="34" charset="0"/>
                        </a:rPr>
                        <a:t>MSWADV2.1.9 PB 2</a:t>
                      </a:r>
                      <a:endParaRPr lang="en-US" sz="54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5400" u="none" strike="noStrike" dirty="0">
                          <a:effectLst/>
                          <a:latin typeface="Arial" panose="020B0604020202020204" pitchFamily="34" charset="0"/>
                          <a:cs typeface="Arial" panose="020B0604020202020204" pitchFamily="34" charset="0"/>
                        </a:rPr>
                        <a:t>PB 2. Demonstrate initiative in responding to socioeconomic and political contexts that affect practice.</a:t>
                      </a:r>
                      <a:endParaRPr lang="en-US" sz="54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685997929"/>
                  </a:ext>
                </a:extLst>
              </a:tr>
            </a:tbl>
          </a:graphicData>
        </a:graphic>
      </p:graphicFrame>
    </p:spTree>
    <p:extLst>
      <p:ext uri="{BB962C8B-B14F-4D97-AF65-F5344CB8AC3E}">
        <p14:creationId xmlns:p14="http://schemas.microsoft.com/office/powerpoint/2010/main" val="4989983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5400" y="381000"/>
          <a:ext cx="50495200" cy="31394398"/>
        </p:xfrm>
        <a:graphic>
          <a:graphicData uri="http://schemas.openxmlformats.org/drawingml/2006/table">
            <a:tbl>
              <a:tblPr>
                <a:tableStyleId>{5C22544A-7EE6-4342-B048-85BDC9FD1C3A}</a:tableStyleId>
              </a:tblPr>
              <a:tblGrid>
                <a:gridCol w="4927600">
                  <a:extLst>
                    <a:ext uri="{9D8B030D-6E8A-4147-A177-3AD203B41FA5}">
                      <a16:colId xmlns:a16="http://schemas.microsoft.com/office/drawing/2014/main" val="1049001522"/>
                    </a:ext>
                  </a:extLst>
                </a:gridCol>
                <a:gridCol w="5334000">
                  <a:extLst>
                    <a:ext uri="{9D8B030D-6E8A-4147-A177-3AD203B41FA5}">
                      <a16:colId xmlns:a16="http://schemas.microsoft.com/office/drawing/2014/main" val="1788800183"/>
                    </a:ext>
                  </a:extLst>
                </a:gridCol>
                <a:gridCol w="40233600">
                  <a:extLst>
                    <a:ext uri="{9D8B030D-6E8A-4147-A177-3AD203B41FA5}">
                      <a16:colId xmlns:a16="http://schemas.microsoft.com/office/drawing/2014/main" val="2729259190"/>
                    </a:ext>
                  </a:extLst>
                </a:gridCol>
              </a:tblGrid>
              <a:tr h="751705">
                <a:tc>
                  <a:txBody>
                    <a:bodyPr/>
                    <a:lstStyle/>
                    <a:p>
                      <a:pPr algn="ctr" fontAlgn="b"/>
                      <a:r>
                        <a:rPr lang="en-US" sz="4800" u="none" strike="noStrike">
                          <a:effectLst/>
                          <a:latin typeface="Arial" panose="020B0604020202020204" pitchFamily="34" charset="0"/>
                          <a:cs typeface="Arial" panose="020B0604020202020204" pitchFamily="34" charset="0"/>
                        </a:rPr>
                        <a:t>PROGRAM</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4800" u="none" strike="noStrike" dirty="0">
                          <a:effectLst/>
                          <a:latin typeface="Arial" panose="020B0604020202020204" pitchFamily="34" charset="0"/>
                          <a:cs typeface="Arial" panose="020B0604020202020204" pitchFamily="34" charset="0"/>
                        </a:rPr>
                        <a:t>ID-PBCODE3</a:t>
                      </a:r>
                      <a:endParaRPr lang="en-US" sz="48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4800" u="none" strike="noStrike">
                          <a:effectLst/>
                          <a:latin typeface="Arial" panose="020B0604020202020204" pitchFamily="34" charset="0"/>
                          <a:cs typeface="Arial" panose="020B0604020202020204" pitchFamily="34" charset="0"/>
                        </a:rPr>
                        <a:t>PRACTICE-BHAVIORS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93758168"/>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Demonstrate professional behavior, appearance and communication</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035995020"/>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Use social work supervision and practice personal reflection to assure continual professional development</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862979580"/>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 PB3</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PB3. Attend to professional roles and boundaries.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25079"/>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BA2.1.2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Apply beginning strategies of ethical reasoning and existing social work ethical code to arrive at principled decisions.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916551007"/>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BA2.1.2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Recognize and manage personal values in a way that allows professional values to guide practice.</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315993993"/>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BA2.1.3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Identify models of assessment, prevention , intervention and evaluation to practice at all levels of practice.</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065724640"/>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BA2.1.3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Demonstrate effective oral and written communication in working with individuals, families, groups, organizations,  communities and colleagues.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30939365"/>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BA2.1.3 PB3</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PB3. Distinguish, appraise, and integrate multiple sources of knowledge, including research-based knowledge, and practice wisdom.</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503293654"/>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BA2.1.4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Recognize and understand how diverse factors intersect and assist in understanding experiences of oppression, marginalization, alienation, or creation or enhancement of privilege and power</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79337327"/>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dirty="0">
                          <a:effectLst/>
                          <a:latin typeface="Arial" panose="020B0604020202020204" pitchFamily="34" charset="0"/>
                          <a:cs typeface="Arial" panose="020B0604020202020204" pitchFamily="34" charset="0"/>
                        </a:rPr>
                        <a:t>BA2.1.4 PB 2</a:t>
                      </a:r>
                      <a:endParaRPr lang="en-US" sz="48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Gain sufficient self-awareness to manage the influences of personal biases and values in working with diverse groups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03123956"/>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BA2.1.4 PB3</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PB3. View themselves as learners and engage those with whom they work as informants.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589119566"/>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BA2.1.5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Understand the forms and mechanisms of oppression and discrimination at all system levels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82321468"/>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BA2.1.5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Advocate for practices of human rights and the goals of social and economic justice</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413755028"/>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BA2.1.6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Begin to use practice experience to inform scientific inquiry</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14305606"/>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BA2.1.6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Begin to use research evidence to inform practice.</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53970095"/>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BA2.1.7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Utilize conceptual frameworks to guide the processes of assessment, intervention, and evaluation</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38098478"/>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BA2.1.7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Critique and apply  knowledge from liberal arts to understand person environment and their interaction.</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201441284"/>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BA2.1.8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Identify and articulate societal values reflected in social welfare policies and programs.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14848683"/>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BA2.1.8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Analyze, formulate, and advocate for policies that advance social well-being</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587285074"/>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BA2.1.8 PB3</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PB3. Collaborate with colleagues and clients for effective policy action.</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79632244"/>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BA2.1.9 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Understand changing locales, populations, scientific and technological developments, and emerging societal trends to assess the relevance of service.</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33341889"/>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BA2.1.9 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Advocate for change in service delivery and practice to improve the quality of social services.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415624017"/>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(a)PB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Use empathy, reflective listening, and other interpersonal skills to effectively engage individuals, families, groups, organizations, and communities.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704273116"/>
                  </a:ext>
                </a:extLst>
              </a:tr>
              <a:tr h="1472043">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(a)PB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Develop a mutually agreed upon focus of work and identify desired outcomes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010295765"/>
                  </a:ext>
                </a:extLst>
              </a:tr>
              <a:tr h="1472043">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(b)PB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Collect, organize, analyze, and interpret assessment information from identified systems levels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98589020"/>
                  </a:ext>
                </a:extLst>
              </a:tr>
              <a:tr h="1472043">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(b)PB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Develop mutually agreed upon intervention goals, objectives, and strategies at identified systems levels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020504232"/>
                  </a:ext>
                </a:extLst>
              </a:tr>
              <a:tr h="1496942">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(c)PB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1. Implement direct and indirect practice interventions, including those that are evidence based, to address mutually agreed upon goals/objectives at identified system</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16651719"/>
                  </a:ext>
                </a:extLst>
              </a:tr>
              <a:tr h="751705">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(c)PB 2</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PB 2. Facilitate transition, interruptions, and endings at identified systems levels.</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992898979"/>
                  </a:ext>
                </a:extLst>
              </a:tr>
              <a:tr h="1472043">
                <a:tc>
                  <a:txBody>
                    <a:bodyPr/>
                    <a:lstStyle/>
                    <a:p>
                      <a:pPr algn="l" fontAlgn="b"/>
                      <a:r>
                        <a:rPr lang="en-US" sz="4800" u="none" strike="noStrike">
                          <a:effectLst/>
                          <a:latin typeface="Arial" panose="020B0604020202020204" pitchFamily="34" charset="0"/>
                          <a:cs typeface="Arial" panose="020B0604020202020204" pitchFamily="34" charset="0"/>
                        </a:rPr>
                        <a:t>BA</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a:effectLst/>
                          <a:latin typeface="Arial" panose="020B0604020202020204" pitchFamily="34" charset="0"/>
                          <a:cs typeface="Arial" panose="020B0604020202020204" pitchFamily="34" charset="0"/>
                        </a:rPr>
                        <a:t>BA2.1.10 (d)PB 1</a:t>
                      </a:r>
                      <a:endParaRPr lang="en-US" sz="48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4800" u="none" strike="noStrike" dirty="0">
                          <a:effectLst/>
                          <a:latin typeface="Arial" panose="020B0604020202020204" pitchFamily="34" charset="0"/>
                          <a:cs typeface="Arial" panose="020B0604020202020204" pitchFamily="34" charset="0"/>
                        </a:rPr>
                        <a:t>PB 1. Monitor, analyze and evaluate professional behavior and interventions at identified systems levels.</a:t>
                      </a:r>
                      <a:endParaRPr lang="en-US" sz="48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066007323"/>
                  </a:ext>
                </a:extLst>
              </a:tr>
            </a:tbl>
          </a:graphicData>
        </a:graphic>
      </p:graphicFrame>
    </p:spTree>
    <p:extLst>
      <p:ext uri="{BB962C8B-B14F-4D97-AF65-F5344CB8AC3E}">
        <p14:creationId xmlns:p14="http://schemas.microsoft.com/office/powerpoint/2010/main" val="24489323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40765595"/>
              </p:ext>
            </p:extLst>
          </p:nvPr>
        </p:nvGraphicFramePr>
        <p:xfrm>
          <a:off x="25400" y="381000"/>
          <a:ext cx="49530000" cy="31798373"/>
        </p:xfrm>
        <a:graphic>
          <a:graphicData uri="http://schemas.openxmlformats.org/drawingml/2006/table">
            <a:tbl>
              <a:tblPr>
                <a:tableStyleId>{5C22544A-7EE6-4342-B048-85BDC9FD1C3A}</a:tableStyleId>
              </a:tblPr>
              <a:tblGrid>
                <a:gridCol w="4622800">
                  <a:extLst>
                    <a:ext uri="{9D8B030D-6E8A-4147-A177-3AD203B41FA5}">
                      <a16:colId xmlns:a16="http://schemas.microsoft.com/office/drawing/2014/main" val="2908786160"/>
                    </a:ext>
                  </a:extLst>
                </a:gridCol>
                <a:gridCol w="5029200">
                  <a:extLst>
                    <a:ext uri="{9D8B030D-6E8A-4147-A177-3AD203B41FA5}">
                      <a16:colId xmlns:a16="http://schemas.microsoft.com/office/drawing/2014/main" val="1361351246"/>
                    </a:ext>
                  </a:extLst>
                </a:gridCol>
                <a:gridCol w="39878000">
                  <a:extLst>
                    <a:ext uri="{9D8B030D-6E8A-4147-A177-3AD203B41FA5}">
                      <a16:colId xmlns:a16="http://schemas.microsoft.com/office/drawing/2014/main" val="1805368893"/>
                    </a:ext>
                  </a:extLst>
                </a:gridCol>
              </a:tblGrid>
              <a:tr h="325119">
                <a:tc>
                  <a:txBody>
                    <a:bodyPr/>
                    <a:lstStyle/>
                    <a:p>
                      <a:pPr algn="ctr" fontAlgn="b"/>
                      <a:r>
                        <a:rPr lang="en-US" sz="6600" u="none" strike="noStrike">
                          <a:effectLst/>
                          <a:latin typeface="Arial" panose="020B0604020202020204" pitchFamily="34" charset="0"/>
                          <a:cs typeface="Arial" panose="020B0604020202020204" pitchFamily="34" charset="0"/>
                        </a:rPr>
                        <a:t>PROGRAM</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ctr" fontAlgn="b"/>
                      <a:r>
                        <a:rPr lang="en-US" sz="6600" u="none" strike="noStrike">
                          <a:effectLst/>
                          <a:latin typeface="Arial" panose="020B0604020202020204" pitchFamily="34" charset="0"/>
                          <a:cs typeface="Arial" panose="020B0604020202020204" pitchFamily="34" charset="0"/>
                        </a:rPr>
                        <a:t>F-ID</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ctr" fontAlgn="b"/>
                      <a:r>
                        <a:rPr lang="en-US" sz="6600" u="none" strike="noStrike">
                          <a:effectLst/>
                          <a:latin typeface="Arial" panose="020B0604020202020204" pitchFamily="34" charset="0"/>
                          <a:cs typeface="Arial" panose="020B0604020202020204" pitchFamily="34" charset="0"/>
                        </a:rPr>
                        <a:t>FIELD</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915628145"/>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EP 1 (Administrative data analysis)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72135418"/>
                  </a:ext>
                </a:extLst>
              </a:tr>
              <a:tr h="484656">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GP 1 (Ability to engage)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78337696"/>
                  </a:ext>
                </a:extLst>
              </a:tr>
              <a:tr h="644194">
                <a:tc>
                  <a:txBody>
                    <a:bodyPr/>
                    <a:lstStyle/>
                    <a:p>
                      <a:pPr algn="l" fontAlgn="b"/>
                      <a:r>
                        <a:rPr lang="en-US" sz="6600" u="none" strike="noStrike" dirty="0">
                          <a:effectLst/>
                          <a:latin typeface="Arial" panose="020B0604020202020204" pitchFamily="34" charset="0"/>
                          <a:cs typeface="Arial" panose="020B0604020202020204" pitchFamily="34" charset="0"/>
                        </a:rPr>
                        <a:t>BA</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GP 2 (Problem Solving Model)</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676329260"/>
                  </a:ext>
                </a:extLst>
              </a:tr>
              <a:tr h="803732">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181-GP 3 -(Apply social systems model)</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4038090275"/>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GP 4 (Assessment of Agency)</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947787315"/>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181_GP5</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GP 5 (International agency)</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817691747"/>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181_GP6</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 GP 6 (Community meeting)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643423267"/>
                  </a:ext>
                </a:extLst>
              </a:tr>
              <a:tr h="803732">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181_GP8</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 GP8  (Field Evaluation-Grant Proposal)</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000616655"/>
                  </a:ext>
                </a:extLst>
              </a:tr>
              <a:tr h="1441883">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181_PI2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 PI 2 (Field Student Performance Evaluation – Boundary Setting)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523963512"/>
                  </a:ext>
                </a:extLst>
              </a:tr>
              <a:tr h="803732">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181_PI-4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181-PI 4 (Prepare for supervision)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4057952300"/>
                  </a:ext>
                </a:extLst>
              </a:tr>
              <a:tr h="963270">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181_PV3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181_PV3 (Field Evaluation – Agency Guidelines)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3340302524"/>
                  </a:ext>
                </a:extLst>
              </a:tr>
              <a:tr h="484656">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181_VE1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 VE 1 (Code of Ethics)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826476678"/>
                  </a:ext>
                </a:extLst>
              </a:tr>
              <a:tr h="484656">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181_VE2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181-VE 2 (Values exercise)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855044648"/>
                  </a:ext>
                </a:extLst>
              </a:tr>
              <a:tr h="963270">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EP 1 (Outcome evaluation of consumer services)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515744181"/>
                  </a:ext>
                </a:extLst>
              </a:tr>
              <a:tr h="484656">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182_EP-2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EP 2 (Literature review)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922705111"/>
                  </a:ext>
                </a:extLst>
              </a:tr>
              <a:tr h="963270">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1- Engage effectively with diverse clients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753208269"/>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dirty="0">
                          <a:effectLst/>
                          <a:latin typeface="Arial" panose="020B0604020202020204" pitchFamily="34" charset="0"/>
                          <a:cs typeface="Arial" panose="020B0604020202020204" pitchFamily="34" charset="0"/>
                        </a:rPr>
                        <a:t>182_GP-10</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10 (Documentation)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3121648753"/>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2 (Problem Solving Model)</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439279047"/>
                  </a:ext>
                </a:extLst>
              </a:tr>
              <a:tr h="803732">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3 (Assessment of Client/consumer)</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3387890"/>
                  </a:ext>
                </a:extLst>
              </a:tr>
              <a:tr h="803732">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GP3 (Client/Consumer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414693789"/>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4 (Culturally relevant plan)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4226021136"/>
                  </a:ext>
                </a:extLst>
              </a:tr>
              <a:tr h="803732">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4 (Field Evaluation – Mutual Planning)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745286805"/>
                  </a:ext>
                </a:extLst>
              </a:tr>
              <a:tr h="325119">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182_GP-6</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GP 6 (Eco map)</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3169946612"/>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182_GP-7</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 GP 7 (Multidisciplinary meeting)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1650139696"/>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182_PI-1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PI 1 (Impact of agency policies)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304941705"/>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182_PI-1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PI 1 (Impact of agency policies)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4285345096"/>
                  </a:ext>
                </a:extLst>
              </a:tr>
              <a:tr h="963270">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182_PI3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PI3 (Field Evaluation – Professional Roles)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500712456"/>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182_PI-6</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it-IT" sz="6600" u="none" strike="noStrike">
                          <a:effectLst/>
                          <a:latin typeface="Arial" panose="020B0604020202020204" pitchFamily="34" charset="0"/>
                          <a:cs typeface="Arial" panose="020B0604020202020204" pitchFamily="34" charset="0"/>
                        </a:rPr>
                        <a:t>182-PI 6 (Professionalism in conduct)</a:t>
                      </a:r>
                      <a:endParaRPr lang="it-IT"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301345127"/>
                  </a:ext>
                </a:extLst>
              </a:tr>
              <a:tr h="644194">
                <a:tc>
                  <a:txBody>
                    <a:bodyPr/>
                    <a:lstStyle/>
                    <a:p>
                      <a:pPr algn="l" fontAlgn="b"/>
                      <a:r>
                        <a:rPr lang="en-US" sz="6600" u="none" strike="noStrike">
                          <a:effectLst/>
                          <a:latin typeface="Arial" panose="020B0604020202020204" pitchFamily="34" charset="0"/>
                          <a:cs typeface="Arial" panose="020B0604020202020204" pitchFamily="34" charset="0"/>
                        </a:rPr>
                        <a:t>BA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182_PV-4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 PV 4 (Apply mutuality, respect)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2772666118"/>
                  </a:ext>
                </a:extLst>
              </a:tr>
              <a:tr h="644194">
                <a:tc>
                  <a:txBody>
                    <a:bodyPr/>
                    <a:lstStyle/>
                    <a:p>
                      <a:pPr algn="l" fontAlgn="b"/>
                      <a:r>
                        <a:rPr lang="en-US" sz="6600" u="none" strike="noStrike" dirty="0">
                          <a:effectLst/>
                          <a:latin typeface="Arial" panose="020B0604020202020204" pitchFamily="34" charset="0"/>
                          <a:cs typeface="Arial" panose="020B0604020202020204" pitchFamily="34" charset="0"/>
                        </a:rPr>
                        <a:t>BA</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a:effectLst/>
                          <a:latin typeface="Arial" panose="020B0604020202020204" pitchFamily="34" charset="0"/>
                          <a:cs typeface="Arial" panose="020B0604020202020204" pitchFamily="34" charset="0"/>
                        </a:rPr>
                        <a:t>182_VE-1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043" marR="6043" marT="6043" marB="0" anchor="b"/>
                </a:tc>
                <a:tc>
                  <a:txBody>
                    <a:bodyPr/>
                    <a:lstStyle/>
                    <a:p>
                      <a:pPr algn="l" fontAlgn="b"/>
                      <a:r>
                        <a:rPr lang="en-US" sz="6600" u="none" strike="noStrike" dirty="0">
                          <a:effectLst/>
                          <a:latin typeface="Arial" panose="020B0604020202020204" pitchFamily="34" charset="0"/>
                          <a:cs typeface="Arial" panose="020B0604020202020204" pitchFamily="34" charset="0"/>
                        </a:rPr>
                        <a:t>182-VE 1 (Apply NASW Code)</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6043" marR="6043" marT="6043" marB="0" anchor="b"/>
                </a:tc>
                <a:extLst>
                  <a:ext uri="{0D108BD9-81ED-4DB2-BD59-A6C34878D82A}">
                    <a16:rowId xmlns:a16="http://schemas.microsoft.com/office/drawing/2014/main" val="4094636507"/>
                  </a:ext>
                </a:extLst>
              </a:tr>
            </a:tbl>
          </a:graphicData>
        </a:graphic>
      </p:graphicFrame>
    </p:spTree>
    <p:extLst>
      <p:ext uri="{BB962C8B-B14F-4D97-AF65-F5344CB8AC3E}">
        <p14:creationId xmlns:p14="http://schemas.microsoft.com/office/powerpoint/2010/main" val="4056115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41393846"/>
              </p:ext>
            </p:extLst>
          </p:nvPr>
        </p:nvGraphicFramePr>
        <p:xfrm>
          <a:off x="457200" y="0"/>
          <a:ext cx="49987200" cy="32357632"/>
        </p:xfrm>
        <a:graphic>
          <a:graphicData uri="http://schemas.openxmlformats.org/drawingml/2006/table">
            <a:tbl>
              <a:tblPr>
                <a:tableStyleId>{5C22544A-7EE6-4342-B048-85BDC9FD1C3A}</a:tableStyleId>
              </a:tblPr>
              <a:tblGrid>
                <a:gridCol w="4343400">
                  <a:extLst>
                    <a:ext uri="{9D8B030D-6E8A-4147-A177-3AD203B41FA5}">
                      <a16:colId xmlns:a16="http://schemas.microsoft.com/office/drawing/2014/main" val="2066169270"/>
                    </a:ext>
                  </a:extLst>
                </a:gridCol>
                <a:gridCol w="6400800">
                  <a:extLst>
                    <a:ext uri="{9D8B030D-6E8A-4147-A177-3AD203B41FA5}">
                      <a16:colId xmlns:a16="http://schemas.microsoft.com/office/drawing/2014/main" val="4104626679"/>
                    </a:ext>
                  </a:extLst>
                </a:gridCol>
                <a:gridCol w="39243000">
                  <a:extLst>
                    <a:ext uri="{9D8B030D-6E8A-4147-A177-3AD203B41FA5}">
                      <a16:colId xmlns:a16="http://schemas.microsoft.com/office/drawing/2014/main" val="3940111597"/>
                    </a:ext>
                  </a:extLst>
                </a:gridCol>
              </a:tblGrid>
              <a:tr h="287090">
                <a:tc>
                  <a:txBody>
                    <a:bodyPr/>
                    <a:lstStyle/>
                    <a:p>
                      <a:pPr algn="ctr" fontAlgn="b"/>
                      <a:r>
                        <a:rPr lang="en-US" sz="6600" u="none" strike="noStrike">
                          <a:effectLst/>
                          <a:latin typeface="Arial" panose="020B0604020202020204" pitchFamily="34" charset="0"/>
                          <a:cs typeface="Arial" panose="020B0604020202020204" pitchFamily="34" charset="0"/>
                        </a:rPr>
                        <a:t>PROGRAM</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ctr" fontAlgn="b"/>
                      <a:r>
                        <a:rPr lang="en-US" sz="6600" u="none" strike="noStrike">
                          <a:effectLst/>
                          <a:latin typeface="Arial" panose="020B0604020202020204" pitchFamily="34" charset="0"/>
                          <a:cs typeface="Arial" panose="020B0604020202020204" pitchFamily="34" charset="0"/>
                        </a:rPr>
                        <a:t>F-ID</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ctr" fontAlgn="b"/>
                      <a:r>
                        <a:rPr lang="en-US" sz="6600" u="none" strike="noStrike">
                          <a:effectLst/>
                          <a:latin typeface="Arial" panose="020B0604020202020204" pitchFamily="34" charset="0"/>
                          <a:cs typeface="Arial" panose="020B0604020202020204" pitchFamily="34" charset="0"/>
                        </a:rPr>
                        <a:t>FIELD</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341329117"/>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EP 1 (Evaluation of Practice)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4072094197"/>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280_EP3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EP 3 (Advocating for Services)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4187134102"/>
                  </a:ext>
                </a:extLst>
              </a:tr>
              <a:tr h="427967">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280_EP3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EP 3 (Evaluate Practice)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196494085"/>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280_MS1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MS 1 (Biospychosocial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272036583"/>
                  </a:ext>
                </a:extLst>
              </a:tr>
              <a:tr h="709721">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280_MS7</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MS 7 (Ethnograpahic Interview)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893835547"/>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280_MS-7</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MS 7 (Ethnographic Interviewing)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472809994"/>
                  </a:ext>
                </a:extLst>
              </a:tr>
              <a:tr h="427967">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280_PD1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 1 (Consultation)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67327566"/>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dirty="0">
                          <a:effectLst/>
                          <a:latin typeface="Arial" panose="020B0604020202020204" pitchFamily="34" charset="0"/>
                          <a:cs typeface="Arial" panose="020B0604020202020204" pitchFamily="34" charset="0"/>
                        </a:rPr>
                        <a:t>280_PD2</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 2 (Profession Conduct)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110076146"/>
                  </a:ext>
                </a:extLst>
              </a:tr>
              <a:tr h="991475">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280_PD3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PD3 (Participate in Professional Organizations)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74679745"/>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280_PD4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 4 (Interview Professional Staff)</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521052033"/>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280_PD4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 4 (Professional Staff Interview)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813177050"/>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280_PD5</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 5 (Conduct Ethics Audit)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825291911"/>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280_PD5</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280 - PD 5 (Self Awareness)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643606320"/>
                  </a:ext>
                </a:extLst>
              </a:tr>
              <a:tr h="427967">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EP 1 (Literature Review)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340876560"/>
                  </a:ext>
                </a:extLst>
              </a:tr>
              <a:tr h="427967">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281_EP-2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EP 2 (Practice Evaluation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900527273"/>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281_EP-3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EP 3 (Evaluation of Change)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782464033"/>
                  </a:ext>
                </a:extLst>
              </a:tr>
              <a:tr h="709721">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281_EP-4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EP 4 (Program / Policy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831589562"/>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1 (Biosychosocial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761041193"/>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pt-BR" sz="6600" u="none" strike="noStrike">
                          <a:effectLst/>
                          <a:latin typeface="Arial" panose="020B0604020202020204" pitchFamily="34" charset="0"/>
                          <a:cs typeface="Arial" panose="020B0604020202020204" pitchFamily="34" charset="0"/>
                        </a:rPr>
                        <a:t>281 - MS 1 (Multidimensional Assessment)</a:t>
                      </a:r>
                      <a:endParaRPr lang="pt-BR"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595032015"/>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10 (Verbal and/or Written Assignment)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529304225"/>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2 (Culturally Relevant Service Plan)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059633783"/>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2 (Culturally Relevant Service Plans)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734316536"/>
                  </a:ext>
                </a:extLst>
              </a:tr>
              <a:tr h="991475">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3 (Assessment of Organizational Structure)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761364898"/>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3 (Interventtion Plan)</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069435875"/>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4 (FLE-Plan regarding Access to Services)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929222472"/>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281_MS-6</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6 (Social Work Services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600749405"/>
                  </a:ext>
                </a:extLst>
              </a:tr>
              <a:tr h="568844">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281_MS-6</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6 (Social Work Services)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1024549435"/>
                  </a:ext>
                </a:extLst>
              </a:tr>
              <a:tr h="850598">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281_MS-7</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281 - MS 7 (Foundation Social Work Services)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86013277"/>
                  </a:ext>
                </a:extLst>
              </a:tr>
              <a:tr h="709721">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281_PD1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fr-FR" sz="6600" u="none" strike="noStrike">
                          <a:effectLst/>
                          <a:latin typeface="Arial" panose="020B0604020202020204" pitchFamily="34" charset="0"/>
                          <a:cs typeface="Arial" panose="020B0604020202020204" pitchFamily="34" charset="0"/>
                        </a:rPr>
                        <a:t>281 - PD 1 (Supervision Participation)</a:t>
                      </a:r>
                      <a:endParaRPr lang="fr-FR"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106135980"/>
                  </a:ext>
                </a:extLst>
              </a:tr>
              <a:tr h="709721">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281_PD2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281-PD2 (FLE-Professional Use of Self)</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2141054532"/>
                  </a:ext>
                </a:extLst>
              </a:tr>
              <a:tr h="991475">
                <a:tc>
                  <a:txBody>
                    <a:bodyPr/>
                    <a:lstStyle/>
                    <a:p>
                      <a:pPr algn="l" fontAlgn="b"/>
                      <a:r>
                        <a:rPr lang="en-US" sz="6600" u="none" strike="noStrike">
                          <a:effectLst/>
                          <a:latin typeface="Arial" panose="020B0604020202020204" pitchFamily="34" charset="0"/>
                          <a:cs typeface="Arial" panose="020B0604020202020204" pitchFamily="34" charset="0"/>
                        </a:rPr>
                        <a:t>MSW</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a:effectLst/>
                          <a:latin typeface="Arial" panose="020B0604020202020204" pitchFamily="34" charset="0"/>
                          <a:cs typeface="Arial" panose="020B0604020202020204" pitchFamily="34" charset="0"/>
                        </a:rPr>
                        <a:t>281_PD3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5336" marR="5336" marT="5336" marB="0" anchor="b"/>
                </a:tc>
                <a:tc>
                  <a:txBody>
                    <a:bodyPr/>
                    <a:lstStyle/>
                    <a:p>
                      <a:pPr algn="l" fontAlgn="b"/>
                      <a:r>
                        <a:rPr lang="en-US" sz="6600" u="none" strike="noStrike" dirty="0">
                          <a:effectLst/>
                          <a:latin typeface="Arial" panose="020B0604020202020204" pitchFamily="34" charset="0"/>
                          <a:cs typeface="Arial" panose="020B0604020202020204" pitchFamily="34" charset="0"/>
                        </a:rPr>
                        <a:t>281 - PD 3 (Participate in Professional Organizations)</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5336" marR="5336" marT="5336" marB="0" anchor="b"/>
                </a:tc>
                <a:extLst>
                  <a:ext uri="{0D108BD9-81ED-4DB2-BD59-A6C34878D82A}">
                    <a16:rowId xmlns:a16="http://schemas.microsoft.com/office/drawing/2014/main" val="3029488941"/>
                  </a:ext>
                </a:extLst>
              </a:tr>
            </a:tbl>
          </a:graphicData>
        </a:graphic>
      </p:graphicFrame>
    </p:spTree>
    <p:extLst>
      <p:ext uri="{BB962C8B-B14F-4D97-AF65-F5344CB8AC3E}">
        <p14:creationId xmlns:p14="http://schemas.microsoft.com/office/powerpoint/2010/main" val="3427087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64993452"/>
              </p:ext>
            </p:extLst>
          </p:nvPr>
        </p:nvGraphicFramePr>
        <p:xfrm>
          <a:off x="25400" y="381000"/>
          <a:ext cx="50495199" cy="30327588"/>
        </p:xfrm>
        <a:graphic>
          <a:graphicData uri="http://schemas.openxmlformats.org/drawingml/2006/table">
            <a:tbl>
              <a:tblPr>
                <a:tableStyleId>{5C22544A-7EE6-4342-B048-85BDC9FD1C3A}</a:tableStyleId>
              </a:tblPr>
              <a:tblGrid>
                <a:gridCol w="5384800">
                  <a:extLst>
                    <a:ext uri="{9D8B030D-6E8A-4147-A177-3AD203B41FA5}">
                      <a16:colId xmlns:a16="http://schemas.microsoft.com/office/drawing/2014/main" val="50790833"/>
                    </a:ext>
                  </a:extLst>
                </a:gridCol>
                <a:gridCol w="8458200">
                  <a:extLst>
                    <a:ext uri="{9D8B030D-6E8A-4147-A177-3AD203B41FA5}">
                      <a16:colId xmlns:a16="http://schemas.microsoft.com/office/drawing/2014/main" val="4111538769"/>
                    </a:ext>
                  </a:extLst>
                </a:gridCol>
                <a:gridCol w="36652199">
                  <a:extLst>
                    <a:ext uri="{9D8B030D-6E8A-4147-A177-3AD203B41FA5}">
                      <a16:colId xmlns:a16="http://schemas.microsoft.com/office/drawing/2014/main" val="2120599597"/>
                    </a:ext>
                  </a:extLst>
                </a:gridCol>
              </a:tblGrid>
              <a:tr h="1123505">
                <a:tc>
                  <a:txBody>
                    <a:bodyPr/>
                    <a:lstStyle/>
                    <a:p>
                      <a:pPr algn="ctr" fontAlgn="b"/>
                      <a:r>
                        <a:rPr lang="en-US" sz="6600" u="none" strike="noStrike">
                          <a:effectLst/>
                          <a:latin typeface="Arial" panose="020B0604020202020204" pitchFamily="34" charset="0"/>
                          <a:cs typeface="Arial" panose="020B0604020202020204" pitchFamily="34" charset="0"/>
                        </a:rPr>
                        <a:t>PROGRAM</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600" u="none" strike="noStrike">
                          <a:effectLst/>
                          <a:latin typeface="Arial" panose="020B0604020202020204" pitchFamily="34" charset="0"/>
                          <a:cs typeface="Arial" panose="020B0604020202020204" pitchFamily="34" charset="0"/>
                        </a:rPr>
                        <a:t>F-ID</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600" u="none" strike="noStrike">
                          <a:effectLst/>
                          <a:latin typeface="Arial" panose="020B0604020202020204" pitchFamily="34" charset="0"/>
                          <a:cs typeface="Arial" panose="020B0604020202020204" pitchFamily="34" charset="0"/>
                        </a:rPr>
                        <a:t>FIELD</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13965671"/>
                  </a:ext>
                </a:extLst>
              </a:tr>
              <a:tr h="2239963">
                <a:tc>
                  <a:txBody>
                    <a:bodyPr/>
                    <a:lstStyle/>
                    <a:p>
                      <a:pPr algn="l" fontAlgn="b"/>
                      <a:r>
                        <a:rPr lang="en-US" sz="6600" u="none" strike="noStrike" dirty="0">
                          <a:effectLst/>
                          <a:latin typeface="Arial" panose="020B0604020202020204" pitchFamily="34" charset="0"/>
                          <a:cs typeface="Arial" panose="020B0604020202020204" pitchFamily="34" charset="0"/>
                        </a:rPr>
                        <a:t>MSWADV</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 EP1  - Select &amp; apply an appropriate research methodology experience to inform research at multi systems levels.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84805901"/>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EP 1- Evaluation of Group Practice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26434592"/>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EP 1-Evaluation of Independent Practice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36912948"/>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1 MD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888235532"/>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1-MD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4512064"/>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282_MS10</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10-Administration Management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34902837"/>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3-Assessment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838048816"/>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3-Organizational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5000153"/>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282_MS4</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4-Mututal Service Planning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38040105"/>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282_MS5</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5-Practice and Individuals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439856460"/>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282_MS9</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9 Advanced Practice Approaches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75513392"/>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282_MS9</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MS 9-Advanced Practice Approaches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325759367"/>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282_PD2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PD 2 Professional Self Awareness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790388321"/>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282_PD3</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PD 3-Theoretical Framework</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57584281"/>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282_PD6</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282- PD 6 Ethical Dilemma</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761934697"/>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283_EP-1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EP 1-Evaluation of Family Practice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614453187"/>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283_EP-2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EP 2-Evaluation of Community Practice</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61004234"/>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283_MS-10</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MS 10-Case Summary/ Policy Analysis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31005886"/>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283_MS-2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MS 2 -Needs Assessment</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18857772"/>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283_MS-7</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MS 7-Multiple Practice rules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56180759"/>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283_MS-8</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MS 8-Process Recording</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093653562"/>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283_MS-9</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MS 9-Advanced practice methods</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583749925"/>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283_PD-1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PD 1 - Professional Use of Self</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70207394"/>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283_PD-1</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 PD 1-Professional Use of Self</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4807516"/>
                  </a:ext>
                </a:extLst>
              </a:tr>
              <a:tr h="1123505">
                <a:tc>
                  <a:txBody>
                    <a:bodyPr/>
                    <a:lstStyle/>
                    <a:p>
                      <a:pPr algn="l" fontAlgn="b"/>
                      <a:r>
                        <a:rPr lang="en-US" sz="6600" u="none" strike="noStrike">
                          <a:effectLst/>
                          <a:latin typeface="Arial" panose="020B0604020202020204" pitchFamily="34" charset="0"/>
                          <a:cs typeface="Arial" panose="020B0604020202020204" pitchFamily="34" charset="0"/>
                        </a:rPr>
                        <a:t>MSWADV</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a:effectLst/>
                          <a:latin typeface="Arial" panose="020B0604020202020204" pitchFamily="34" charset="0"/>
                          <a:cs typeface="Arial" panose="020B0604020202020204" pitchFamily="34" charset="0"/>
                        </a:rPr>
                        <a:t>283_PD-2</a:t>
                      </a:r>
                      <a:endParaRPr lang="en-US" sz="6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600" u="none" strike="noStrike" dirty="0">
                          <a:effectLst/>
                          <a:latin typeface="Arial" panose="020B0604020202020204" pitchFamily="34" charset="0"/>
                          <a:cs typeface="Arial" panose="020B0604020202020204" pitchFamily="34" charset="0"/>
                        </a:rPr>
                        <a:t>283- PD 2 Ethics Consult</a:t>
                      </a:r>
                      <a:endParaRPr lang="en-US" sz="66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590908033"/>
                  </a:ext>
                </a:extLst>
              </a:tr>
            </a:tbl>
          </a:graphicData>
        </a:graphic>
      </p:graphicFrame>
    </p:spTree>
    <p:extLst>
      <p:ext uri="{BB962C8B-B14F-4D97-AF65-F5344CB8AC3E}">
        <p14:creationId xmlns:p14="http://schemas.microsoft.com/office/powerpoint/2010/main" val="33169500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320" y="1318260"/>
            <a:ext cx="46085760" cy="3253740"/>
          </a:xfrm>
        </p:spPr>
        <p:txBody>
          <a:bodyPr/>
          <a:lstStyle/>
          <a:p>
            <a:r>
              <a:rPr lang="en-US" dirty="0" smtClean="0">
                <a:latin typeface="Arial" panose="020B0604020202020204" pitchFamily="34" charset="0"/>
                <a:cs typeface="Arial" panose="020B0604020202020204" pitchFamily="34" charset="0"/>
              </a:rPr>
              <a:t>DATA MANAGEMENT and ANALYSIS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60320" y="4572000"/>
            <a:ext cx="46085760" cy="24833586"/>
          </a:xfrm>
        </p:spPr>
        <p:txBody>
          <a:bodyPr>
            <a:normAutofit/>
          </a:bodyPr>
          <a:lstStyle/>
          <a:p>
            <a:pPr marL="1143000" indent="-1143000">
              <a:buAutoNum type="arabicPeriod"/>
            </a:pPr>
            <a:r>
              <a:rPr lang="en-US" sz="9600" dirty="0" smtClean="0">
                <a:latin typeface="Arial" panose="020B0604020202020204" pitchFamily="34" charset="0"/>
                <a:cs typeface="Arial" panose="020B0604020202020204" pitchFamily="34" charset="0"/>
              </a:rPr>
              <a:t>Common Assignment Data: </a:t>
            </a:r>
            <a:r>
              <a:rPr lang="en-US" sz="9600" dirty="0" err="1" smtClean="0">
                <a:latin typeface="Arial" panose="020B0604020202020204" pitchFamily="34" charset="0"/>
                <a:cs typeface="Arial" panose="020B0604020202020204" pitchFamily="34" charset="0"/>
              </a:rPr>
              <a:t>Qualtrics</a:t>
            </a:r>
            <a:r>
              <a:rPr lang="en-US" sz="9600" dirty="0" smtClean="0">
                <a:latin typeface="Arial" panose="020B0604020202020204" pitchFamily="34" charset="0"/>
                <a:cs typeface="Arial" panose="020B0604020202020204" pitchFamily="34" charset="0"/>
              </a:rPr>
              <a:t> </a:t>
            </a:r>
          </a:p>
          <a:p>
            <a:pPr marL="1143000" indent="-1143000">
              <a:buAutoNum type="arabicPeriod"/>
            </a:pPr>
            <a:r>
              <a:rPr lang="en-US" sz="9600" dirty="0" smtClean="0">
                <a:latin typeface="Arial" panose="020B0604020202020204" pitchFamily="34" charset="0"/>
                <a:cs typeface="Arial" panose="020B0604020202020204" pitchFamily="34" charset="0"/>
              </a:rPr>
              <a:t>Field Data: IPT</a:t>
            </a:r>
          </a:p>
          <a:p>
            <a:pPr marL="1143000" indent="-1143000">
              <a:buAutoNum type="arabicPeriod"/>
            </a:pPr>
            <a:endParaRPr lang="en-US" sz="9600" dirty="0">
              <a:latin typeface="Arial" panose="020B0604020202020204" pitchFamily="34" charset="0"/>
              <a:cs typeface="Arial" panose="020B0604020202020204" pitchFamily="34" charset="0"/>
            </a:endParaRPr>
          </a:p>
          <a:p>
            <a:pPr marL="0" indent="0">
              <a:buNone/>
            </a:pPr>
            <a:r>
              <a:rPr lang="en-US" sz="9600" dirty="0" smtClean="0">
                <a:latin typeface="Arial" panose="020B0604020202020204" pitchFamily="34" charset="0"/>
                <a:cs typeface="Arial" panose="020B0604020202020204" pitchFamily="34" charset="0"/>
              </a:rPr>
              <a:t>Merging and Analyzing Data: </a:t>
            </a:r>
          </a:p>
          <a:p>
            <a:pPr marL="1371600" indent="-1371600">
              <a:buAutoNum type="arabicPeriod"/>
            </a:pPr>
            <a:r>
              <a:rPr lang="en-US" sz="9600" dirty="0" smtClean="0">
                <a:latin typeface="Arial" panose="020B0604020202020204" pitchFamily="34" charset="0"/>
                <a:cs typeface="Arial" panose="020B0604020202020204" pitchFamily="34" charset="0"/>
              </a:rPr>
              <a:t>Calculate Percent Distribution: Use SPSS for Field Data (tips: use syntax)</a:t>
            </a:r>
          </a:p>
          <a:p>
            <a:pPr marL="1371600" indent="-1371600">
              <a:buAutoNum type="arabicPeriod"/>
            </a:pPr>
            <a:endParaRPr lang="en-US" sz="9600" dirty="0" smtClean="0">
              <a:latin typeface="Arial" panose="020B0604020202020204" pitchFamily="34" charset="0"/>
              <a:cs typeface="Arial" panose="020B0604020202020204" pitchFamily="34" charset="0"/>
            </a:endParaRPr>
          </a:p>
          <a:p>
            <a:pPr marL="1143000" indent="-1143000">
              <a:buAutoNum type="arabicPeriod"/>
            </a:pPr>
            <a:r>
              <a:rPr lang="en-US" sz="9600" dirty="0" smtClean="0">
                <a:latin typeface="Arial" panose="020B0604020202020204" pitchFamily="34" charset="0"/>
                <a:cs typeface="Arial" panose="020B0604020202020204" pitchFamily="34" charset="0"/>
              </a:rPr>
              <a:t>Develop a Unique Code that will link EPAS to Common Assignment and Field Data</a:t>
            </a:r>
          </a:p>
          <a:p>
            <a:pPr marL="1143000" indent="-1143000">
              <a:buAutoNum type="arabicPeriod"/>
            </a:pPr>
            <a:endParaRPr lang="en-US" sz="9600" dirty="0">
              <a:latin typeface="Arial" panose="020B0604020202020204" pitchFamily="34" charset="0"/>
              <a:cs typeface="Arial" panose="020B0604020202020204" pitchFamily="34" charset="0"/>
            </a:endParaRPr>
          </a:p>
          <a:p>
            <a:pPr marL="1143000" indent="-1143000">
              <a:buAutoNum type="arabicPeriod"/>
            </a:pPr>
            <a:r>
              <a:rPr lang="en-US" sz="9600" dirty="0" smtClean="0">
                <a:latin typeface="Arial" panose="020B0604020202020204" pitchFamily="34" charset="0"/>
                <a:cs typeface="Arial" panose="020B0604020202020204" pitchFamily="34" charset="0"/>
              </a:rPr>
              <a:t>Build a Access Database</a:t>
            </a:r>
          </a:p>
          <a:p>
            <a:pPr marL="1143000" indent="-1143000">
              <a:buAutoNum type="arabicPeriod"/>
            </a:pPr>
            <a:r>
              <a:rPr lang="en-US" sz="9600" dirty="0" smtClean="0">
                <a:latin typeface="Arial" panose="020B0604020202020204" pitchFamily="34" charset="0"/>
                <a:cs typeface="Arial" panose="020B0604020202020204" pitchFamily="34" charset="0"/>
              </a:rPr>
              <a:t>Merge Common Assignment and Field Data using Query Design</a:t>
            </a:r>
          </a:p>
          <a:p>
            <a:pPr marL="1143000" indent="-1143000">
              <a:buAutoNum type="arabicPeriod"/>
            </a:pPr>
            <a:r>
              <a:rPr lang="en-US" sz="9600" dirty="0" smtClean="0">
                <a:latin typeface="Arial" panose="020B0604020202020204" pitchFamily="34" charset="0"/>
                <a:cs typeface="Arial" panose="020B0604020202020204" pitchFamily="34" charset="0"/>
              </a:rPr>
              <a:t>Build series of query designs to produce desired reports</a:t>
            </a:r>
            <a:endParaRPr lang="en-US" sz="9600" dirty="0">
              <a:latin typeface="Arial" panose="020B0604020202020204" pitchFamily="34" charset="0"/>
              <a:cs typeface="Arial" panose="020B0604020202020204" pitchFamily="34" charset="0"/>
            </a:endParaRPr>
          </a:p>
          <a:p>
            <a:pPr marL="0" indent="0">
              <a:buNone/>
            </a:pPr>
            <a:endParaRPr lang="en-US" sz="9600" dirty="0" smtClean="0">
              <a:latin typeface="Arial" panose="020B0604020202020204" pitchFamily="34" charset="0"/>
              <a:cs typeface="Arial" panose="020B0604020202020204" pitchFamily="34" charset="0"/>
            </a:endParaRPr>
          </a:p>
          <a:p>
            <a:pPr marL="1143000" indent="-1143000">
              <a:buAutoNum type="arabicPeriod"/>
            </a:pPr>
            <a:endParaRPr lang="en-US" sz="9600" dirty="0">
              <a:latin typeface="Arial" panose="020B0604020202020204" pitchFamily="34" charset="0"/>
              <a:cs typeface="Arial" panose="020B0604020202020204" pitchFamily="34" charset="0"/>
            </a:endParaRPr>
          </a:p>
          <a:p>
            <a:pPr marL="1143000" indent="-1143000">
              <a:buAutoNum type="arabicPeriod"/>
            </a:pPr>
            <a:endParaRPr lang="en-US" sz="9600" dirty="0" smtClean="0">
              <a:latin typeface="Arial" panose="020B0604020202020204" pitchFamily="34" charset="0"/>
              <a:cs typeface="Arial" panose="020B0604020202020204" pitchFamily="34" charset="0"/>
            </a:endParaRPr>
          </a:p>
          <a:p>
            <a:pPr marL="1143000" indent="-1143000">
              <a:buAutoNum type="arabicPeriod"/>
            </a:pPr>
            <a:endParaRPr lang="en-US" sz="9600" dirty="0">
              <a:latin typeface="Arial" panose="020B0604020202020204" pitchFamily="34" charset="0"/>
              <a:cs typeface="Arial" panose="020B0604020202020204" pitchFamily="34" charset="0"/>
            </a:endParaRPr>
          </a:p>
          <a:p>
            <a:pPr marL="0" indent="0">
              <a:buNone/>
            </a:pPr>
            <a:endParaRPr lang="en-US" sz="9600" dirty="0" smtClean="0">
              <a:latin typeface="Arial" panose="020B0604020202020204" pitchFamily="34" charset="0"/>
              <a:cs typeface="Arial" panose="020B0604020202020204" pitchFamily="34" charset="0"/>
            </a:endParaRPr>
          </a:p>
          <a:p>
            <a:pPr marL="1143000" indent="-1143000">
              <a:buAutoNum type="arabicPeriod"/>
            </a:pPr>
            <a:endParaRPr lang="en-US" sz="9600" dirty="0">
              <a:latin typeface="Arial" panose="020B0604020202020204" pitchFamily="34" charset="0"/>
              <a:cs typeface="Arial" panose="020B0604020202020204" pitchFamily="34" charset="0"/>
            </a:endParaRPr>
          </a:p>
          <a:p>
            <a:pPr marL="0" indent="0">
              <a:buNone/>
            </a:pPr>
            <a:endParaRPr lang="en-US" sz="9600" dirty="0" smtClean="0">
              <a:latin typeface="Arial" panose="020B0604020202020204" pitchFamily="34" charset="0"/>
              <a:cs typeface="Arial" panose="020B0604020202020204" pitchFamily="34" charset="0"/>
            </a:endParaRPr>
          </a:p>
          <a:p>
            <a:pPr marL="1143000" indent="-1143000">
              <a:buAutoNum type="arabicPeriod"/>
            </a:pPr>
            <a:endParaRPr lang="en-US" sz="9600" dirty="0">
              <a:latin typeface="Arial" panose="020B0604020202020204" pitchFamily="34" charset="0"/>
              <a:cs typeface="Arial" panose="020B0604020202020204" pitchFamily="34" charset="0"/>
            </a:endParaRPr>
          </a:p>
          <a:p>
            <a:pPr marL="1143000" indent="-1143000">
              <a:buAutoNum type="arabicPeriod"/>
            </a:pPr>
            <a:endParaRPr lang="en-US" sz="9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1305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430883058"/>
              </p:ext>
            </p:extLst>
          </p:nvPr>
        </p:nvGraphicFramePr>
        <p:xfrm>
          <a:off x="10886" y="0"/>
          <a:ext cx="50520599" cy="26278116"/>
        </p:xfrm>
        <a:graphic>
          <a:graphicData uri="http://schemas.openxmlformats.org/drawingml/2006/table">
            <a:tbl>
              <a:tblPr>
                <a:tableStyleId>{5C22544A-7EE6-4342-B048-85BDC9FD1C3A}</a:tableStyleId>
              </a:tblPr>
              <a:tblGrid>
                <a:gridCol w="4558249">
                  <a:extLst>
                    <a:ext uri="{9D8B030D-6E8A-4147-A177-3AD203B41FA5}">
                      <a16:colId xmlns:a16="http://schemas.microsoft.com/office/drawing/2014/main" val="811396440"/>
                    </a:ext>
                  </a:extLst>
                </a:gridCol>
                <a:gridCol w="21176867">
                  <a:extLst>
                    <a:ext uri="{9D8B030D-6E8A-4147-A177-3AD203B41FA5}">
                      <a16:colId xmlns:a16="http://schemas.microsoft.com/office/drawing/2014/main" val="2326839110"/>
                    </a:ext>
                  </a:extLst>
                </a:gridCol>
                <a:gridCol w="1994235">
                  <a:extLst>
                    <a:ext uri="{9D8B030D-6E8A-4147-A177-3AD203B41FA5}">
                      <a16:colId xmlns:a16="http://schemas.microsoft.com/office/drawing/2014/main" val="1317401964"/>
                    </a:ext>
                  </a:extLst>
                </a:gridCol>
                <a:gridCol w="2943868">
                  <a:extLst>
                    <a:ext uri="{9D8B030D-6E8A-4147-A177-3AD203B41FA5}">
                      <a16:colId xmlns:a16="http://schemas.microsoft.com/office/drawing/2014/main" val="4047198812"/>
                    </a:ext>
                  </a:extLst>
                </a:gridCol>
                <a:gridCol w="2184162">
                  <a:extLst>
                    <a:ext uri="{9D8B030D-6E8A-4147-A177-3AD203B41FA5}">
                      <a16:colId xmlns:a16="http://schemas.microsoft.com/office/drawing/2014/main" val="2270965800"/>
                    </a:ext>
                  </a:extLst>
                </a:gridCol>
                <a:gridCol w="2184162">
                  <a:extLst>
                    <a:ext uri="{9D8B030D-6E8A-4147-A177-3AD203B41FA5}">
                      <a16:colId xmlns:a16="http://schemas.microsoft.com/office/drawing/2014/main" val="1809399560"/>
                    </a:ext>
                  </a:extLst>
                </a:gridCol>
                <a:gridCol w="2279125">
                  <a:extLst>
                    <a:ext uri="{9D8B030D-6E8A-4147-A177-3AD203B41FA5}">
                      <a16:colId xmlns:a16="http://schemas.microsoft.com/office/drawing/2014/main" val="415356240"/>
                    </a:ext>
                  </a:extLst>
                </a:gridCol>
                <a:gridCol w="4463287">
                  <a:extLst>
                    <a:ext uri="{9D8B030D-6E8A-4147-A177-3AD203B41FA5}">
                      <a16:colId xmlns:a16="http://schemas.microsoft.com/office/drawing/2014/main" val="2625091261"/>
                    </a:ext>
                  </a:extLst>
                </a:gridCol>
                <a:gridCol w="2658978">
                  <a:extLst>
                    <a:ext uri="{9D8B030D-6E8A-4147-A177-3AD203B41FA5}">
                      <a16:colId xmlns:a16="http://schemas.microsoft.com/office/drawing/2014/main" val="1166892305"/>
                    </a:ext>
                  </a:extLst>
                </a:gridCol>
                <a:gridCol w="6077666">
                  <a:extLst>
                    <a:ext uri="{9D8B030D-6E8A-4147-A177-3AD203B41FA5}">
                      <a16:colId xmlns:a16="http://schemas.microsoft.com/office/drawing/2014/main" val="3257642916"/>
                    </a:ext>
                  </a:extLst>
                </a:gridCol>
              </a:tblGrid>
              <a:tr h="4379686">
                <a:tc>
                  <a:txBody>
                    <a:bodyPr/>
                    <a:lstStyle/>
                    <a:p>
                      <a:pPr algn="l" fontAlgn="b"/>
                      <a:r>
                        <a:rPr lang="en-US" sz="9600" u="none" strike="noStrike">
                          <a:effectLst/>
                          <a:latin typeface="Arial" panose="020B0604020202020204" pitchFamily="34" charset="0"/>
                          <a:cs typeface="Arial" panose="020B0604020202020204" pitchFamily="34" charset="0"/>
                        </a:rPr>
                        <a:t>CA-ID</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CA</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A</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B</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C</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D</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F</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TOTAL</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A+B</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percent A+B</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219822002"/>
                  </a:ext>
                </a:extLst>
              </a:tr>
              <a:tr h="4379686">
                <a:tc>
                  <a:txBody>
                    <a:bodyPr/>
                    <a:lstStyle/>
                    <a:p>
                      <a:pPr algn="l" fontAlgn="b"/>
                      <a:r>
                        <a:rPr lang="en-US" sz="9600" u="none" strike="noStrike">
                          <a:effectLst/>
                          <a:latin typeface="Arial" panose="020B0604020202020204" pitchFamily="34" charset="0"/>
                          <a:cs typeface="Arial" panose="020B0604020202020204" pitchFamily="34" charset="0"/>
                        </a:rPr>
                        <a:t>11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dirty="0">
                          <a:effectLst/>
                          <a:latin typeface="Arial" panose="020B0604020202020204" pitchFamily="34" charset="0"/>
                          <a:cs typeface="Arial" panose="020B0604020202020204" pitchFamily="34" charset="0"/>
                        </a:rPr>
                        <a:t>11: SWRK 183: Film Critique: Interview Strengths &amp; Challenges</a:t>
                      </a:r>
                      <a:endParaRPr lang="en-US" sz="96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9</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5</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14</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14</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100%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576818180"/>
                  </a:ext>
                </a:extLst>
              </a:tr>
              <a:tr h="4379686">
                <a:tc>
                  <a:txBody>
                    <a:bodyPr/>
                    <a:lstStyle/>
                    <a:p>
                      <a:pPr algn="l" fontAlgn="b"/>
                      <a:r>
                        <a:rPr lang="en-US" sz="9600" u="none" strike="noStrike">
                          <a:effectLst/>
                          <a:latin typeface="Arial" panose="020B0604020202020204" pitchFamily="34" charset="0"/>
                          <a:cs typeface="Arial" panose="020B0604020202020204" pitchFamily="34" charset="0"/>
                        </a:rPr>
                        <a:t>11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11: SWRK 183: Film Critique: Interview Strengths &amp; Challenges</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14</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5</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19</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19</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100%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683216420"/>
                  </a:ext>
                </a:extLst>
              </a:tr>
              <a:tr h="4379686">
                <a:tc>
                  <a:txBody>
                    <a:bodyPr/>
                    <a:lstStyle/>
                    <a:p>
                      <a:pPr algn="l" fontAlgn="b"/>
                      <a:r>
                        <a:rPr lang="en-US" sz="9600" u="none" strike="noStrike">
                          <a:effectLst/>
                          <a:latin typeface="Arial" panose="020B0604020202020204" pitchFamily="34" charset="0"/>
                          <a:cs typeface="Arial" panose="020B0604020202020204" pitchFamily="34" charset="0"/>
                        </a:rPr>
                        <a:t>11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11: SWRK 183: Film Critique: Interview Strengths &amp; Challenges</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7</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12</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3</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22</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19</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86%</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76415909"/>
                  </a:ext>
                </a:extLst>
              </a:tr>
              <a:tr h="4379686">
                <a:tc>
                  <a:txBody>
                    <a:bodyPr/>
                    <a:lstStyle/>
                    <a:p>
                      <a:pPr algn="l" fontAlgn="b"/>
                      <a:r>
                        <a:rPr lang="en-US" sz="9600" u="none" strike="noStrike">
                          <a:effectLst/>
                          <a:latin typeface="Arial" panose="020B0604020202020204" pitchFamily="34" charset="0"/>
                          <a:cs typeface="Arial" panose="020B0604020202020204" pitchFamily="34" charset="0"/>
                        </a:rPr>
                        <a:t>11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11: SWRK 183: Film Critique: Interview Strengths &amp; Challenges</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12</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4</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27</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22</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81%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00933047"/>
                  </a:ext>
                </a:extLst>
              </a:tr>
              <a:tr h="4379686">
                <a:tc>
                  <a:txBody>
                    <a:bodyPr/>
                    <a:lstStyle/>
                    <a:p>
                      <a:pPr algn="l" fontAlgn="b"/>
                      <a:r>
                        <a:rPr lang="en-US" sz="9600" u="none" strike="noStrike">
                          <a:effectLst/>
                          <a:latin typeface="Arial" panose="020B0604020202020204" pitchFamily="34" charset="0"/>
                          <a:cs typeface="Arial" panose="020B0604020202020204" pitchFamily="34" charset="0"/>
                        </a:rPr>
                        <a:t>12</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9600" u="none" strike="noStrike">
                          <a:effectLst/>
                          <a:latin typeface="Arial" panose="020B0604020202020204" pitchFamily="34" charset="0"/>
                          <a:cs typeface="Arial" panose="020B0604020202020204" pitchFamily="34" charset="0"/>
                        </a:rPr>
                        <a:t>12: SWRK 183: Intervention &amp; Evaluation Plan</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11</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3</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0</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14</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a:effectLst/>
                          <a:latin typeface="Arial" panose="020B0604020202020204" pitchFamily="34" charset="0"/>
                          <a:cs typeface="Arial" panose="020B0604020202020204" pitchFamily="34" charset="0"/>
                        </a:rPr>
                        <a:t>14</a:t>
                      </a:r>
                      <a:endParaRPr lang="en-US" sz="96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r" fontAlgn="b"/>
                      <a:r>
                        <a:rPr lang="en-US" sz="9600" u="none" strike="noStrike" dirty="0">
                          <a:effectLst/>
                          <a:latin typeface="Arial" panose="020B0604020202020204" pitchFamily="34" charset="0"/>
                          <a:cs typeface="Arial" panose="020B0604020202020204" pitchFamily="34" charset="0"/>
                        </a:rPr>
                        <a:t>100%</a:t>
                      </a:r>
                      <a:endParaRPr lang="en-US" sz="96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502480501"/>
                  </a:ext>
                </a:extLst>
              </a:tr>
            </a:tbl>
          </a:graphicData>
        </a:graphic>
      </p:graphicFrame>
    </p:spTree>
    <p:extLst>
      <p:ext uri="{BB962C8B-B14F-4D97-AF65-F5344CB8AC3E}">
        <p14:creationId xmlns:p14="http://schemas.microsoft.com/office/powerpoint/2010/main" val="4168257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a:t>
            </a:r>
            <a:endParaRPr lang="en-US" dirty="0"/>
          </a:p>
        </p:txBody>
      </p:sp>
      <p:sp>
        <p:nvSpPr>
          <p:cNvPr id="3" name="Content Placeholder 2"/>
          <p:cNvSpPr>
            <a:spLocks noGrp="1"/>
          </p:cNvSpPr>
          <p:nvPr>
            <p:ph idx="1"/>
          </p:nvPr>
        </p:nvSpPr>
        <p:spPr/>
        <p:txBody>
          <a:bodyPr>
            <a:normAutofit/>
          </a:bodyPr>
          <a:lstStyle/>
          <a:p>
            <a:pPr marL="0" indent="0">
              <a:buNone/>
            </a:pPr>
            <a:r>
              <a:rPr lang="en-US" sz="8000" b="1" dirty="0" smtClean="0"/>
              <a:t>EPAS Competencies  -&gt; Practice Behaviors </a:t>
            </a:r>
          </a:p>
          <a:p>
            <a:pPr marL="0" indent="0">
              <a:buNone/>
            </a:pPr>
            <a:endParaRPr lang="en-US" sz="8000" dirty="0"/>
          </a:p>
          <a:p>
            <a:pPr marL="0" indent="0">
              <a:buNone/>
            </a:pPr>
            <a:endParaRPr lang="en-US" sz="8000" b="1" dirty="0" smtClean="0"/>
          </a:p>
          <a:p>
            <a:pPr marL="0" indent="0">
              <a:buNone/>
            </a:pPr>
            <a:r>
              <a:rPr lang="en-US" sz="8000" b="1" dirty="0" smtClean="0"/>
              <a:t>Problem: </a:t>
            </a:r>
            <a:endParaRPr lang="en-US" sz="8000" b="1" dirty="0"/>
          </a:p>
          <a:p>
            <a:r>
              <a:rPr lang="en-US" sz="8000" dirty="0"/>
              <a:t>Developing </a:t>
            </a:r>
            <a:r>
              <a:rPr lang="en-US" sz="8000" dirty="0" smtClean="0"/>
              <a:t>a valid </a:t>
            </a:r>
            <a:r>
              <a:rPr lang="en-US" sz="8000" dirty="0"/>
              <a:t>and reliable assessment </a:t>
            </a:r>
            <a:r>
              <a:rPr lang="en-US" sz="8000" dirty="0" smtClean="0"/>
              <a:t>measure </a:t>
            </a:r>
            <a:r>
              <a:rPr lang="en-US" sz="8000" dirty="0"/>
              <a:t>of EPAS competencies and practice behaviors</a:t>
            </a:r>
            <a:r>
              <a:rPr lang="en-US" sz="8000" dirty="0" smtClean="0"/>
              <a:t>.</a:t>
            </a:r>
          </a:p>
          <a:p>
            <a:endParaRPr lang="en-US" sz="8000" dirty="0"/>
          </a:p>
          <a:p>
            <a:r>
              <a:rPr lang="en-US" sz="8000" dirty="0"/>
              <a:t>Standardizing the measures across multiple competencies, across multiple programs, multiple courses and sessions, and over time.</a:t>
            </a:r>
          </a:p>
          <a:p>
            <a:endParaRPr lang="en-US" sz="8000" dirty="0"/>
          </a:p>
        </p:txBody>
      </p:sp>
    </p:spTree>
    <p:extLst>
      <p:ext uri="{BB962C8B-B14F-4D97-AF65-F5344CB8AC3E}">
        <p14:creationId xmlns:p14="http://schemas.microsoft.com/office/powerpoint/2010/main" val="5244790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219200"/>
            <a:ext cx="48463200" cy="30784800"/>
          </a:xfrm>
        </p:spPr>
        <p:txBody>
          <a:bodyPr>
            <a:noAutofit/>
          </a:bodyPr>
          <a:lstStyle/>
          <a:p>
            <a:pPr marL="0" indent="0">
              <a:buNone/>
            </a:pPr>
            <a:r>
              <a:rPr lang="en-US" sz="9600" dirty="0">
                <a:latin typeface="Arial" panose="020B0604020202020204" pitchFamily="34" charset="0"/>
                <a:cs typeface="Arial" panose="020B0604020202020204" pitchFamily="34" charset="0"/>
              </a:rPr>
              <a:t>Colleagues, </a:t>
            </a:r>
          </a:p>
          <a:p>
            <a:pPr marL="0" indent="0">
              <a:buNone/>
            </a:pPr>
            <a:r>
              <a:rPr lang="en-US" sz="9600" dirty="0" smtClean="0">
                <a:latin typeface="Arial" panose="020B0604020202020204" pitchFamily="34" charset="0"/>
                <a:cs typeface="Arial" panose="020B0604020202020204" pitchFamily="34" charset="0"/>
              </a:rPr>
              <a:t>This </a:t>
            </a:r>
            <a:r>
              <a:rPr lang="en-US" sz="9600" dirty="0">
                <a:latin typeface="Arial" panose="020B0604020202020204" pitchFamily="34" charset="0"/>
                <a:cs typeface="Arial" panose="020B0604020202020204" pitchFamily="34" charset="0"/>
              </a:rPr>
              <a:t>is a gentle reminder that please enter your common assignment grades as early as you finished grading. Please go to the following link and follow the instruction to enter grades for your common assignments. Please enter the grades for all the common assignments. </a:t>
            </a:r>
            <a:r>
              <a:rPr lang="en-US" sz="9600" b="1" dirty="0">
                <a:latin typeface="Arial" panose="020B0604020202020204" pitchFamily="34" charset="0"/>
                <a:cs typeface="Arial" panose="020B0604020202020204" pitchFamily="34" charset="0"/>
              </a:rPr>
              <a:t>If you have more than one common assignment, you will need to enter grades for each of them separately. Please repeat the steps. </a:t>
            </a:r>
            <a:r>
              <a:rPr lang="en-US" sz="9600" dirty="0">
                <a:latin typeface="Arial" panose="020B0604020202020204" pitchFamily="34" charset="0"/>
                <a:cs typeface="Arial" panose="020B0604020202020204" pitchFamily="34" charset="0"/>
              </a:rPr>
              <a:t>The system will not allow you to move forward if the entry is not complete. </a:t>
            </a:r>
          </a:p>
          <a:p>
            <a:pPr marL="0" indent="0">
              <a:buNone/>
            </a:pPr>
            <a:r>
              <a:rPr lang="en-US" sz="9600" dirty="0">
                <a:latin typeface="Arial" panose="020B0604020202020204" pitchFamily="34" charset="0"/>
                <a:cs typeface="Arial" panose="020B0604020202020204" pitchFamily="34" charset="0"/>
                <a:hlinkClick r:id="rId2"/>
              </a:rPr>
              <a:t>https://fresnostate.co1.qualtrics.com/jfe/form/SV_01j09EOLkvoDYHP</a:t>
            </a: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a:t>
            </a:r>
          </a:p>
          <a:p>
            <a:pPr marL="0" indent="0">
              <a:buNone/>
            </a:pPr>
            <a:r>
              <a:rPr lang="en-US" sz="9600" b="1" dirty="0">
                <a:latin typeface="Arial" panose="020B0604020202020204" pitchFamily="34" charset="0"/>
                <a:cs typeface="Arial" panose="020B0604020202020204" pitchFamily="34" charset="0"/>
              </a:rPr>
              <a:t>Test runs show that it only takes, on average, 27 seconds to enter the requested data per common assignment on the above link. I hope you will not mind taking two minutes of your time to enter your data. This is a requirement for CSWE Assessment Reporting. All common assignment data must be collected. </a:t>
            </a:r>
            <a:endParaRPr lang="en-US" sz="9600" dirty="0">
              <a:latin typeface="Arial" panose="020B0604020202020204" pitchFamily="34" charset="0"/>
              <a:cs typeface="Arial" panose="020B0604020202020204" pitchFamily="34" charset="0"/>
            </a:endParaRPr>
          </a:p>
          <a:p>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The grades must be entered before May 30th. Thank you for your cooperation. Should you have any questions, please do not hesitate to let me know. </a:t>
            </a:r>
          </a:p>
          <a:p>
            <a:endParaRPr lang="en-US" sz="9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89212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812800" y="0"/>
            <a:ext cx="49580800" cy="32308800"/>
          </a:xfrm>
          <a:prstGeom prst="rect">
            <a:avLst/>
          </a:prstGeom>
        </p:spPr>
      </p:pic>
    </p:spTree>
    <p:extLst>
      <p:ext uri="{BB962C8B-B14F-4D97-AF65-F5344CB8AC3E}">
        <p14:creationId xmlns:p14="http://schemas.microsoft.com/office/powerpoint/2010/main" val="7581006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9600" dirty="0" smtClean="0">
                <a:latin typeface="Arial" panose="020B0604020202020204" pitchFamily="34" charset="0"/>
                <a:cs typeface="Arial" panose="020B0604020202020204" pitchFamily="34" charset="0"/>
              </a:rPr>
              <a:t>STRENGTH</a:t>
            </a:r>
            <a:endParaRPr lang="en-US" sz="9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60320" y="6096000"/>
            <a:ext cx="46085760" cy="23309586"/>
          </a:xfrm>
        </p:spPr>
        <p:txBody>
          <a:bodyPr>
            <a:normAutofit/>
          </a:bodyPr>
          <a:lstStyle/>
          <a:p>
            <a:pPr marL="1371600" indent="-1371600">
              <a:buAutoNum type="arabicPeriod"/>
            </a:pPr>
            <a:r>
              <a:rPr lang="en-US" sz="12000" dirty="0" smtClean="0">
                <a:latin typeface="Arial" panose="020B0604020202020204" pitchFamily="34" charset="0"/>
                <a:cs typeface="Arial" panose="020B0604020202020204" pitchFamily="34" charset="0"/>
              </a:rPr>
              <a:t>Fairly easy to implement</a:t>
            </a:r>
          </a:p>
          <a:p>
            <a:pPr marL="1371600" indent="-1371600">
              <a:buAutoNum type="arabicPeriod"/>
            </a:pPr>
            <a:r>
              <a:rPr lang="en-US" sz="12000" dirty="0" smtClean="0">
                <a:latin typeface="Arial" panose="020B0604020202020204" pitchFamily="34" charset="0"/>
                <a:cs typeface="Arial" panose="020B0604020202020204" pitchFamily="34" charset="0"/>
              </a:rPr>
              <a:t>Instruments are standardized, considered valid and reliable</a:t>
            </a:r>
          </a:p>
          <a:p>
            <a:pPr marL="1371600" indent="-1371600">
              <a:buAutoNum type="arabicPeriod"/>
            </a:pPr>
            <a:r>
              <a:rPr lang="en-US" sz="12000" dirty="0" smtClean="0">
                <a:latin typeface="Arial" panose="020B0604020202020204" pitchFamily="34" charset="0"/>
                <a:cs typeface="Arial" panose="020B0604020202020204" pitchFamily="34" charset="0"/>
              </a:rPr>
              <a:t>Common Assignments could be simulations </a:t>
            </a:r>
          </a:p>
          <a:p>
            <a:pPr marL="1371600" indent="-1371600">
              <a:buAutoNum type="arabicPeriod"/>
            </a:pPr>
            <a:r>
              <a:rPr lang="en-US" sz="12000" dirty="0" smtClean="0">
                <a:latin typeface="Arial" panose="020B0604020202020204" pitchFamily="34" charset="0"/>
                <a:cs typeface="Arial" panose="020B0604020202020204" pitchFamily="34" charset="0"/>
              </a:rPr>
              <a:t>Quick turn-around</a:t>
            </a:r>
          </a:p>
          <a:p>
            <a:pPr marL="1371600" indent="-1371600">
              <a:buAutoNum type="arabicPeriod"/>
            </a:pPr>
            <a:r>
              <a:rPr lang="en-US" sz="12000" dirty="0" smtClean="0">
                <a:latin typeface="Arial" panose="020B0604020202020204" pitchFamily="34" charset="0"/>
                <a:cs typeface="Arial" panose="020B0604020202020204" pitchFamily="34" charset="0"/>
              </a:rPr>
              <a:t>Data can be used for other assessments: GE, SOAP, Annual Report</a:t>
            </a:r>
          </a:p>
          <a:p>
            <a:pPr marL="1371600" indent="-1371600">
              <a:buAutoNum type="arabicPeriod"/>
            </a:pPr>
            <a:r>
              <a:rPr lang="en-US" sz="12000" dirty="0" smtClean="0">
                <a:latin typeface="Arial" panose="020B0604020202020204" pitchFamily="34" charset="0"/>
                <a:cs typeface="Arial" panose="020B0604020202020204" pitchFamily="34" charset="0"/>
              </a:rPr>
              <a:t>Potential for automation </a:t>
            </a:r>
          </a:p>
          <a:p>
            <a:pPr marL="1371600" indent="-1371600">
              <a:buAutoNum type="arabicPeriod"/>
            </a:pPr>
            <a:endParaRPr lang="en-US" sz="12000" dirty="0" smtClean="0">
              <a:latin typeface="Arial" panose="020B0604020202020204" pitchFamily="34" charset="0"/>
              <a:cs typeface="Arial" panose="020B0604020202020204" pitchFamily="34" charset="0"/>
            </a:endParaRPr>
          </a:p>
          <a:p>
            <a:pPr marL="1371600" indent="-1371600">
              <a:buAutoNum type="arabicPeriod"/>
            </a:pPr>
            <a:endParaRPr lang="en-US" sz="1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99557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WEAKNESS</a:t>
            </a:r>
            <a:endParaRPr lang="en-US" dirty="0"/>
          </a:p>
        </p:txBody>
      </p:sp>
      <p:sp>
        <p:nvSpPr>
          <p:cNvPr id="3" name="Content Placeholder 2"/>
          <p:cNvSpPr>
            <a:spLocks noGrp="1"/>
          </p:cNvSpPr>
          <p:nvPr>
            <p:ph idx="1"/>
          </p:nvPr>
        </p:nvSpPr>
        <p:spPr>
          <a:xfrm>
            <a:off x="2560320" y="5638800"/>
            <a:ext cx="46085760" cy="23766786"/>
          </a:xfrm>
        </p:spPr>
        <p:txBody>
          <a:bodyPr>
            <a:normAutofit/>
          </a:bodyPr>
          <a:lstStyle/>
          <a:p>
            <a:pPr marL="1371600" indent="-1371600">
              <a:buAutoNum type="arabicPeriod"/>
            </a:pPr>
            <a:r>
              <a:rPr lang="en-US" sz="12000" dirty="0" smtClean="0">
                <a:latin typeface="Arial" panose="020B0604020202020204" pitchFamily="34" charset="0"/>
                <a:cs typeface="Arial" panose="020B0604020202020204" pitchFamily="34" charset="0"/>
              </a:rPr>
              <a:t>Fairly lengthy process to decide on the Common Assignments and Rubrics</a:t>
            </a:r>
          </a:p>
          <a:p>
            <a:pPr marL="1371600" indent="-1371600">
              <a:buAutoNum type="arabicPeriod"/>
            </a:pPr>
            <a:r>
              <a:rPr lang="en-US" sz="12000" dirty="0">
                <a:latin typeface="Arial" panose="020B0604020202020204" pitchFamily="34" charset="0"/>
                <a:cs typeface="Arial" panose="020B0604020202020204" pitchFamily="34" charset="0"/>
              </a:rPr>
              <a:t> </a:t>
            </a:r>
            <a:r>
              <a:rPr lang="en-US" sz="12000" dirty="0" smtClean="0">
                <a:latin typeface="Arial" panose="020B0604020202020204" pitchFamily="34" charset="0"/>
                <a:cs typeface="Arial" panose="020B0604020202020204" pitchFamily="34" charset="0"/>
              </a:rPr>
              <a:t>Academic freedom: not all faculty are fan of standardized system</a:t>
            </a:r>
          </a:p>
          <a:p>
            <a:pPr marL="1371600" indent="-1371600">
              <a:buAutoNum type="arabicPeriod"/>
            </a:pPr>
            <a:r>
              <a:rPr lang="en-US" sz="12000" dirty="0">
                <a:latin typeface="Arial" panose="020B0604020202020204" pitchFamily="34" charset="0"/>
                <a:cs typeface="Arial" panose="020B0604020202020204" pitchFamily="34" charset="0"/>
              </a:rPr>
              <a:t> </a:t>
            </a:r>
            <a:r>
              <a:rPr lang="en-US" sz="12000" dirty="0" smtClean="0">
                <a:latin typeface="Arial" panose="020B0604020202020204" pitchFamily="34" charset="0"/>
                <a:cs typeface="Arial" panose="020B0604020202020204" pitchFamily="34" charset="0"/>
              </a:rPr>
              <a:t>Good amount of database design and analyses skills needed</a:t>
            </a:r>
          </a:p>
          <a:p>
            <a:pPr marL="1371600" indent="-1371600">
              <a:buAutoNum type="arabicPeriod"/>
            </a:pPr>
            <a:r>
              <a:rPr lang="en-US" sz="12000" dirty="0">
                <a:latin typeface="Arial" panose="020B0604020202020204" pitchFamily="34" charset="0"/>
                <a:cs typeface="Arial" panose="020B0604020202020204" pitchFamily="34" charset="0"/>
              </a:rPr>
              <a:t> </a:t>
            </a:r>
            <a:r>
              <a:rPr lang="en-US" sz="12000" dirty="0" smtClean="0">
                <a:latin typeface="Arial" panose="020B0604020202020204" pitchFamily="34" charset="0"/>
                <a:cs typeface="Arial" panose="020B0604020202020204" pitchFamily="34" charset="0"/>
              </a:rPr>
              <a:t>Some manual adjustments are needed, not complete automation</a:t>
            </a:r>
          </a:p>
          <a:p>
            <a:pPr marL="1371600" indent="-1371600">
              <a:buAutoNum type="arabicPeriod"/>
            </a:pPr>
            <a:endParaRPr lang="en-US" sz="1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1075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5120" y="425681"/>
            <a:ext cx="46085760" cy="1882140"/>
          </a:xfrm>
        </p:spPr>
        <p:txBody>
          <a:bodyPr/>
          <a:lstStyle/>
          <a:p>
            <a:r>
              <a:rPr lang="en-US" dirty="0" smtClean="0"/>
              <a:t>Assessment Outcome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93624266"/>
              </p:ext>
            </p:extLst>
          </p:nvPr>
        </p:nvGraphicFramePr>
        <p:xfrm>
          <a:off x="1600200" y="9954563"/>
          <a:ext cx="48615600" cy="21893275"/>
        </p:xfrm>
        <a:graphic>
          <a:graphicData uri="http://schemas.openxmlformats.org/drawingml/2006/table">
            <a:tbl>
              <a:tblPr firstRow="1" firstCol="1" bandRow="1">
                <a:tableStyleId>{5C22544A-7EE6-4342-B048-85BDC9FD1C3A}</a:tableStyleId>
              </a:tblPr>
              <a:tblGrid>
                <a:gridCol w="17734522">
                  <a:extLst>
                    <a:ext uri="{9D8B030D-6E8A-4147-A177-3AD203B41FA5}">
                      <a16:colId xmlns:a16="http://schemas.microsoft.com/office/drawing/2014/main" val="3269213530"/>
                    </a:ext>
                  </a:extLst>
                </a:gridCol>
                <a:gridCol w="15780253">
                  <a:extLst>
                    <a:ext uri="{9D8B030D-6E8A-4147-A177-3AD203B41FA5}">
                      <a16:colId xmlns:a16="http://schemas.microsoft.com/office/drawing/2014/main" val="1767183221"/>
                    </a:ext>
                  </a:extLst>
                </a:gridCol>
                <a:gridCol w="8218882">
                  <a:extLst>
                    <a:ext uri="{9D8B030D-6E8A-4147-A177-3AD203B41FA5}">
                      <a16:colId xmlns:a16="http://schemas.microsoft.com/office/drawing/2014/main" val="2381978552"/>
                    </a:ext>
                  </a:extLst>
                </a:gridCol>
                <a:gridCol w="6881943">
                  <a:extLst>
                    <a:ext uri="{9D8B030D-6E8A-4147-A177-3AD203B41FA5}">
                      <a16:colId xmlns:a16="http://schemas.microsoft.com/office/drawing/2014/main" val="895736038"/>
                    </a:ext>
                  </a:extLst>
                </a:gridCol>
              </a:tblGrid>
              <a:tr h="1312550">
                <a:tc>
                  <a:txBody>
                    <a:bodyPr/>
                    <a:lstStyle/>
                    <a:p>
                      <a:pPr marL="0" marR="0" algn="ctr">
                        <a:spcBef>
                          <a:spcPts val="0"/>
                        </a:spcBef>
                        <a:spcAft>
                          <a:spcPts val="0"/>
                        </a:spcAft>
                      </a:pPr>
                      <a:r>
                        <a:rPr lang="en-US" sz="6000" spc="-15" dirty="0">
                          <a:effectLst/>
                        </a:rPr>
                        <a:t>COMPETENCY</a:t>
                      </a:r>
                      <a:endParaRPr lang="en-US" sz="6000" spc="-15" dirty="0">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COMPETENCY BENCHMARK</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gridSpan="2">
                  <a:txBody>
                    <a:bodyPr/>
                    <a:lstStyle/>
                    <a:p>
                      <a:pPr marL="0" marR="0" algn="ctr">
                        <a:spcBef>
                          <a:spcPts val="0"/>
                        </a:spcBef>
                        <a:spcAft>
                          <a:spcPts val="0"/>
                        </a:spcAft>
                      </a:pPr>
                      <a:r>
                        <a:rPr lang="en-US" sz="6000" spc="-15">
                          <a:effectLst/>
                        </a:rPr>
                        <a:t>PERCENT OF STUDENTS ACHIEVING BENCHMARK</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739907910"/>
                  </a:ext>
                </a:extLst>
              </a:tr>
              <a:tr h="1312550">
                <a:tc>
                  <a:txBody>
                    <a:bodyPr/>
                    <a:lstStyle/>
                    <a:p>
                      <a:pPr marL="0" marR="0">
                        <a:spcBef>
                          <a:spcPts val="0"/>
                        </a:spcBef>
                        <a:spcAft>
                          <a:spcPts val="270"/>
                        </a:spcAft>
                        <a:tabLst>
                          <a:tab pos="-457200" algn="l"/>
                        </a:tabLst>
                      </a:pPr>
                      <a:r>
                        <a:rPr lang="en-US" sz="6000" spc="-15">
                          <a:effectLst/>
                        </a:rPr>
                        <a:t> </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270"/>
                        </a:spcAft>
                        <a:tabLst>
                          <a:tab pos="-457200" algn="l"/>
                        </a:tabLst>
                      </a:pPr>
                      <a:r>
                        <a:rPr lang="en-US" sz="6000" spc="-15">
                          <a:effectLst/>
                        </a:rPr>
                        <a:t> </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MSW</a:t>
                      </a:r>
                    </a:p>
                    <a:p>
                      <a:pPr marL="0" marR="0" algn="ctr">
                        <a:spcBef>
                          <a:spcPts val="0"/>
                        </a:spcBef>
                        <a:spcAft>
                          <a:spcPts val="0"/>
                        </a:spcAft>
                      </a:pPr>
                      <a:r>
                        <a:rPr lang="en-US" sz="6000" spc="-15">
                          <a:effectLst/>
                        </a:rPr>
                        <a:t>FOUNDATION </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MSW</a:t>
                      </a:r>
                    </a:p>
                    <a:p>
                      <a:pPr marL="0" marR="0" algn="ctr">
                        <a:spcBef>
                          <a:spcPts val="0"/>
                        </a:spcBef>
                        <a:spcAft>
                          <a:spcPts val="0"/>
                        </a:spcAft>
                      </a:pPr>
                      <a:r>
                        <a:rPr lang="en-US" sz="6000" spc="-15">
                          <a:effectLst/>
                        </a:rPr>
                        <a:t>ADVANCED</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64744161"/>
                  </a:ext>
                </a:extLst>
              </a:tr>
              <a:tr h="1312550">
                <a:tc>
                  <a:txBody>
                    <a:bodyPr/>
                    <a:lstStyle/>
                    <a:p>
                      <a:pPr marL="0" marR="0">
                        <a:spcBef>
                          <a:spcPts val="0"/>
                        </a:spcBef>
                        <a:spcAft>
                          <a:spcPts val="0"/>
                        </a:spcAft>
                      </a:pPr>
                      <a:r>
                        <a:rPr lang="en-US" sz="6000" spc="-15">
                          <a:effectLst/>
                        </a:rPr>
                        <a:t>Identify as a Professional Social Worker</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99%</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dirty="0">
                          <a:effectLst/>
                        </a:rPr>
                        <a:t>99%</a:t>
                      </a:r>
                      <a:endParaRPr lang="en-US" sz="6000" spc="-15" dirty="0">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46033052"/>
                  </a:ext>
                </a:extLst>
              </a:tr>
              <a:tr h="1312550">
                <a:tc>
                  <a:txBody>
                    <a:bodyPr/>
                    <a:lstStyle/>
                    <a:p>
                      <a:pPr marL="0" marR="0">
                        <a:spcBef>
                          <a:spcPts val="0"/>
                        </a:spcBef>
                        <a:spcAft>
                          <a:spcPts val="0"/>
                        </a:spcAft>
                      </a:pPr>
                      <a:r>
                        <a:rPr lang="en-US" sz="6000" spc="-15">
                          <a:effectLst/>
                        </a:rPr>
                        <a:t>Apply Ethical Principles</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96%</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785754875"/>
                  </a:ext>
                </a:extLst>
              </a:tr>
              <a:tr h="1312550">
                <a:tc>
                  <a:txBody>
                    <a:bodyPr/>
                    <a:lstStyle/>
                    <a:p>
                      <a:pPr marL="0" marR="0">
                        <a:spcBef>
                          <a:spcPts val="0"/>
                        </a:spcBef>
                        <a:spcAft>
                          <a:spcPts val="0"/>
                        </a:spcAft>
                      </a:pPr>
                      <a:r>
                        <a:rPr lang="en-US" sz="6000" spc="-15">
                          <a:effectLst/>
                        </a:rPr>
                        <a:t>Apply Critical Thinking</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97%</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99%</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15548852"/>
                  </a:ext>
                </a:extLst>
              </a:tr>
              <a:tr h="1312550">
                <a:tc>
                  <a:txBody>
                    <a:bodyPr/>
                    <a:lstStyle/>
                    <a:p>
                      <a:pPr marL="0" marR="0">
                        <a:spcBef>
                          <a:spcPts val="0"/>
                        </a:spcBef>
                        <a:spcAft>
                          <a:spcPts val="0"/>
                        </a:spcAft>
                      </a:pPr>
                      <a:r>
                        <a:rPr lang="en-US" sz="6000" spc="-15">
                          <a:effectLst/>
                        </a:rPr>
                        <a:t>Engage Diversity in Practice</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97%</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dirty="0">
                          <a:effectLst/>
                        </a:rPr>
                        <a:t>98%</a:t>
                      </a:r>
                      <a:endParaRPr lang="en-US" sz="6000" spc="-15" dirty="0">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34818053"/>
                  </a:ext>
                </a:extLst>
              </a:tr>
              <a:tr h="1312550">
                <a:tc>
                  <a:txBody>
                    <a:bodyPr/>
                    <a:lstStyle/>
                    <a:p>
                      <a:pPr marL="0" marR="0">
                        <a:spcBef>
                          <a:spcPts val="0"/>
                        </a:spcBef>
                        <a:spcAft>
                          <a:spcPts val="0"/>
                        </a:spcAft>
                      </a:pPr>
                      <a:r>
                        <a:rPr lang="en-US" sz="6000" spc="-15">
                          <a:effectLst/>
                        </a:rPr>
                        <a:t>Advance Human Rights/ Social and Economic Justice</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100%</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dirty="0">
                          <a:effectLst/>
                        </a:rPr>
                        <a:t>98%</a:t>
                      </a:r>
                      <a:endParaRPr lang="en-US" sz="6000" spc="-15" dirty="0">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148930986"/>
                  </a:ext>
                </a:extLst>
              </a:tr>
              <a:tr h="1569657">
                <a:tc>
                  <a:txBody>
                    <a:bodyPr/>
                    <a:lstStyle/>
                    <a:p>
                      <a:pPr marL="0" marR="0">
                        <a:spcBef>
                          <a:spcPts val="0"/>
                        </a:spcBef>
                        <a:spcAft>
                          <a:spcPts val="0"/>
                        </a:spcAft>
                      </a:pPr>
                      <a:r>
                        <a:rPr lang="en-US" sz="6000" spc="-15">
                          <a:effectLst/>
                        </a:rPr>
                        <a:t>Engage Research Informed Practice/ Practice Informed Research</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99%</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09772607"/>
                  </a:ext>
                </a:extLst>
              </a:tr>
              <a:tr h="1312550">
                <a:tc>
                  <a:txBody>
                    <a:bodyPr/>
                    <a:lstStyle/>
                    <a:p>
                      <a:pPr marL="0" marR="0">
                        <a:spcBef>
                          <a:spcPts val="0"/>
                        </a:spcBef>
                        <a:spcAft>
                          <a:spcPts val="0"/>
                        </a:spcAft>
                      </a:pPr>
                      <a:r>
                        <a:rPr lang="en-US" sz="6000" spc="-15">
                          <a:effectLst/>
                        </a:rPr>
                        <a:t>Human Behavior Knowledge</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95%</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12637229"/>
                  </a:ext>
                </a:extLst>
              </a:tr>
              <a:tr h="1968825">
                <a:tc>
                  <a:txBody>
                    <a:bodyPr/>
                    <a:lstStyle/>
                    <a:p>
                      <a:pPr marL="0" marR="0">
                        <a:spcBef>
                          <a:spcPts val="0"/>
                        </a:spcBef>
                        <a:spcAft>
                          <a:spcPts val="0"/>
                        </a:spcAft>
                      </a:pPr>
                      <a:r>
                        <a:rPr lang="en-US" sz="6000" spc="-15">
                          <a:effectLst/>
                        </a:rPr>
                        <a:t>Engage Policy Practice to Advance Well-</a:t>
                      </a:r>
                    </a:p>
                    <a:p>
                      <a:pPr marL="0" marR="0">
                        <a:spcBef>
                          <a:spcPts val="0"/>
                        </a:spcBef>
                        <a:spcAft>
                          <a:spcPts val="0"/>
                        </a:spcAft>
                      </a:pPr>
                      <a:r>
                        <a:rPr lang="en-US" sz="6000" spc="-15">
                          <a:effectLst/>
                        </a:rPr>
                        <a:t>Being and Deliver Services</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97%</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770621949"/>
                  </a:ext>
                </a:extLst>
              </a:tr>
              <a:tr h="1312550">
                <a:tc>
                  <a:txBody>
                    <a:bodyPr/>
                    <a:lstStyle/>
                    <a:p>
                      <a:pPr marL="0" marR="0">
                        <a:spcBef>
                          <a:spcPts val="0"/>
                        </a:spcBef>
                        <a:spcAft>
                          <a:spcPts val="0"/>
                        </a:spcAft>
                      </a:pPr>
                      <a:r>
                        <a:rPr lang="en-US" sz="6000" spc="-15">
                          <a:effectLst/>
                        </a:rPr>
                        <a:t>Respond to Practice Contexts</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100%</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97%</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6291522"/>
                  </a:ext>
                </a:extLst>
              </a:tr>
              <a:tr h="1312550">
                <a:tc>
                  <a:txBody>
                    <a:bodyPr/>
                    <a:lstStyle/>
                    <a:p>
                      <a:pPr marL="0" marR="0">
                        <a:spcBef>
                          <a:spcPts val="0"/>
                        </a:spcBef>
                        <a:spcAft>
                          <a:spcPts val="0"/>
                        </a:spcAft>
                      </a:pPr>
                      <a:r>
                        <a:rPr lang="en-US" sz="6000" spc="-15">
                          <a:effectLst/>
                        </a:rPr>
                        <a:t>Practice Engagement</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97%</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449145664"/>
                  </a:ext>
                </a:extLst>
              </a:tr>
              <a:tr h="1312550">
                <a:tc>
                  <a:txBody>
                    <a:bodyPr/>
                    <a:lstStyle/>
                    <a:p>
                      <a:pPr marL="0" marR="0">
                        <a:spcBef>
                          <a:spcPts val="0"/>
                        </a:spcBef>
                        <a:spcAft>
                          <a:spcPts val="0"/>
                        </a:spcAft>
                      </a:pPr>
                      <a:r>
                        <a:rPr lang="en-US" sz="6000" spc="-15">
                          <a:effectLst/>
                        </a:rPr>
                        <a:t>Practice Assessment</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99%</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99%</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93905155"/>
                  </a:ext>
                </a:extLst>
              </a:tr>
              <a:tr h="1312550">
                <a:tc>
                  <a:txBody>
                    <a:bodyPr/>
                    <a:lstStyle/>
                    <a:p>
                      <a:pPr marL="0" marR="0">
                        <a:spcBef>
                          <a:spcPts val="0"/>
                        </a:spcBef>
                        <a:spcAft>
                          <a:spcPts val="0"/>
                        </a:spcAft>
                      </a:pPr>
                      <a:r>
                        <a:rPr lang="en-US" sz="6000" spc="-15">
                          <a:effectLst/>
                        </a:rPr>
                        <a:t>Practice Intervention</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a:effectLst/>
                        </a:rPr>
                        <a:t>98%</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24017037"/>
                  </a:ext>
                </a:extLst>
              </a:tr>
              <a:tr h="1312550">
                <a:tc>
                  <a:txBody>
                    <a:bodyPr/>
                    <a:lstStyle/>
                    <a:p>
                      <a:pPr marL="0" marR="0">
                        <a:spcBef>
                          <a:spcPts val="0"/>
                        </a:spcBef>
                        <a:spcAft>
                          <a:spcPts val="0"/>
                        </a:spcAft>
                      </a:pPr>
                      <a:r>
                        <a:rPr lang="en-US" sz="6000" spc="-15">
                          <a:effectLst/>
                        </a:rPr>
                        <a:t>Practice Evaluation</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6000" spc="-15">
                          <a:effectLst/>
                        </a:rPr>
                        <a:t>90% students will demonstrate this competency</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6000" spc="-15">
                          <a:effectLst/>
                        </a:rPr>
                        <a:t>99%</a:t>
                      </a:r>
                      <a:endParaRPr lang="en-US" sz="6000" spc="-15">
                        <a:effectLst/>
                        <a:latin typeface="Univers"/>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6000" spc="-15" dirty="0">
                          <a:effectLst/>
                        </a:rPr>
                        <a:t>98%</a:t>
                      </a:r>
                      <a:endParaRPr lang="en-US" sz="6000" spc="-15" dirty="0">
                        <a:effectLst/>
                        <a:latin typeface="Univers"/>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537306116"/>
                  </a:ext>
                </a:extLst>
              </a:tr>
            </a:tbl>
          </a:graphicData>
        </a:graphic>
      </p:graphicFrame>
      <p:sp>
        <p:nvSpPr>
          <p:cNvPr id="5" name="Rectangle 1"/>
          <p:cNvSpPr>
            <a:spLocks noChangeArrowheads="1"/>
          </p:cNvSpPr>
          <p:nvPr/>
        </p:nvSpPr>
        <p:spPr bwMode="auto">
          <a:xfrm>
            <a:off x="1600200" y="3214255"/>
            <a:ext cx="486156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45720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45720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45720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45720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45720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45720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45720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ASSESSMENT OF STUDENT LEARNING OUTCOMES</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MASTERS OF SOCIAL WORK PROGRAM</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8/31/2016</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Form AS 4(M)</a:t>
            </a:r>
            <a:r>
              <a:rPr kumimoji="0" lang="en-US" altLang="en-US" sz="3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-Duplicate and expand as needed.  Provide table(s) to support self -study narrative addressing </a:t>
            </a:r>
            <a:r>
              <a:rPr kumimoji="0" lang="en-US" altLang="en-US" sz="3600" b="0" i="1"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Accreditation Standards</a:t>
            </a:r>
            <a:r>
              <a:rPr kumimoji="0" lang="en-US" altLang="en-US" sz="3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below.</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________________________________________________________________________________________________________________</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This form is used to assist the COA in the evaluation of the program’s compliance with </a:t>
            </a:r>
            <a:r>
              <a:rPr kumimoji="0" lang="en-US" altLang="en-US" sz="3600" b="0" i="1"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Accreditation Standard</a:t>
            </a:r>
            <a:r>
              <a:rPr kumimoji="0" lang="en-US" altLang="en-US" sz="3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s stated below.</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1" u="none" strike="noStrike" cap="none" normalizeH="0" baseline="0" dirty="0" smtClean="0">
                <a:ln>
                  <a:noFill/>
                </a:ln>
                <a:solidFill>
                  <a:srgbClr val="000000"/>
                </a:solidFill>
                <a:effectLst/>
                <a:ea typeface="Times New Roman" panose="02020603050405020304" pitchFamily="18" charset="0"/>
                <a:cs typeface="Arial" panose="020B0604020202020204" pitchFamily="34" charset="0"/>
              </a:rPr>
              <a:t>4.0.2: </a:t>
            </a:r>
            <a:r>
              <a:rPr kumimoji="0" lang="en-US" altLang="en-US" sz="3600" b="0" i="1" u="none" strike="noStrike" cap="none" normalizeH="0" baseline="0" dirty="0" smtClean="0">
                <a:ln>
                  <a:noFill/>
                </a:ln>
                <a:solidFill>
                  <a:srgbClr val="000000"/>
                </a:solidFill>
                <a:effectLst/>
                <a:ea typeface="Times New Roman" panose="02020603050405020304" pitchFamily="18" charset="0"/>
                <a:cs typeface="Arial" panose="020B0604020202020204" pitchFamily="34" charset="0"/>
              </a:rPr>
              <a:t>The program provides summary data and outcomes for the assessment of each of its competencies, identifying the percentage of students achieving each benchmark.</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1" i="1" u="none" strike="noStrike" cap="none" normalizeH="0" baseline="0" dirty="0" smtClean="0">
                <a:ln>
                  <a:noFill/>
                </a:ln>
                <a:solidFill>
                  <a:srgbClr val="000000"/>
                </a:solidFill>
                <a:effectLst/>
                <a:ea typeface="Times New Roman" panose="02020603050405020304" pitchFamily="18" charset="0"/>
                <a:cs typeface="Arial" panose="020B0604020202020204" pitchFamily="34" charset="0"/>
              </a:rPr>
              <a:t>4.0.4: </a:t>
            </a:r>
            <a:r>
              <a:rPr kumimoji="0" lang="en-US" altLang="en-US" sz="3600" b="0" i="1" u="none" strike="noStrike" cap="none" normalizeH="0" baseline="0" dirty="0" smtClean="0">
                <a:ln>
                  <a:noFill/>
                </a:ln>
                <a:solidFill>
                  <a:srgbClr val="000000"/>
                </a:solidFill>
                <a:effectLst/>
                <a:ea typeface="Times New Roman" panose="02020603050405020304" pitchFamily="18" charset="0"/>
                <a:cs typeface="Arial" panose="020B0604020202020204" pitchFamily="34" charset="0"/>
              </a:rPr>
              <a:t>The program uses Form AS 4 (B) and/or Form AS4 (M) to report its most recent assessment outcomes to constituents and the public on its website and routinely up-dates (minimally every 2 years) these postings.</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3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All Council on Social Work Education programs measure and report student learning outcomes.  Students are assessed on their mastery of the competencies which comprise the accreditation standards of the Council on Social Work Education.  These competencies are dimensions of social work practice which all social workers are expected to master during their professional training.  A measurement benchmark is set by the social work programs for each competency.  An assessment score at or above that benchmark is considered by the program to represent mastery of that particular competency.   </a:t>
            </a:r>
            <a:endParaRPr kumimoji="0" lang="en-US" altLang="en-US" sz="3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3600" b="0" i="0" u="none" strike="noStrike" cap="none" normalizeH="0" baseline="0" dirty="0" smtClean="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585709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Competencies and Practice Behaviors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128858375"/>
              </p:ext>
            </p:extLst>
          </p:nvPr>
        </p:nvGraphicFramePr>
        <p:xfrm>
          <a:off x="1219200" y="6783878"/>
          <a:ext cx="48333660" cy="24932640"/>
        </p:xfrm>
        <a:graphic>
          <a:graphicData uri="http://schemas.openxmlformats.org/drawingml/2006/table">
            <a:tbl>
              <a:tblPr firstRow="1" bandRow="1">
                <a:tableStyleId>{5C22544A-7EE6-4342-B048-85BDC9FD1C3A}</a:tableStyleId>
              </a:tblPr>
              <a:tblGrid>
                <a:gridCol w="15070629">
                  <a:extLst>
                    <a:ext uri="{9D8B030D-6E8A-4147-A177-3AD203B41FA5}">
                      <a16:colId xmlns:a16="http://schemas.microsoft.com/office/drawing/2014/main" val="4192063900"/>
                    </a:ext>
                  </a:extLst>
                </a:gridCol>
                <a:gridCol w="16762230">
                  <a:extLst>
                    <a:ext uri="{9D8B030D-6E8A-4147-A177-3AD203B41FA5}">
                      <a16:colId xmlns:a16="http://schemas.microsoft.com/office/drawing/2014/main" val="1238561485"/>
                    </a:ext>
                  </a:extLst>
                </a:gridCol>
                <a:gridCol w="16500801">
                  <a:extLst>
                    <a:ext uri="{9D8B030D-6E8A-4147-A177-3AD203B41FA5}">
                      <a16:colId xmlns:a16="http://schemas.microsoft.com/office/drawing/2014/main" val="2129769275"/>
                    </a:ext>
                  </a:extLst>
                </a:gridCol>
              </a:tblGrid>
              <a:tr h="370840">
                <a:tc>
                  <a:txBody>
                    <a:bodyPr/>
                    <a:lstStyle/>
                    <a:p>
                      <a:r>
                        <a:rPr lang="en-US" sz="8000" dirty="0" smtClean="0">
                          <a:effectLst/>
                          <a:latin typeface="Arial" panose="020B0604020202020204" pitchFamily="34" charset="0"/>
                          <a:cs typeface="Arial" panose="020B0604020202020204" pitchFamily="34" charset="0"/>
                        </a:rPr>
                        <a:t>Educational Policy </a:t>
                      </a:r>
                      <a:r>
                        <a:rPr lang="en-US" sz="8000" b="1" kern="1200" dirty="0" smtClean="0">
                          <a:solidFill>
                            <a:schemeClr val="lt1"/>
                          </a:solidFill>
                          <a:effectLst/>
                          <a:latin typeface="Arial" panose="020B0604020202020204" pitchFamily="34" charset="0"/>
                          <a:ea typeface="+mn-ea"/>
                          <a:cs typeface="Arial" panose="020B0604020202020204" pitchFamily="34" charset="0"/>
                        </a:rPr>
                        <a:t>2.1.6</a:t>
                      </a:r>
                      <a:r>
                        <a:rPr lang="en-US" sz="8000" dirty="0" smtClean="0">
                          <a:effectLst/>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txBody>
                  <a:tcPr/>
                </a:tc>
                <a:tc>
                  <a:txBody>
                    <a:bodyPr/>
                    <a:lstStyle/>
                    <a:p>
                      <a:r>
                        <a:rPr lang="en-US" sz="8000" b="1" kern="1200" dirty="0" smtClean="0">
                          <a:solidFill>
                            <a:schemeClr val="lt1"/>
                          </a:solidFill>
                          <a:effectLst/>
                          <a:latin typeface="Arial" panose="020B0604020202020204" pitchFamily="34" charset="0"/>
                          <a:ea typeface="+mn-ea"/>
                          <a:cs typeface="Arial" panose="020B0604020202020204" pitchFamily="34" charset="0"/>
                        </a:rPr>
                        <a:t>CSWE</a:t>
                      </a:r>
                      <a:r>
                        <a:rPr lang="en-US" sz="8000" dirty="0" smtClean="0">
                          <a:effectLst/>
                          <a:latin typeface="Arial" panose="020B0604020202020204" pitchFamily="34" charset="0"/>
                          <a:cs typeface="Arial" panose="020B0604020202020204" pitchFamily="34" charset="0"/>
                        </a:rPr>
                        <a:t>-</a:t>
                      </a:r>
                      <a:r>
                        <a:rPr lang="en-US" sz="8000" b="1" kern="1200" dirty="0" smtClean="0">
                          <a:solidFill>
                            <a:schemeClr val="lt1"/>
                          </a:solidFill>
                          <a:effectLst/>
                          <a:latin typeface="Arial" panose="020B0604020202020204" pitchFamily="34" charset="0"/>
                          <a:ea typeface="+mn-ea"/>
                          <a:cs typeface="Arial" panose="020B0604020202020204" pitchFamily="34" charset="0"/>
                        </a:rPr>
                        <a:t>PB</a:t>
                      </a:r>
                      <a:r>
                        <a:rPr lang="en-US" sz="8000" dirty="0" smtClean="0">
                          <a:effectLst/>
                          <a:latin typeface="Arial" panose="020B0604020202020204" pitchFamily="34" charset="0"/>
                          <a:cs typeface="Arial" panose="020B0604020202020204" pitchFamily="34" charset="0"/>
                        </a:rPr>
                        <a:t>  </a:t>
                      </a:r>
                      <a:r>
                        <a:rPr lang="en-US" sz="8000" b="1" kern="1200" dirty="0" smtClean="0">
                          <a:solidFill>
                            <a:schemeClr val="lt1"/>
                          </a:solidFill>
                          <a:effectLst/>
                          <a:latin typeface="Arial" panose="020B0604020202020204" pitchFamily="34" charset="0"/>
                          <a:ea typeface="+mn-ea"/>
                          <a:cs typeface="Arial" panose="020B0604020202020204" pitchFamily="34" charset="0"/>
                        </a:rPr>
                        <a:t>(2008 EPAS)</a:t>
                      </a:r>
                      <a:r>
                        <a:rPr lang="en-US" sz="8000" dirty="0" smtClean="0">
                          <a:effectLst/>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txBody>
                  <a:tcPr/>
                </a:tc>
                <a:tc>
                  <a:txBody>
                    <a:bodyPr/>
                    <a:lstStyle/>
                    <a:p>
                      <a:pPr marL="0" marR="0" indent="0" algn="l" defTabSz="1872325" rtl="0" eaLnBrk="1" fontAlgn="auto" latinLnBrk="0" hangingPunct="1">
                        <a:lnSpc>
                          <a:spcPct val="100000"/>
                        </a:lnSpc>
                        <a:spcBef>
                          <a:spcPts val="0"/>
                        </a:spcBef>
                        <a:spcAft>
                          <a:spcPts val="0"/>
                        </a:spcAft>
                        <a:buClrTx/>
                        <a:buSzTx/>
                        <a:buFontTx/>
                        <a:buNone/>
                        <a:tabLst/>
                        <a:defRPr/>
                      </a:pPr>
                      <a:r>
                        <a:rPr lang="en-US" sz="8000" b="1" kern="1200" dirty="0" smtClean="0">
                          <a:solidFill>
                            <a:schemeClr val="lt1"/>
                          </a:solidFill>
                          <a:effectLst/>
                          <a:latin typeface="Arial" panose="020B0604020202020204" pitchFamily="34" charset="0"/>
                          <a:ea typeface="+mn-ea"/>
                          <a:cs typeface="Arial" panose="020B0604020202020204" pitchFamily="34" charset="0"/>
                        </a:rPr>
                        <a:t>Fresno State</a:t>
                      </a:r>
                      <a:r>
                        <a:rPr lang="en-US" sz="8000" dirty="0" smtClean="0">
                          <a:effectLst/>
                          <a:latin typeface="Arial" panose="020B0604020202020204" pitchFamily="34" charset="0"/>
                          <a:cs typeface="Arial" panose="020B0604020202020204" pitchFamily="34" charset="0"/>
                        </a:rPr>
                        <a:t>-</a:t>
                      </a:r>
                      <a:r>
                        <a:rPr lang="en-US" sz="8000" b="1" kern="1200" dirty="0" smtClean="0">
                          <a:solidFill>
                            <a:schemeClr val="lt1"/>
                          </a:solidFill>
                          <a:effectLst/>
                          <a:latin typeface="Arial" panose="020B0604020202020204" pitchFamily="34" charset="0"/>
                          <a:ea typeface="+mn-ea"/>
                          <a:cs typeface="Arial" panose="020B0604020202020204" pitchFamily="34" charset="0"/>
                        </a:rPr>
                        <a:t>PB</a:t>
                      </a:r>
                      <a:r>
                        <a:rPr lang="en-US" sz="8000" dirty="0" smtClean="0">
                          <a:effectLst/>
                          <a:latin typeface="Arial" panose="020B0604020202020204" pitchFamily="34" charset="0"/>
                          <a:cs typeface="Arial" panose="020B0604020202020204" pitchFamily="34" charset="0"/>
                        </a:rPr>
                        <a:t> </a:t>
                      </a:r>
                      <a:r>
                        <a:rPr lang="en-US" sz="8000" b="1" kern="1200" dirty="0" smtClean="0">
                          <a:solidFill>
                            <a:schemeClr val="lt1"/>
                          </a:solidFill>
                          <a:effectLst/>
                          <a:latin typeface="Arial" panose="020B0604020202020204" pitchFamily="34" charset="0"/>
                          <a:ea typeface="+mn-ea"/>
                          <a:cs typeface="Arial" panose="020B0604020202020204" pitchFamily="34" charset="0"/>
                        </a:rPr>
                        <a:t>(AY 13</a:t>
                      </a:r>
                      <a:r>
                        <a:rPr lang="en-US" sz="8000" dirty="0" smtClean="0">
                          <a:effectLst/>
                          <a:latin typeface="Arial" panose="020B0604020202020204" pitchFamily="34" charset="0"/>
                          <a:cs typeface="Arial" panose="020B0604020202020204" pitchFamily="34" charset="0"/>
                        </a:rPr>
                        <a:t>-</a:t>
                      </a:r>
                      <a:r>
                        <a:rPr lang="en-US" sz="8000" b="1" kern="1200" dirty="0" smtClean="0">
                          <a:solidFill>
                            <a:schemeClr val="lt1"/>
                          </a:solidFill>
                          <a:effectLst/>
                          <a:latin typeface="Arial" panose="020B0604020202020204" pitchFamily="34" charset="0"/>
                          <a:ea typeface="+mn-ea"/>
                          <a:cs typeface="Arial" panose="020B0604020202020204" pitchFamily="34" charset="0"/>
                        </a:rPr>
                        <a:t>14)</a:t>
                      </a:r>
                      <a:r>
                        <a:rPr lang="en-US" sz="8000" dirty="0" smtClean="0">
                          <a:effectLst/>
                          <a:latin typeface="Arial" panose="020B0604020202020204" pitchFamily="34" charset="0"/>
                          <a:cs typeface="Arial" panose="020B0604020202020204" pitchFamily="34" charset="0"/>
                        </a:rPr>
                        <a:t> </a:t>
                      </a:r>
                      <a:endParaRPr lang="en-US" sz="8000" dirty="0" smtClean="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45138512"/>
                  </a:ext>
                </a:extLst>
              </a:tr>
              <a:tr h="370840">
                <a:tc>
                  <a:txBody>
                    <a:bodyPr/>
                    <a:lstStyle/>
                    <a:p>
                      <a:r>
                        <a:rPr lang="en-US" sz="8000" dirty="0" smtClean="0">
                          <a:effectLst/>
                          <a:latin typeface="Arial" panose="020B0604020202020204" pitchFamily="34" charset="0"/>
                          <a:cs typeface="Arial" panose="020B0604020202020204" pitchFamily="34" charset="0"/>
                        </a:rPr>
                        <a:t>Engage in research</a:t>
                      </a:r>
                      <a:r>
                        <a:rPr lang="en-US" sz="8000" kern="1200" dirty="0" smtClean="0">
                          <a:solidFill>
                            <a:schemeClr val="dk1"/>
                          </a:solidFill>
                          <a:effectLst/>
                          <a:latin typeface="Arial" panose="020B0604020202020204" pitchFamily="34" charset="0"/>
                          <a:ea typeface="+mn-ea"/>
                          <a:cs typeface="Arial" panose="020B0604020202020204" pitchFamily="34" charset="0"/>
                        </a:rPr>
                        <a:t>-</a:t>
                      </a:r>
                      <a:r>
                        <a:rPr lang="en-US" sz="8000" dirty="0" smtClean="0">
                          <a:effectLst/>
                          <a:latin typeface="Arial" panose="020B0604020202020204" pitchFamily="34" charset="0"/>
                          <a:cs typeface="Arial" panose="020B0604020202020204" pitchFamily="34" charset="0"/>
                        </a:rPr>
                        <a:t>informed practice and practice</a:t>
                      </a:r>
                      <a:r>
                        <a:rPr lang="en-US" sz="8000" kern="1200" dirty="0" smtClean="0">
                          <a:solidFill>
                            <a:schemeClr val="dk1"/>
                          </a:solidFill>
                          <a:effectLst/>
                          <a:latin typeface="Arial" panose="020B0604020202020204" pitchFamily="34" charset="0"/>
                          <a:ea typeface="+mn-ea"/>
                          <a:cs typeface="Arial" panose="020B0604020202020204" pitchFamily="34" charset="0"/>
                        </a:rPr>
                        <a:t>-</a:t>
                      </a:r>
                      <a:r>
                        <a:rPr lang="en-US" sz="8000" dirty="0" smtClean="0">
                          <a:effectLst/>
                          <a:latin typeface="Arial" panose="020B0604020202020204" pitchFamily="34" charset="0"/>
                          <a:cs typeface="Arial" panose="020B0604020202020204" pitchFamily="34" charset="0"/>
                        </a:rPr>
                        <a:t>informed research.</a:t>
                      </a:r>
                      <a:r>
                        <a:rPr lang="en-US" sz="8000" kern="1200" dirty="0" smtClean="0">
                          <a:solidFill>
                            <a:schemeClr val="dk1"/>
                          </a:solidFill>
                          <a:effectLst/>
                          <a:latin typeface="Arial" panose="020B0604020202020204" pitchFamily="34" charset="0"/>
                          <a:ea typeface="+mn-ea"/>
                          <a:cs typeface="Arial" panose="020B0604020202020204" pitchFamily="34" charset="0"/>
                        </a:rPr>
                        <a:t> </a:t>
                      </a:r>
                      <a:endParaRPr lang="en-US" sz="8000" dirty="0">
                        <a:latin typeface="Arial" panose="020B0604020202020204" pitchFamily="34" charset="0"/>
                        <a:cs typeface="Arial" panose="020B0604020202020204" pitchFamily="34" charset="0"/>
                      </a:endParaRPr>
                    </a:p>
                  </a:txBody>
                  <a:tcPr/>
                </a:tc>
                <a:tc>
                  <a:txBody>
                    <a:bodyPr/>
                    <a:lstStyle/>
                    <a:p>
                      <a:r>
                        <a:rPr lang="en-US" sz="8000" kern="1200" dirty="0" smtClean="0">
                          <a:solidFill>
                            <a:schemeClr val="dk1"/>
                          </a:solidFill>
                          <a:effectLst/>
                          <a:latin typeface="Arial" panose="020B0604020202020204" pitchFamily="34" charset="0"/>
                          <a:ea typeface="+mn-ea"/>
                          <a:cs typeface="Arial" panose="020B0604020202020204" pitchFamily="34" charset="0"/>
                        </a:rPr>
                        <a:t>Use practice experience to inform scientific inquiry and</a:t>
                      </a:r>
                      <a:r>
                        <a:rPr lang="en-US" sz="8000" dirty="0" smtClean="0">
                          <a:effectLst/>
                          <a:latin typeface="Arial" panose="020B0604020202020204" pitchFamily="34" charset="0"/>
                          <a:cs typeface="Arial" panose="020B0604020202020204" pitchFamily="34" charset="0"/>
                        </a:rPr>
                        <a:t> </a:t>
                      </a:r>
                    </a:p>
                    <a:p>
                      <a:endParaRPr lang="en-US" sz="8000" dirty="0" smtClean="0">
                        <a:effectLst/>
                        <a:latin typeface="Arial" panose="020B0604020202020204" pitchFamily="34" charset="0"/>
                        <a:cs typeface="Arial" panose="020B0604020202020204" pitchFamily="34" charset="0"/>
                      </a:endParaRPr>
                    </a:p>
                    <a:p>
                      <a:endParaRPr lang="en-US" sz="8000" dirty="0" smtClean="0">
                        <a:effectLst/>
                        <a:latin typeface="Arial" panose="020B0604020202020204" pitchFamily="34" charset="0"/>
                        <a:cs typeface="Arial" panose="020B0604020202020204" pitchFamily="34" charset="0"/>
                      </a:endParaRPr>
                    </a:p>
                    <a:p>
                      <a:r>
                        <a:rPr lang="en-US" sz="8000" dirty="0" smtClean="0">
                          <a:effectLst/>
                          <a:latin typeface="Arial" panose="020B0604020202020204" pitchFamily="34" charset="0"/>
                          <a:cs typeface="Arial" panose="020B0604020202020204" pitchFamily="34" charset="0"/>
                        </a:rPr>
                        <a:t>Use research evidence to inform practice. </a:t>
                      </a:r>
                      <a:endParaRPr lang="en-US" sz="8000" dirty="0">
                        <a:latin typeface="Arial" panose="020B0604020202020204" pitchFamily="34" charset="0"/>
                        <a:cs typeface="Arial" panose="020B0604020202020204" pitchFamily="34" charset="0"/>
                      </a:endParaRPr>
                    </a:p>
                  </a:txBody>
                  <a:tcPr/>
                </a:tc>
                <a:tc>
                  <a:txBody>
                    <a:bodyPr/>
                    <a:lstStyle/>
                    <a:p>
                      <a:r>
                        <a:rPr lang="en-US" sz="8000" dirty="0" smtClean="0">
                          <a:effectLst/>
                          <a:latin typeface="Arial" panose="020B0604020202020204" pitchFamily="34" charset="0"/>
                          <a:cs typeface="Arial" panose="020B0604020202020204" pitchFamily="34" charset="0"/>
                        </a:rPr>
                        <a:t>MSW FOUNDATION </a:t>
                      </a:r>
                      <a:br>
                        <a:rPr lang="en-US" sz="8000" dirty="0" smtClean="0">
                          <a:effectLst/>
                          <a:latin typeface="Arial" panose="020B0604020202020204" pitchFamily="34" charset="0"/>
                          <a:cs typeface="Arial" panose="020B0604020202020204" pitchFamily="34" charset="0"/>
                        </a:rPr>
                      </a:br>
                      <a:r>
                        <a:rPr lang="en-US" sz="8000" dirty="0" smtClean="0">
                          <a:effectLst/>
                          <a:latin typeface="Arial" panose="020B0604020202020204" pitchFamily="34" charset="0"/>
                          <a:cs typeface="Arial" panose="020B0604020202020204" pitchFamily="34" charset="0"/>
                        </a:rPr>
                        <a:t>U</a:t>
                      </a:r>
                      <a:r>
                        <a:rPr lang="en-US" sz="8000" kern="1200" dirty="0" smtClean="0">
                          <a:solidFill>
                            <a:schemeClr val="dk1"/>
                          </a:solidFill>
                          <a:effectLst/>
                          <a:latin typeface="Arial" panose="020B0604020202020204" pitchFamily="34" charset="0"/>
                          <a:ea typeface="+mn-ea"/>
                          <a:cs typeface="Arial" panose="020B0604020202020204" pitchFamily="34" charset="0"/>
                        </a:rPr>
                        <a:t>se practice experience to inform scientific inquiry.</a:t>
                      </a:r>
                      <a:r>
                        <a:rPr lang="en-US" sz="8000" dirty="0" smtClean="0">
                          <a:effectLst/>
                          <a:latin typeface="Arial" panose="020B0604020202020204" pitchFamily="34" charset="0"/>
                          <a:cs typeface="Arial" panose="020B0604020202020204" pitchFamily="34" charset="0"/>
                        </a:rPr>
                        <a:t> </a:t>
                      </a:r>
                    </a:p>
                    <a:p>
                      <a:endParaRPr lang="en-US" sz="8000" dirty="0" smtClean="0">
                        <a:effectLst/>
                        <a:latin typeface="Arial" panose="020B0604020202020204" pitchFamily="34" charset="0"/>
                        <a:cs typeface="Arial" panose="020B0604020202020204" pitchFamily="34" charset="0"/>
                      </a:endParaRPr>
                    </a:p>
                    <a:p>
                      <a:r>
                        <a:rPr lang="en-US" sz="8000" dirty="0" smtClean="0">
                          <a:effectLst/>
                          <a:latin typeface="Arial" panose="020B0604020202020204" pitchFamily="34" charset="0"/>
                          <a:cs typeface="Arial" panose="020B0604020202020204" pitchFamily="34" charset="0"/>
                        </a:rPr>
                        <a:t>Use research evidence to inform practice.  </a:t>
                      </a:r>
                      <a:br>
                        <a:rPr lang="en-US" sz="8000" dirty="0" smtClean="0">
                          <a:effectLst/>
                          <a:latin typeface="Arial" panose="020B0604020202020204" pitchFamily="34" charset="0"/>
                          <a:cs typeface="Arial" panose="020B0604020202020204" pitchFamily="34" charset="0"/>
                        </a:rPr>
                      </a:br>
                      <a:endParaRPr lang="en-US" sz="8000" dirty="0" smtClean="0">
                        <a:effectLst/>
                        <a:latin typeface="Arial" panose="020B0604020202020204" pitchFamily="34" charset="0"/>
                        <a:cs typeface="Arial" panose="020B0604020202020204" pitchFamily="34" charset="0"/>
                      </a:endParaRPr>
                    </a:p>
                    <a:p>
                      <a:r>
                        <a:rPr lang="en-US" sz="8000" kern="1200" dirty="0" smtClean="0">
                          <a:solidFill>
                            <a:schemeClr val="dk1"/>
                          </a:solidFill>
                          <a:effectLst/>
                          <a:latin typeface="Arial" panose="020B0604020202020204" pitchFamily="34" charset="0"/>
                          <a:ea typeface="+mn-ea"/>
                          <a:cs typeface="Arial" panose="020B0604020202020204" pitchFamily="34" charset="0"/>
                        </a:rPr>
                        <a:t>MSW ADVANCED</a:t>
                      </a:r>
                      <a:r>
                        <a:rPr lang="en-US" sz="8000" dirty="0" smtClean="0">
                          <a:effectLst/>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a:r>
                      <a:br>
                        <a:rPr lang="en-US" sz="8000" dirty="0" smtClean="0">
                          <a:latin typeface="Arial" panose="020B0604020202020204" pitchFamily="34" charset="0"/>
                          <a:cs typeface="Arial" panose="020B0604020202020204" pitchFamily="34" charset="0"/>
                        </a:rPr>
                      </a:br>
                      <a:r>
                        <a:rPr lang="en-US" sz="8000" dirty="0" smtClean="0">
                          <a:effectLst/>
                          <a:latin typeface="Arial" panose="020B0604020202020204" pitchFamily="34" charset="0"/>
                          <a:cs typeface="Arial" panose="020B0604020202020204" pitchFamily="34" charset="0"/>
                        </a:rPr>
                        <a:t>U</a:t>
                      </a:r>
                      <a:r>
                        <a:rPr lang="en-US" sz="8000" kern="1200" dirty="0" smtClean="0">
                          <a:solidFill>
                            <a:schemeClr val="dk1"/>
                          </a:solidFill>
                          <a:effectLst/>
                          <a:latin typeface="Arial" panose="020B0604020202020204" pitchFamily="34" charset="0"/>
                          <a:ea typeface="+mn-ea"/>
                          <a:cs typeface="Arial" panose="020B0604020202020204" pitchFamily="34" charset="0"/>
                        </a:rPr>
                        <a:t>se advanced practice experiences to inform research </a:t>
                      </a:r>
                      <a:r>
                        <a:rPr lang="en-US" sz="8000" dirty="0" smtClean="0">
                          <a:effectLst/>
                          <a:latin typeface="Arial" panose="020B0604020202020204" pitchFamily="34" charset="0"/>
                          <a:cs typeface="Arial" panose="020B0604020202020204" pitchFamily="34" charset="0"/>
                        </a:rPr>
                        <a:t>at multi systems level. </a:t>
                      </a:r>
                    </a:p>
                    <a:p>
                      <a:endParaRPr lang="en-US" sz="8000" kern="1200" dirty="0" smtClean="0">
                        <a:solidFill>
                          <a:schemeClr val="dk1"/>
                        </a:solidFill>
                        <a:effectLst/>
                        <a:latin typeface="Arial" panose="020B0604020202020204" pitchFamily="34" charset="0"/>
                        <a:ea typeface="+mn-ea"/>
                        <a:cs typeface="Arial" panose="020B0604020202020204" pitchFamily="34" charset="0"/>
                      </a:endParaRPr>
                    </a:p>
                    <a:p>
                      <a:r>
                        <a:rPr lang="en-US" sz="8000" kern="1200" dirty="0" smtClean="0">
                          <a:solidFill>
                            <a:schemeClr val="dk1"/>
                          </a:solidFill>
                          <a:effectLst/>
                          <a:latin typeface="Arial" panose="020B0604020202020204" pitchFamily="34" charset="0"/>
                          <a:ea typeface="+mn-ea"/>
                          <a:cs typeface="Arial" panose="020B0604020202020204" pitchFamily="34" charset="0"/>
                        </a:rPr>
                        <a:t>Apply research </a:t>
                      </a:r>
                      <a:r>
                        <a:rPr lang="en-US" sz="8000" dirty="0" smtClean="0">
                          <a:effectLst/>
                          <a:latin typeface="Arial" panose="020B0604020202020204" pitchFamily="34" charset="0"/>
                          <a:cs typeface="Arial" panose="020B0604020202020204" pitchFamily="34" charset="0"/>
                        </a:rPr>
                        <a:t>methods to evaluate multi systems </a:t>
                      </a:r>
                      <a:r>
                        <a:rPr lang="en-US" sz="8000" kern="1200" dirty="0" smtClean="0">
                          <a:solidFill>
                            <a:schemeClr val="dk1"/>
                          </a:solidFill>
                          <a:effectLst/>
                          <a:latin typeface="Arial" panose="020B0604020202020204" pitchFamily="34" charset="0"/>
                          <a:ea typeface="+mn-ea"/>
                          <a:cs typeface="Arial" panose="020B0604020202020204" pitchFamily="34" charset="0"/>
                        </a:rPr>
                        <a:t>social work practice processes</a:t>
                      </a:r>
                      <a:r>
                        <a:rPr lang="en-US" sz="8000" dirty="0" smtClean="0">
                          <a:effectLst/>
                          <a:latin typeface="Arial" panose="020B0604020202020204" pitchFamily="34" charset="0"/>
                          <a:cs typeface="Arial" panose="020B0604020202020204" pitchFamily="34" charset="0"/>
                        </a:rPr>
                        <a:t> </a:t>
                      </a:r>
                      <a:r>
                        <a:rPr lang="en-US" sz="8000" kern="1200" dirty="0" smtClean="0">
                          <a:solidFill>
                            <a:schemeClr val="dk1"/>
                          </a:solidFill>
                          <a:effectLst/>
                          <a:latin typeface="Arial" panose="020B0604020202020204" pitchFamily="34" charset="0"/>
                          <a:ea typeface="+mn-ea"/>
                          <a:cs typeface="Arial" panose="020B0604020202020204" pitchFamily="34" charset="0"/>
                        </a:rPr>
                        <a:t>and outcomes.</a:t>
                      </a:r>
                      <a:r>
                        <a:rPr lang="en-US" sz="8000" dirty="0" smtClean="0">
                          <a:effectLst/>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02702183"/>
                  </a:ext>
                </a:extLst>
              </a:tr>
              <a:tr h="370840">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3657629"/>
                  </a:ext>
                </a:extLst>
              </a:tr>
              <a:tr h="370840">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17947814"/>
                  </a:ext>
                </a:extLst>
              </a:tr>
              <a:tr h="370840">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29397365"/>
                  </a:ext>
                </a:extLst>
              </a:tr>
              <a:tr h="370840">
                <a:tc>
                  <a:txBody>
                    <a:bodyPr/>
                    <a:lstStyle/>
                    <a:p>
                      <a:endParaRPr lang="en-US" sz="8000" dirty="0">
                        <a:latin typeface="Arial" panose="020B0604020202020204" pitchFamily="34" charset="0"/>
                        <a:cs typeface="Arial" panose="020B0604020202020204" pitchFamily="34" charset="0"/>
                      </a:endParaRPr>
                    </a:p>
                  </a:txBody>
                  <a:tcPr/>
                </a:tc>
                <a:tc>
                  <a:txBody>
                    <a:bodyPr/>
                    <a:lstStyle/>
                    <a:p>
                      <a:endParaRPr lang="en-US" sz="8000">
                        <a:latin typeface="Arial" panose="020B0604020202020204" pitchFamily="34" charset="0"/>
                        <a:cs typeface="Arial" panose="020B0604020202020204" pitchFamily="34" charset="0"/>
                      </a:endParaRPr>
                    </a:p>
                  </a:txBody>
                  <a:tcPr/>
                </a:tc>
                <a:tc>
                  <a:txBody>
                    <a:bodyPr/>
                    <a:lstStyle/>
                    <a:p>
                      <a:endParaRPr lang="en-US" sz="8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84146082"/>
                  </a:ext>
                </a:extLst>
              </a:tr>
            </a:tbl>
          </a:graphicData>
        </a:graphic>
      </p:graphicFrame>
    </p:spTree>
    <p:extLst>
      <p:ext uri="{BB962C8B-B14F-4D97-AF65-F5344CB8AC3E}">
        <p14:creationId xmlns:p14="http://schemas.microsoft.com/office/powerpoint/2010/main" val="42012897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541020" y="838200"/>
            <a:ext cx="5012436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45720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45720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45720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45720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45720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45720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45720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4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APPENDIX A: ASSESSMENT PLAN: MSW FOUNDATION</a:t>
            </a:r>
            <a:endParaRPr kumimoji="0" lang="en-US" altLang="en-US" sz="48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4800" b="1" i="1"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Accreditation Standard 4.0.1. </a:t>
            </a:r>
            <a:r>
              <a:rPr kumimoji="0" lang="en-US" altLang="en-US" sz="4800" b="0" i="1"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The program presents its plan to assess the attainment of each of its competencies. The plan specifies procedures, multiple measures of each practice behavior, and benchmarks employed to assess the attainment of each of the program’s competencies. (</a:t>
            </a:r>
            <a:r>
              <a:rPr kumimoji="0" lang="en-US" altLang="en-US" sz="4800" b="1" i="1"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AS B2.0.3, AS M2.0.4). </a:t>
            </a:r>
            <a:endParaRPr kumimoji="0" lang="en-US" altLang="en-US" sz="48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4800" b="0" i="1"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Following table with explanatory narrative present the MSW PROGRAM’S ASSESSMENT plan</a:t>
            </a:r>
            <a:endParaRPr kumimoji="0" lang="en-US" altLang="en-US" sz="48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4800" b="0" i="0" u="none" strike="noStrike" cap="none" normalizeH="0" baseline="0" dirty="0" smtClean="0">
              <a:ln>
                <a:noFill/>
              </a:ln>
              <a:solidFill>
                <a:schemeClr val="tx1"/>
              </a:solidFill>
              <a:effectLst/>
              <a:cs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27792458"/>
              </p:ext>
            </p:extLst>
          </p:nvPr>
        </p:nvGraphicFramePr>
        <p:xfrm>
          <a:off x="1219200" y="4623852"/>
          <a:ext cx="48310800" cy="1828800"/>
        </p:xfrm>
        <a:graphic>
          <a:graphicData uri="http://schemas.openxmlformats.org/drawingml/2006/table">
            <a:tbl>
              <a:tblPr firstRow="1" firstCol="1" bandRow="1">
                <a:tableStyleId>{5C22544A-7EE6-4342-B048-85BDC9FD1C3A}</a:tableStyleId>
              </a:tblPr>
              <a:tblGrid>
                <a:gridCol w="7613146">
                  <a:extLst>
                    <a:ext uri="{9D8B030D-6E8A-4147-A177-3AD203B41FA5}">
                      <a16:colId xmlns:a16="http://schemas.microsoft.com/office/drawing/2014/main" val="467890055"/>
                    </a:ext>
                  </a:extLst>
                </a:gridCol>
                <a:gridCol w="7312860">
                  <a:extLst>
                    <a:ext uri="{9D8B030D-6E8A-4147-A177-3AD203B41FA5}">
                      <a16:colId xmlns:a16="http://schemas.microsoft.com/office/drawing/2014/main" val="2357651297"/>
                    </a:ext>
                  </a:extLst>
                </a:gridCol>
                <a:gridCol w="8266711">
                  <a:extLst>
                    <a:ext uri="{9D8B030D-6E8A-4147-A177-3AD203B41FA5}">
                      <a16:colId xmlns:a16="http://schemas.microsoft.com/office/drawing/2014/main" val="1900805390"/>
                    </a:ext>
                  </a:extLst>
                </a:gridCol>
                <a:gridCol w="6994909">
                  <a:extLst>
                    <a:ext uri="{9D8B030D-6E8A-4147-A177-3AD203B41FA5}">
                      <a16:colId xmlns:a16="http://schemas.microsoft.com/office/drawing/2014/main" val="1248740444"/>
                    </a:ext>
                  </a:extLst>
                </a:gridCol>
                <a:gridCol w="7630810">
                  <a:extLst>
                    <a:ext uri="{9D8B030D-6E8A-4147-A177-3AD203B41FA5}">
                      <a16:colId xmlns:a16="http://schemas.microsoft.com/office/drawing/2014/main" val="574051203"/>
                    </a:ext>
                  </a:extLst>
                </a:gridCol>
                <a:gridCol w="10492364">
                  <a:extLst>
                    <a:ext uri="{9D8B030D-6E8A-4147-A177-3AD203B41FA5}">
                      <a16:colId xmlns:a16="http://schemas.microsoft.com/office/drawing/2014/main" val="2176169148"/>
                    </a:ext>
                  </a:extLst>
                </a:gridCol>
              </a:tblGrid>
              <a:tr h="0">
                <a:tc>
                  <a:txBody>
                    <a:bodyPr/>
                    <a:lstStyle/>
                    <a:p>
                      <a:pPr marL="0" marR="0" algn="ctr">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COMPETENCY</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tabLst>
                          <a:tab pos="-457200" algn="l"/>
                        </a:tabLst>
                      </a:pPr>
                      <a:r>
                        <a:rPr lang="en-US" sz="6000" spc="-15">
                          <a:effectLst/>
                          <a:latin typeface="Arial" panose="020B0604020202020204" pitchFamily="34" charset="0"/>
                          <a:cs typeface="Arial" panose="020B0604020202020204" pitchFamily="34" charset="0"/>
                        </a:rPr>
                        <a:t>COMPETENCY BENCHMARK</a:t>
                      </a:r>
                      <a:endParaRPr lang="en-US" sz="6000" spc="-15">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6000" spc="-15">
                          <a:effectLst/>
                          <a:latin typeface="Arial" panose="020B0604020202020204" pitchFamily="34" charset="0"/>
                          <a:cs typeface="Arial" panose="020B0604020202020204" pitchFamily="34" charset="0"/>
                        </a:rPr>
                        <a:t>PRACTICE BEHAVIOR (PB)</a:t>
                      </a:r>
                      <a:endParaRPr lang="en-US" sz="6000" spc="-15">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6000" spc="-15">
                          <a:effectLst/>
                          <a:latin typeface="Arial" panose="020B0604020202020204" pitchFamily="34" charset="0"/>
                          <a:cs typeface="Arial" panose="020B0604020202020204" pitchFamily="34" charset="0"/>
                        </a:rPr>
                        <a:t>MEASURES</a:t>
                      </a:r>
                      <a:endParaRPr lang="en-US" sz="6000" spc="-15">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6000" spc="-15">
                          <a:effectLst/>
                          <a:latin typeface="Arial" panose="020B0604020202020204" pitchFamily="34" charset="0"/>
                          <a:cs typeface="Arial" panose="020B0604020202020204" pitchFamily="34" charset="0"/>
                        </a:rPr>
                        <a:t>ASSESSEMNT PROCEDURES (PB)</a:t>
                      </a:r>
                      <a:endParaRPr lang="en-US" sz="6000" spc="-15">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6000" spc="-15" dirty="0">
                          <a:effectLst/>
                          <a:latin typeface="Arial" panose="020B0604020202020204" pitchFamily="34" charset="0"/>
                          <a:cs typeface="Arial" panose="020B0604020202020204" pitchFamily="34" charset="0"/>
                        </a:rPr>
                        <a:t>OUTCOME MEASURES BENCHMARK</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45667264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34836242"/>
              </p:ext>
            </p:extLst>
          </p:nvPr>
        </p:nvGraphicFramePr>
        <p:xfrm>
          <a:off x="1246910" y="6452652"/>
          <a:ext cx="48283089" cy="21031200"/>
        </p:xfrm>
        <a:graphic>
          <a:graphicData uri="http://schemas.openxmlformats.org/drawingml/2006/table">
            <a:tbl>
              <a:tblPr firstRow="1" firstCol="1" bandRow="1">
                <a:tableStyleId>{5C22544A-7EE6-4342-B048-85BDC9FD1C3A}</a:tableStyleId>
              </a:tblPr>
              <a:tblGrid>
                <a:gridCol w="8047181">
                  <a:extLst>
                    <a:ext uri="{9D8B030D-6E8A-4147-A177-3AD203B41FA5}">
                      <a16:colId xmlns:a16="http://schemas.microsoft.com/office/drawing/2014/main" val="3811451065"/>
                    </a:ext>
                  </a:extLst>
                </a:gridCol>
                <a:gridCol w="7118661">
                  <a:extLst>
                    <a:ext uri="{9D8B030D-6E8A-4147-A177-3AD203B41FA5}">
                      <a16:colId xmlns:a16="http://schemas.microsoft.com/office/drawing/2014/main" val="1782095364"/>
                    </a:ext>
                  </a:extLst>
                </a:gridCol>
                <a:gridCol w="8047181">
                  <a:extLst>
                    <a:ext uri="{9D8B030D-6E8A-4147-A177-3AD203B41FA5}">
                      <a16:colId xmlns:a16="http://schemas.microsoft.com/office/drawing/2014/main" val="801845170"/>
                    </a:ext>
                  </a:extLst>
                </a:gridCol>
                <a:gridCol w="7428168">
                  <a:extLst>
                    <a:ext uri="{9D8B030D-6E8A-4147-A177-3AD203B41FA5}">
                      <a16:colId xmlns:a16="http://schemas.microsoft.com/office/drawing/2014/main" val="3348259866"/>
                    </a:ext>
                  </a:extLst>
                </a:gridCol>
                <a:gridCol w="7428168">
                  <a:extLst>
                    <a:ext uri="{9D8B030D-6E8A-4147-A177-3AD203B41FA5}">
                      <a16:colId xmlns:a16="http://schemas.microsoft.com/office/drawing/2014/main" val="1041731141"/>
                    </a:ext>
                  </a:extLst>
                </a:gridCol>
                <a:gridCol w="10213730">
                  <a:extLst>
                    <a:ext uri="{9D8B030D-6E8A-4147-A177-3AD203B41FA5}">
                      <a16:colId xmlns:a16="http://schemas.microsoft.com/office/drawing/2014/main" val="914531535"/>
                    </a:ext>
                  </a:extLst>
                </a:gridCol>
              </a:tblGrid>
              <a:tr h="242570">
                <a:tc rowSpan="2">
                  <a:txBody>
                    <a:bodyPr/>
                    <a:lstStyle/>
                    <a:p>
                      <a:pPr marL="0" marR="0">
                        <a:spcBef>
                          <a:spcPts val="0"/>
                        </a:spcBef>
                        <a:spcAft>
                          <a:spcPts val="0"/>
                        </a:spcAft>
                      </a:pPr>
                      <a:r>
                        <a:rPr lang="en-US" sz="6000" spc="-15" dirty="0">
                          <a:effectLst/>
                          <a:latin typeface="Arial" panose="020B0604020202020204" pitchFamily="34" charset="0"/>
                          <a:cs typeface="Arial" panose="020B0604020202020204" pitchFamily="34" charset="0"/>
                        </a:rPr>
                        <a:t>2.1.6: Engage Research</a:t>
                      </a:r>
                    </a:p>
                    <a:p>
                      <a:pPr marL="0" marR="0">
                        <a:spcBef>
                          <a:spcPts val="0"/>
                        </a:spcBef>
                        <a:spcAft>
                          <a:spcPts val="0"/>
                        </a:spcAft>
                      </a:pPr>
                      <a:r>
                        <a:rPr lang="en-US" sz="6000" spc="-15" dirty="0">
                          <a:effectLst/>
                          <a:latin typeface="Arial" panose="020B0604020202020204" pitchFamily="34" charset="0"/>
                          <a:cs typeface="Arial" panose="020B0604020202020204" pitchFamily="34" charset="0"/>
                        </a:rPr>
                        <a:t>Informed Practice/</a:t>
                      </a:r>
                    </a:p>
                    <a:p>
                      <a:pPr marL="0" marR="0">
                        <a:spcBef>
                          <a:spcPts val="0"/>
                        </a:spcBef>
                        <a:spcAft>
                          <a:spcPts val="0"/>
                        </a:spcAft>
                      </a:pPr>
                      <a:r>
                        <a:rPr lang="en-US" sz="6000" spc="-15" dirty="0">
                          <a:effectLst/>
                          <a:latin typeface="Arial" panose="020B0604020202020204" pitchFamily="34" charset="0"/>
                          <a:cs typeface="Arial" panose="020B0604020202020204" pitchFamily="34" charset="0"/>
                        </a:rPr>
                        <a:t>Practice Informed</a:t>
                      </a:r>
                    </a:p>
                    <a:p>
                      <a:pPr marL="0" marR="0">
                        <a:spcBef>
                          <a:spcPts val="0"/>
                        </a:spcBef>
                        <a:spcAft>
                          <a:spcPts val="0"/>
                        </a:spcAft>
                      </a:pPr>
                      <a:r>
                        <a:rPr lang="en-US" sz="6000" spc="-15" dirty="0">
                          <a:effectLst/>
                          <a:latin typeface="Arial" panose="020B0604020202020204" pitchFamily="34" charset="0"/>
                          <a:cs typeface="Arial" panose="020B0604020202020204" pitchFamily="34" charset="0"/>
                        </a:rPr>
                        <a:t>Research</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rowSpan="2">
                  <a:txBody>
                    <a:bodyPr/>
                    <a:lstStyle/>
                    <a:p>
                      <a:pPr marL="0" marR="0">
                        <a:spcBef>
                          <a:spcPts val="0"/>
                        </a:spcBef>
                        <a:spcAft>
                          <a:spcPts val="0"/>
                        </a:spcAft>
                      </a:pPr>
                      <a:r>
                        <a:rPr lang="en-US" sz="6000" spc="-15" dirty="0">
                          <a:effectLst/>
                          <a:latin typeface="Arial" panose="020B0604020202020204" pitchFamily="34" charset="0"/>
                          <a:cs typeface="Arial" panose="020B0604020202020204" pitchFamily="34" charset="0"/>
                        </a:rPr>
                        <a:t>90% students will demonstrate this competency</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PB 1. Use practice experience to inform scientific inquiry</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Measure 1: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Common Assignment -- Construct a solid narrative framework for a project or thesis (SWRK 261)</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Measure 2:</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Field Learning Agreement-- Practice Evaluation (EP2) (SWRK 281)  </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tabLst>
                          <a:tab pos="-457200" algn="l"/>
                        </a:tabLst>
                      </a:pPr>
                      <a:r>
                        <a:rPr lang="en-US" sz="6000" spc="-15">
                          <a:effectLst/>
                          <a:latin typeface="Arial" panose="020B0604020202020204" pitchFamily="34" charset="0"/>
                          <a:cs typeface="Arial" panose="020B0604020202020204" pitchFamily="34" charset="0"/>
                        </a:rPr>
                        <a:t>For Measure 1: </a:t>
                      </a:r>
                    </a:p>
                    <a:p>
                      <a:pPr marL="0" marR="0">
                        <a:spcBef>
                          <a:spcPts val="0"/>
                        </a:spcBef>
                        <a:spcAft>
                          <a:spcPts val="0"/>
                        </a:spcAft>
                        <a:tabLst>
                          <a:tab pos="-457200" algn="l"/>
                        </a:tabLst>
                      </a:pPr>
                      <a:r>
                        <a:rPr lang="en-US" sz="6000" spc="-15">
                          <a:effectLst/>
                          <a:latin typeface="Arial" panose="020B0604020202020204" pitchFamily="34" charset="0"/>
                          <a:cs typeface="Arial" panose="020B0604020202020204" pitchFamily="34" charset="0"/>
                        </a:rPr>
                        <a:t>Students must score a minimum of 3.0 on a scale of 0 - 4.0</a:t>
                      </a:r>
                    </a:p>
                    <a:p>
                      <a:pPr marL="0" marR="0">
                        <a:spcBef>
                          <a:spcPts val="0"/>
                        </a:spcBef>
                        <a:spcAft>
                          <a:spcPts val="0"/>
                        </a:spcAft>
                        <a:tabLst>
                          <a:tab pos="-457200" algn="l"/>
                        </a:tabLst>
                      </a:pPr>
                      <a:r>
                        <a:rPr lang="en-US" sz="6000" spc="-15">
                          <a:effectLst/>
                          <a:latin typeface="Arial" panose="020B0604020202020204" pitchFamily="34" charset="0"/>
                          <a:cs typeface="Arial" panose="020B0604020202020204" pitchFamily="34" charset="0"/>
                        </a:rPr>
                        <a:t> </a:t>
                      </a:r>
                    </a:p>
                    <a:p>
                      <a:pPr marL="0" marR="0">
                        <a:spcBef>
                          <a:spcPts val="0"/>
                        </a:spcBef>
                        <a:spcAft>
                          <a:spcPts val="0"/>
                        </a:spcAft>
                        <a:tabLst>
                          <a:tab pos="-457200" algn="l"/>
                        </a:tabLst>
                      </a:pPr>
                      <a:r>
                        <a:rPr lang="en-US" sz="6000" spc="-15">
                          <a:effectLst/>
                          <a:latin typeface="Arial" panose="020B0604020202020204" pitchFamily="34" charset="0"/>
                          <a:cs typeface="Arial" panose="020B0604020202020204" pitchFamily="34" charset="0"/>
                        </a:rPr>
                        <a:t>For Measure 2: </a:t>
                      </a:r>
                    </a:p>
                    <a:p>
                      <a:pPr marL="0" marR="0">
                        <a:spcBef>
                          <a:spcPts val="0"/>
                        </a:spcBef>
                        <a:spcAft>
                          <a:spcPts val="0"/>
                        </a:spcAft>
                        <a:tabLst>
                          <a:tab pos="-457200" algn="l"/>
                        </a:tabLst>
                      </a:pPr>
                      <a:r>
                        <a:rPr lang="en-US" sz="6000" spc="-15">
                          <a:effectLst/>
                          <a:latin typeface="Arial" panose="020B0604020202020204" pitchFamily="34" charset="0"/>
                          <a:cs typeface="Arial" panose="020B0604020202020204" pitchFamily="34" charset="0"/>
                        </a:rPr>
                        <a:t>Students must score a minimum of 3.0 on a scale of 1 – 5.</a:t>
                      </a:r>
                      <a:endParaRPr lang="en-US" sz="6000" spc="-15">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rowSpan="2">
                  <a:txBody>
                    <a:bodyPr/>
                    <a:lstStyle/>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Determine the percentage of students that attained the benchmark for each outcome measure. Average the percentages together to obtain the percentage of students demonstrating competence. Determine whether this percentage is larger than the Competency Benchmark.</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434661439"/>
                  </a:ext>
                </a:extLst>
              </a:tr>
              <a:tr h="242570">
                <a:tc vMerge="1">
                  <a:txBody>
                    <a:bodyPr/>
                    <a:lstStyle/>
                    <a:p>
                      <a:endParaRPr lang="en-US"/>
                    </a:p>
                  </a:txBody>
                  <a:tcPr/>
                </a:tc>
                <a:tc vMerge="1">
                  <a:txBody>
                    <a:bodyPr/>
                    <a:lstStyle/>
                    <a:p>
                      <a:endParaRPr lang="en-US"/>
                    </a:p>
                  </a:txBody>
                  <a:tcPr/>
                </a:tc>
                <a:tc>
                  <a:txBody>
                    <a:bodyPr/>
                    <a:lstStyle/>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PB 2. Use research evidence to inform practice.</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Measure 1: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Common Assignment -- Literature Review</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 (SWRK 260)</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Measure 2:</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Field Learning Agreement-- Literature Review (EP1) (SWRK 281)  </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For Measure 1: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Students must score a minimum of 3.0 on a scale of 0 - 4.0</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For Measure 2: </a:t>
                      </a:r>
                    </a:p>
                    <a:p>
                      <a:pPr marL="0" marR="0">
                        <a:spcBef>
                          <a:spcPts val="0"/>
                        </a:spcBef>
                        <a:spcAft>
                          <a:spcPts val="0"/>
                        </a:spcAft>
                        <a:tabLst>
                          <a:tab pos="-457200" algn="l"/>
                        </a:tabLst>
                      </a:pPr>
                      <a:r>
                        <a:rPr lang="en-US" sz="6000" spc="-15" dirty="0">
                          <a:effectLst/>
                          <a:latin typeface="Arial" panose="020B0604020202020204" pitchFamily="34" charset="0"/>
                          <a:cs typeface="Arial" panose="020B0604020202020204" pitchFamily="34" charset="0"/>
                        </a:rPr>
                        <a:t>Students must score a minimum of 3.0 on a scale of 1 – 5.</a:t>
                      </a:r>
                      <a:endParaRPr lang="en-US" sz="6000" spc="-15"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vMerge="1">
                  <a:txBody>
                    <a:bodyPr/>
                    <a:lstStyle/>
                    <a:p>
                      <a:endParaRPr lang="en-US"/>
                    </a:p>
                  </a:txBody>
                  <a:tcPr/>
                </a:tc>
                <a:extLst>
                  <a:ext uri="{0D108BD9-81ED-4DB2-BD59-A6C34878D82A}">
                    <a16:rowId xmlns:a16="http://schemas.microsoft.com/office/drawing/2014/main" val="2490604371"/>
                  </a:ext>
                </a:extLst>
              </a:tr>
            </a:tbl>
          </a:graphicData>
        </a:graphic>
      </p:graphicFrame>
    </p:spTree>
    <p:extLst>
      <p:ext uri="{BB962C8B-B14F-4D97-AF65-F5344CB8AC3E}">
        <p14:creationId xmlns:p14="http://schemas.microsoft.com/office/powerpoint/2010/main" val="308079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9600" dirty="0" smtClean="0"/>
              <a:t>Common Assignment</a:t>
            </a:r>
            <a:endParaRPr lang="en-US" sz="9600" dirty="0"/>
          </a:p>
        </p:txBody>
      </p:sp>
      <p:sp>
        <p:nvSpPr>
          <p:cNvPr id="3" name="Content Placeholder 2"/>
          <p:cNvSpPr>
            <a:spLocks noGrp="1"/>
          </p:cNvSpPr>
          <p:nvPr>
            <p:ph idx="1"/>
          </p:nvPr>
        </p:nvSpPr>
        <p:spPr>
          <a:xfrm>
            <a:off x="2525684" y="6172200"/>
            <a:ext cx="46085760" cy="21724620"/>
          </a:xfrm>
        </p:spPr>
        <p:txBody>
          <a:bodyPr>
            <a:normAutofit/>
          </a:bodyPr>
          <a:lstStyle/>
          <a:p>
            <a:pPr marL="0" indent="0">
              <a:buNone/>
            </a:pPr>
            <a:r>
              <a:rPr lang="en-US" sz="8000" b="1" dirty="0" smtClean="0">
                <a:latin typeface="Arial" panose="020B0604020202020204" pitchFamily="34" charset="0"/>
                <a:cs typeface="Arial" panose="020B0604020202020204" pitchFamily="34" charset="0"/>
              </a:rPr>
              <a:t>Definition: </a:t>
            </a:r>
          </a:p>
          <a:p>
            <a:r>
              <a:rPr lang="en-US" sz="8000" dirty="0" smtClean="0">
                <a:latin typeface="Arial" panose="020B0604020202020204" pitchFamily="34" charset="0"/>
                <a:cs typeface="Arial" panose="020B0604020202020204" pitchFamily="34" charset="0"/>
              </a:rPr>
              <a:t>Specific assignment developed by faculty who have experience teaching identified content and current knowledge needed to deliver the material associated with the practice behaviors.</a:t>
            </a:r>
          </a:p>
          <a:p>
            <a:r>
              <a:rPr lang="en-US" sz="8000" dirty="0" smtClean="0">
                <a:latin typeface="Arial" panose="020B0604020202020204" pitchFamily="34" charset="0"/>
                <a:cs typeface="Arial" panose="020B0604020202020204" pitchFamily="34" charset="0"/>
              </a:rPr>
              <a:t>Common assignments are intended to assess a student’s knowledge regarding a practice behavior and function as standardized measurement tools, which assess, at the minimum, one practice behavior that is common across the course sections. </a:t>
            </a:r>
          </a:p>
          <a:p>
            <a:r>
              <a:rPr lang="en-US" sz="8000" dirty="0" smtClean="0">
                <a:latin typeface="Arial" panose="020B0604020202020204" pitchFamily="34" charset="0"/>
                <a:cs typeface="Arial" panose="020B0604020202020204" pitchFamily="34" charset="0"/>
              </a:rPr>
              <a:t>Common assignments allow for the comparison of a measure of practice behaviors across course sections that are taught by one or more faculty in a given semester.</a:t>
            </a:r>
          </a:p>
          <a:p>
            <a:r>
              <a:rPr lang="en-US" sz="8000" dirty="0" smtClean="0">
                <a:latin typeface="Arial" panose="020B0604020202020204" pitchFamily="34" charset="0"/>
                <a:cs typeface="Arial" panose="020B0604020202020204" pitchFamily="34" charset="0"/>
              </a:rPr>
              <a:t>The objective of the common assignments is to minimize subjectivity in faculty-level and section-level assessment. </a:t>
            </a:r>
          </a:p>
          <a:p>
            <a:r>
              <a:rPr lang="en-US" sz="8000" dirty="0" smtClean="0">
                <a:latin typeface="Arial" panose="020B0604020202020204" pitchFamily="34" charset="0"/>
                <a:cs typeface="Arial" panose="020B0604020202020204" pitchFamily="34" charset="0"/>
              </a:rPr>
              <a:t>It is designed to ensure that the observed variations in outcome are due to student performance and not due to the differences in the measurement tool and faculty level subjectivity. </a:t>
            </a:r>
          </a:p>
          <a:p>
            <a:r>
              <a:rPr lang="en-US" sz="8000" dirty="0" smtClean="0">
                <a:latin typeface="Arial" panose="020B0604020202020204" pitchFamily="34" charset="0"/>
                <a:cs typeface="Arial" panose="020B0604020202020204" pitchFamily="34" charset="0"/>
              </a:rPr>
              <a:t>Common assignments are designed to measure student mastery of explicit instruction.</a:t>
            </a:r>
          </a:p>
          <a:p>
            <a:r>
              <a:rPr lang="en-US" sz="8000" dirty="0" smtClean="0">
                <a:latin typeface="Arial" panose="020B0604020202020204" pitchFamily="34" charset="0"/>
                <a:cs typeface="Arial" panose="020B0604020202020204" pitchFamily="34" charset="0"/>
              </a:rPr>
              <a:t>This mastery is measured using a standardized grading rubric that extracts quantifiable outcome data. </a:t>
            </a:r>
          </a:p>
          <a:p>
            <a:r>
              <a:rPr lang="en-US" sz="8000" dirty="0" smtClean="0">
                <a:latin typeface="Arial" panose="020B0604020202020204" pitchFamily="34" charset="0"/>
                <a:cs typeface="Arial" panose="020B0604020202020204" pitchFamily="34" charset="0"/>
              </a:rPr>
              <a:t>Common assignments were designed to measure practice behaviors. </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65373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Assignment: Example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78000283"/>
              </p:ext>
            </p:extLst>
          </p:nvPr>
        </p:nvGraphicFramePr>
        <p:xfrm>
          <a:off x="2971800" y="7162800"/>
          <a:ext cx="47320200" cy="15954375"/>
        </p:xfrm>
        <a:graphic>
          <a:graphicData uri="http://schemas.openxmlformats.org/drawingml/2006/table">
            <a:tbl>
              <a:tblPr>
                <a:tableStyleId>{5C22544A-7EE6-4342-B048-85BDC9FD1C3A}</a:tableStyleId>
              </a:tblPr>
              <a:tblGrid>
                <a:gridCol w="47320200">
                  <a:extLst>
                    <a:ext uri="{9D8B030D-6E8A-4147-A177-3AD203B41FA5}">
                      <a16:colId xmlns:a16="http://schemas.microsoft.com/office/drawing/2014/main" val="2205263835"/>
                    </a:ext>
                  </a:extLst>
                </a:gridCol>
              </a:tblGrid>
              <a:tr h="515058">
                <a:tc>
                  <a:txBody>
                    <a:bodyPr/>
                    <a:lstStyle/>
                    <a:p>
                      <a:pPr marL="0" marR="0" indent="0" algn="l" defTabSz="1872325" rtl="0" eaLnBrk="1" fontAlgn="b" latinLnBrk="0" hangingPunct="1">
                        <a:lnSpc>
                          <a:spcPct val="100000"/>
                        </a:lnSpc>
                        <a:spcBef>
                          <a:spcPts val="0"/>
                        </a:spcBef>
                        <a:spcAft>
                          <a:spcPts val="0"/>
                        </a:spcAft>
                        <a:buClrTx/>
                        <a:buSzTx/>
                        <a:buFontTx/>
                        <a:buNone/>
                        <a:tabLst/>
                        <a:defRPr/>
                      </a:pPr>
                      <a:r>
                        <a:rPr lang="en-US" sz="8000" b="1" u="none" strike="noStrike" dirty="0" smtClean="0">
                          <a:effectLst/>
                          <a:latin typeface="Arial" panose="020B0604020202020204" pitchFamily="34" charset="0"/>
                          <a:cs typeface="Arial" panose="020B0604020202020204" pitchFamily="34" charset="0"/>
                        </a:rPr>
                        <a:t>MSW Program</a:t>
                      </a:r>
                    </a:p>
                    <a:p>
                      <a:pPr algn="l" fontAlgn="b"/>
                      <a:r>
                        <a:rPr lang="en-US" sz="8000" u="none" strike="noStrike" dirty="0" smtClean="0">
                          <a:effectLst/>
                          <a:latin typeface="Arial" panose="020B0604020202020204" pitchFamily="34" charset="0"/>
                          <a:cs typeface="Arial" panose="020B0604020202020204" pitchFamily="34" charset="0"/>
                        </a:rPr>
                        <a:t>SWRK </a:t>
                      </a:r>
                      <a:r>
                        <a:rPr lang="en-US" sz="8000" u="none" strike="noStrike" dirty="0">
                          <a:effectLst/>
                          <a:latin typeface="Arial" panose="020B0604020202020204" pitchFamily="34" charset="0"/>
                          <a:cs typeface="Arial" panose="020B0604020202020204" pitchFamily="34" charset="0"/>
                        </a:rPr>
                        <a:t>200: Case Study / Role Play</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864692796"/>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200: Final Paper: Globalization and Social Work</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887357588"/>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203: Policy Analysis Paper</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741193095"/>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203: Policy Brief</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736556130"/>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212: Group Paper &amp; Presentation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413138516"/>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212: Multisystem Assessments</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754687479"/>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213: Self -Interview Paper</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966194134"/>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220: Theoretical Applications to a Culturally Sensitive Practice Situation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3074077522"/>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221: Final: Oral &amp; Written Case Presentation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3435876229"/>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224: Final Paper: Advanced Culturally Relevant Practice to a Case Study</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713227948"/>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225: Final Paper: Advanced Group Lab Analysis </a:t>
                      </a:r>
                      <a:endParaRPr lang="en-US" sz="8000" u="none" strike="noStrike" dirty="0" smtClean="0">
                        <a:effectLst/>
                        <a:latin typeface="Arial" panose="020B0604020202020204" pitchFamily="34" charset="0"/>
                        <a:cs typeface="Arial" panose="020B0604020202020204" pitchFamily="34" charset="0"/>
                      </a:endParaRPr>
                    </a:p>
                    <a:p>
                      <a:pPr algn="l" fontAlgn="b"/>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971813887"/>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54878930"/>
              </p:ext>
            </p:extLst>
          </p:nvPr>
        </p:nvGraphicFramePr>
        <p:xfrm>
          <a:off x="2971800" y="22174200"/>
          <a:ext cx="47320200" cy="9829800"/>
        </p:xfrm>
        <a:graphic>
          <a:graphicData uri="http://schemas.openxmlformats.org/drawingml/2006/table">
            <a:tbl>
              <a:tblPr>
                <a:tableStyleId>{5C22544A-7EE6-4342-B048-85BDC9FD1C3A}</a:tableStyleId>
              </a:tblPr>
              <a:tblGrid>
                <a:gridCol w="47320200">
                  <a:extLst>
                    <a:ext uri="{9D8B030D-6E8A-4147-A177-3AD203B41FA5}">
                      <a16:colId xmlns:a16="http://schemas.microsoft.com/office/drawing/2014/main" val="248983906"/>
                    </a:ext>
                  </a:extLst>
                </a:gridCol>
              </a:tblGrid>
              <a:tr h="932254">
                <a:tc>
                  <a:txBody>
                    <a:bodyPr/>
                    <a:lstStyle/>
                    <a:p>
                      <a:pPr algn="l" fontAlgn="b"/>
                      <a:r>
                        <a:rPr lang="en-US" sz="8000" u="none" strike="noStrike" dirty="0">
                          <a:effectLst/>
                          <a:latin typeface="Arial" panose="020B0604020202020204" pitchFamily="34" charset="0"/>
                          <a:cs typeface="Arial" panose="020B0604020202020204" pitchFamily="34" charset="0"/>
                        </a:rPr>
                        <a:t>SWRK 227: Final Paper: Advanced Multisystem Assessment of a Couple using a Vignette Case Study</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485108904"/>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246: Organizational Plan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831463194"/>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246: Organizational Assessment</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4050981024"/>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247: Community Assessment</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902594488"/>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247: Intervention &amp; Evaluation Plan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348026811"/>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260: Literature Review</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3606977785"/>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261: Project Proposal</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255692250"/>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 298/299: Project/Thesis</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722794312"/>
                  </a:ext>
                </a:extLst>
              </a:tr>
            </a:tbl>
          </a:graphicData>
        </a:graphic>
      </p:graphicFrame>
    </p:spTree>
    <p:extLst>
      <p:ext uri="{BB962C8B-B14F-4D97-AF65-F5344CB8AC3E}">
        <p14:creationId xmlns:p14="http://schemas.microsoft.com/office/powerpoint/2010/main" val="1195762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Assignment: Example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5953011"/>
              </p:ext>
            </p:extLst>
          </p:nvPr>
        </p:nvGraphicFramePr>
        <p:xfrm>
          <a:off x="3124200" y="7162800"/>
          <a:ext cx="46939201" cy="15944850"/>
        </p:xfrm>
        <a:graphic>
          <a:graphicData uri="http://schemas.openxmlformats.org/drawingml/2006/table">
            <a:tbl>
              <a:tblPr>
                <a:tableStyleId>{5C22544A-7EE6-4342-B048-85BDC9FD1C3A}</a:tableStyleId>
              </a:tblPr>
              <a:tblGrid>
                <a:gridCol w="46939201">
                  <a:extLst>
                    <a:ext uri="{9D8B030D-6E8A-4147-A177-3AD203B41FA5}">
                      <a16:colId xmlns:a16="http://schemas.microsoft.com/office/drawing/2014/main" val="4067000025"/>
                    </a:ext>
                  </a:extLst>
                </a:gridCol>
              </a:tblGrid>
              <a:tr h="515058">
                <a:tc>
                  <a:txBody>
                    <a:bodyPr/>
                    <a:lstStyle/>
                    <a:p>
                      <a:pPr algn="l" fontAlgn="b"/>
                      <a:r>
                        <a:rPr lang="en-US" sz="8000" b="1" u="none" strike="noStrike" dirty="0">
                          <a:effectLst/>
                          <a:latin typeface="Arial" panose="020B0604020202020204" pitchFamily="34" charset="0"/>
                          <a:cs typeface="Arial" panose="020B0604020202020204" pitchFamily="34" charset="0"/>
                        </a:rPr>
                        <a:t>BA Program </a:t>
                      </a:r>
                      <a:endParaRPr lang="en-US" sz="8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743207031"/>
                  </a:ext>
                </a:extLst>
              </a:tr>
              <a:tr h="515058">
                <a:tc>
                  <a:txBody>
                    <a:bodyPr/>
                    <a:lstStyle/>
                    <a:p>
                      <a:pPr algn="l" fontAlgn="b"/>
                      <a:r>
                        <a:rPr lang="en-US" sz="8000" u="none" strike="noStrike">
                          <a:effectLst/>
                          <a:latin typeface="Arial" panose="020B0604020202020204" pitchFamily="34" charset="0"/>
                          <a:cs typeface="Arial" panose="020B0604020202020204" pitchFamily="34" charset="0"/>
                        </a:rPr>
                        <a:t>SWRK 123: Final Group Activity/Presentation</a:t>
                      </a:r>
                      <a:endParaRPr lang="en-US" sz="8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940379957"/>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123: Reflection Paper: Critical Thinking and Integration of Social Welfare Policy</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42747409"/>
                  </a:ext>
                </a:extLst>
              </a:tr>
              <a:tr h="515058">
                <a:tc>
                  <a:txBody>
                    <a:bodyPr/>
                    <a:lstStyle/>
                    <a:p>
                      <a:pPr algn="l" fontAlgn="b"/>
                      <a:r>
                        <a:rPr lang="en-US" sz="8000" u="none" strike="noStrike">
                          <a:effectLst/>
                          <a:latin typeface="Arial" panose="020B0604020202020204" pitchFamily="34" charset="0"/>
                          <a:cs typeface="Arial" panose="020B0604020202020204" pitchFamily="34" charset="0"/>
                        </a:rPr>
                        <a:t>SWRK 135: Life Summary: Understanding Development over the Life Span</a:t>
                      </a:r>
                      <a:endParaRPr lang="en-US" sz="8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614615514"/>
                  </a:ext>
                </a:extLst>
              </a:tr>
              <a:tr h="515058">
                <a:tc>
                  <a:txBody>
                    <a:bodyPr/>
                    <a:lstStyle/>
                    <a:p>
                      <a:pPr algn="l" fontAlgn="b"/>
                      <a:r>
                        <a:rPr lang="en-US" sz="8000" u="none" strike="noStrike">
                          <a:effectLst/>
                          <a:latin typeface="Arial" panose="020B0604020202020204" pitchFamily="34" charset="0"/>
                          <a:cs typeface="Arial" panose="020B0604020202020204" pitchFamily="34" charset="0"/>
                        </a:rPr>
                        <a:t>SWRK 136: Cultural Autobiography</a:t>
                      </a:r>
                      <a:endParaRPr lang="en-US" sz="8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3052491257"/>
                  </a:ext>
                </a:extLst>
              </a:tr>
              <a:tr h="515058">
                <a:tc>
                  <a:txBody>
                    <a:bodyPr/>
                    <a:lstStyle/>
                    <a:p>
                      <a:pPr algn="l" fontAlgn="b"/>
                      <a:r>
                        <a:rPr lang="en-US" sz="8000" u="none" strike="noStrike">
                          <a:effectLst/>
                          <a:latin typeface="Arial" panose="020B0604020202020204" pitchFamily="34" charset="0"/>
                          <a:cs typeface="Arial" panose="020B0604020202020204" pitchFamily="34" charset="0"/>
                        </a:rPr>
                        <a:t>SWRK 160: Final Interviewing Skills Exercise</a:t>
                      </a:r>
                      <a:endParaRPr lang="en-US" sz="80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341402644"/>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160: The Self Understanding Paper</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911576810"/>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161: Group Project on Assessment Paper and Presentation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679760151"/>
                  </a:ext>
                </a:extLst>
              </a:tr>
              <a:tr h="932254">
                <a:tc>
                  <a:txBody>
                    <a:bodyPr/>
                    <a:lstStyle/>
                    <a:p>
                      <a:pPr algn="l" fontAlgn="b"/>
                      <a:r>
                        <a:rPr lang="en-US" sz="8000" u="none" strike="noStrike" dirty="0">
                          <a:effectLst/>
                          <a:latin typeface="Arial" panose="020B0604020202020204" pitchFamily="34" charset="0"/>
                          <a:cs typeface="Arial" panose="020B0604020202020204" pitchFamily="34" charset="0"/>
                        </a:rPr>
                        <a:t>SWRK 170: Human Subjects and Ethical Issues: How Research Informs Social Work Practice &amp; </a:t>
                      </a:r>
                      <a:r>
                        <a:rPr lang="en-US" sz="8000" u="none" strike="noStrike" dirty="0" smtClean="0">
                          <a:effectLst/>
                          <a:latin typeface="Arial" panose="020B0604020202020204" pitchFamily="34" charset="0"/>
                          <a:cs typeface="Arial" panose="020B0604020202020204" pitchFamily="34" charset="0"/>
                        </a:rPr>
                        <a:t>   How </a:t>
                      </a:r>
                      <a:r>
                        <a:rPr lang="en-US" sz="8000" u="none" strike="noStrike" dirty="0">
                          <a:effectLst/>
                          <a:latin typeface="Arial" panose="020B0604020202020204" pitchFamily="34" charset="0"/>
                          <a:cs typeface="Arial" panose="020B0604020202020204" pitchFamily="34" charset="0"/>
                        </a:rPr>
                        <a:t>Social Work Practice Informs Research</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171897084"/>
                  </a:ext>
                </a:extLst>
              </a:tr>
              <a:tr h="932254">
                <a:tc>
                  <a:txBody>
                    <a:bodyPr/>
                    <a:lstStyle/>
                    <a:p>
                      <a:pPr algn="l" fontAlgn="b"/>
                      <a:r>
                        <a:rPr lang="en-US" sz="8000" u="none" strike="noStrike" dirty="0" smtClean="0">
                          <a:effectLst/>
                          <a:latin typeface="Arial" panose="020B0604020202020204" pitchFamily="34" charset="0"/>
                          <a:cs typeface="Arial" panose="020B0604020202020204" pitchFamily="34" charset="0"/>
                        </a:rPr>
                        <a:t>SWRK 171: Article Analysis: Research Informed Practice / Practice Informed Research (Using Practice Experience to Inform Scientific Inquiry)</a:t>
                      </a:r>
                    </a:p>
                    <a:p>
                      <a:pPr algn="l" fontAlgn="b"/>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39214827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72125340"/>
              </p:ext>
            </p:extLst>
          </p:nvPr>
        </p:nvGraphicFramePr>
        <p:xfrm>
          <a:off x="3124200" y="22555200"/>
          <a:ext cx="46939201" cy="7372350"/>
        </p:xfrm>
        <a:graphic>
          <a:graphicData uri="http://schemas.openxmlformats.org/drawingml/2006/table">
            <a:tbl>
              <a:tblPr>
                <a:tableStyleId>{5C22544A-7EE6-4342-B048-85BDC9FD1C3A}</a:tableStyleId>
              </a:tblPr>
              <a:tblGrid>
                <a:gridCol w="46939201">
                  <a:extLst>
                    <a:ext uri="{9D8B030D-6E8A-4147-A177-3AD203B41FA5}">
                      <a16:colId xmlns:a16="http://schemas.microsoft.com/office/drawing/2014/main" val="1321577472"/>
                    </a:ext>
                  </a:extLst>
                </a:gridCol>
              </a:tblGrid>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180: Agency Analysis</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377617790"/>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183: Film Critique: Interview Strengths &amp; Challenges</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412855258"/>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183: Intervention &amp; Evaluation Plan</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742650236"/>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183: Interview Recording</a:t>
                      </a:r>
                      <a:endParaRPr lang="en-US" sz="8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1685945886"/>
                  </a:ext>
                </a:extLst>
              </a:tr>
              <a:tr h="515058">
                <a:tc>
                  <a:txBody>
                    <a:bodyPr/>
                    <a:lstStyle/>
                    <a:p>
                      <a:pPr algn="l" fontAlgn="b"/>
                      <a:r>
                        <a:rPr lang="en-US" sz="8000" u="none" strike="noStrike" dirty="0">
                          <a:effectLst/>
                          <a:latin typeface="Arial" panose="020B0604020202020204" pitchFamily="34" charset="0"/>
                          <a:cs typeface="Arial" panose="020B0604020202020204" pitchFamily="34" charset="0"/>
                        </a:rPr>
                        <a:t>SWRK 180: Written Grant Proposal</a:t>
                      </a:r>
                      <a:endParaRPr lang="en-US" sz="80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561204287"/>
                  </a:ext>
                </a:extLst>
              </a:tr>
              <a:tr h="515058">
                <a:tc>
                  <a:txBody>
                    <a:bodyPr/>
                    <a:lstStyle/>
                    <a:p>
                      <a:pPr algn="l" fontAlgn="b"/>
                      <a:endParaRPr lang="en-US" sz="80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957108040"/>
                  </a:ext>
                </a:extLst>
              </a:tr>
            </a:tbl>
          </a:graphicData>
        </a:graphic>
      </p:graphicFrame>
    </p:spTree>
    <p:extLst>
      <p:ext uri="{BB962C8B-B14F-4D97-AF65-F5344CB8AC3E}">
        <p14:creationId xmlns:p14="http://schemas.microsoft.com/office/powerpoint/2010/main" val="1585920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03177744"/>
              </p:ext>
            </p:extLst>
          </p:nvPr>
        </p:nvGraphicFramePr>
        <p:xfrm>
          <a:off x="0" y="609600"/>
          <a:ext cx="51206400" cy="31775402"/>
        </p:xfrm>
        <a:graphic>
          <a:graphicData uri="http://schemas.openxmlformats.org/drawingml/2006/table">
            <a:tbl>
              <a:tblPr>
                <a:tableStyleId>{5C22544A-7EE6-4342-B048-85BDC9FD1C3A}</a:tableStyleId>
              </a:tblPr>
              <a:tblGrid>
                <a:gridCol w="4693920">
                  <a:extLst>
                    <a:ext uri="{9D8B030D-6E8A-4147-A177-3AD203B41FA5}">
                      <a16:colId xmlns:a16="http://schemas.microsoft.com/office/drawing/2014/main" val="1574965732"/>
                    </a:ext>
                  </a:extLst>
                </a:gridCol>
                <a:gridCol w="9327802">
                  <a:extLst>
                    <a:ext uri="{9D8B030D-6E8A-4147-A177-3AD203B41FA5}">
                      <a16:colId xmlns:a16="http://schemas.microsoft.com/office/drawing/2014/main" val="198857440"/>
                    </a:ext>
                  </a:extLst>
                </a:gridCol>
                <a:gridCol w="30997237">
                  <a:extLst>
                    <a:ext uri="{9D8B030D-6E8A-4147-A177-3AD203B41FA5}">
                      <a16:colId xmlns:a16="http://schemas.microsoft.com/office/drawing/2014/main" val="2427312204"/>
                    </a:ext>
                  </a:extLst>
                </a:gridCol>
                <a:gridCol w="6187441">
                  <a:extLst>
                    <a:ext uri="{9D8B030D-6E8A-4147-A177-3AD203B41FA5}">
                      <a16:colId xmlns:a16="http://schemas.microsoft.com/office/drawing/2014/main" val="2139357348"/>
                    </a:ext>
                  </a:extLst>
                </a:gridCol>
              </a:tblGrid>
              <a:tr h="994267">
                <a:tc>
                  <a:txBody>
                    <a:bodyPr/>
                    <a:lstStyle/>
                    <a:p>
                      <a:pPr algn="ctr" fontAlgn="b"/>
                      <a:r>
                        <a:rPr lang="en-US" sz="6000" u="none" strike="noStrike">
                          <a:effectLst/>
                          <a:latin typeface="Arial" panose="020B0604020202020204" pitchFamily="34" charset="0"/>
                          <a:cs typeface="Arial" panose="020B0604020202020204" pitchFamily="34" charset="0"/>
                        </a:rPr>
                        <a:t>PROGRAM</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a:effectLst/>
                          <a:latin typeface="Arial" panose="020B0604020202020204" pitchFamily="34" charset="0"/>
                          <a:cs typeface="Arial" panose="020B0604020202020204" pitchFamily="34" charset="0"/>
                        </a:rPr>
                        <a:t>ID-PBCODE3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dirty="0" smtClean="0">
                          <a:effectLst/>
                          <a:latin typeface="Arial" panose="020B0604020202020204" pitchFamily="34" charset="0"/>
                          <a:cs typeface="Arial" panose="020B0604020202020204" pitchFamily="34" charset="0"/>
                        </a:rPr>
                        <a:t>Measure</a:t>
                      </a:r>
                      <a:r>
                        <a:rPr lang="en-US" sz="6000" u="none" strike="noStrike" baseline="0" dirty="0" smtClean="0">
                          <a:effectLst/>
                          <a:latin typeface="Arial" panose="020B0604020202020204" pitchFamily="34" charset="0"/>
                          <a:cs typeface="Arial" panose="020B0604020202020204" pitchFamily="34" charset="0"/>
                        </a:rPr>
                        <a:t> 1: </a:t>
                      </a:r>
                      <a:r>
                        <a:rPr lang="en-US" sz="6000" u="none" strike="noStrike" dirty="0" smtClean="0">
                          <a:effectLst/>
                          <a:latin typeface="Arial" panose="020B0604020202020204" pitchFamily="34" charset="0"/>
                          <a:cs typeface="Arial" panose="020B0604020202020204" pitchFamily="34" charset="0"/>
                        </a:rPr>
                        <a:t>COMMON </a:t>
                      </a:r>
                      <a:r>
                        <a:rPr lang="en-US" sz="6000" u="none" strike="noStrike" dirty="0">
                          <a:effectLst/>
                          <a:latin typeface="Arial" panose="020B0604020202020204" pitchFamily="34" charset="0"/>
                          <a:cs typeface="Arial" panose="020B0604020202020204" pitchFamily="34" charset="0"/>
                        </a:rPr>
                        <a:t>ASSIGNMENT</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ctr" fontAlgn="b"/>
                      <a:r>
                        <a:rPr lang="en-US" sz="6000" u="none" strike="noStrike" dirty="0" smtClean="0">
                          <a:effectLst/>
                          <a:latin typeface="Arial" panose="020B0604020202020204" pitchFamily="34" charset="0"/>
                          <a:cs typeface="Arial" panose="020B0604020202020204" pitchFamily="34" charset="0"/>
                        </a:rPr>
                        <a:t>Measure</a:t>
                      </a:r>
                      <a:r>
                        <a:rPr lang="en-US" sz="6000" u="none" strike="noStrike" baseline="0" dirty="0" smtClean="0">
                          <a:effectLst/>
                          <a:latin typeface="Arial" panose="020B0604020202020204" pitchFamily="34" charset="0"/>
                          <a:cs typeface="Arial" panose="020B0604020202020204" pitchFamily="34" charset="0"/>
                        </a:rPr>
                        <a:t> 2; </a:t>
                      </a:r>
                      <a:r>
                        <a:rPr lang="en-US" sz="6000" u="none" strike="noStrike" dirty="0" smtClean="0">
                          <a:effectLst/>
                          <a:latin typeface="Arial" panose="020B0604020202020204" pitchFamily="34" charset="0"/>
                          <a:cs typeface="Arial" panose="020B0604020202020204" pitchFamily="34" charset="0"/>
                        </a:rPr>
                        <a:t>F-ID</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39970353"/>
                  </a:ext>
                </a:extLst>
              </a:tr>
              <a:tr h="198167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227: Final Paper: Advanced Multisystem Assessment of a Couple using a Vignette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283_PD-1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381673486"/>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225: Final Paper: Advanced Group Lab Analysis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282_PD2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412439939"/>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MSWADV2.1.2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224: Final Paper: Advanced Culturally Relevant Practice to a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282_PD6</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53770955"/>
                  </a:ext>
                </a:extLst>
              </a:tr>
              <a:tr h="198167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MSWADV2.1.2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227: Final Paper: Advanced Multisystem Assessment of a Couple using a Vignette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283_PD-2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126956534"/>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MSWADV2.1.3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224: Final Paper: Advanced Culturally Relevant Practice to a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904177086"/>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MSWADV2.1.3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247: Intervention &amp; Evaluation Plan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283_MS-10</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864980163"/>
                  </a:ext>
                </a:extLst>
              </a:tr>
              <a:tr h="198167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MSWADV2.1.4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227: Final Paper: Advanced Multisystem Assessment of a Couple using a Vignette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283_PD-1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507963613"/>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MSWADV2.1.4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224: Final Paper: Advanced Culturally Relevant Practice to a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282_MS5</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11762114"/>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MSWADV2.1.5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246: Organizational Assessment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561844841"/>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MSWADV2.1.5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247: Intervention &amp; Evaluation Plan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283_MS-9</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03515389"/>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MSWADV2.1.6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 298/299: Project/Thesis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902156517"/>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MSWADV2.1.6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246: Organizational Plan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896142705"/>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MSWADV2.1.7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224: Final Paper: Advanced Culturally Relevant Practice to a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282_PD3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827804586"/>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MSWADV2.1.8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247: Community Assessment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283_MS-2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936535408"/>
                  </a:ext>
                </a:extLst>
              </a:tr>
              <a:tr h="198167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MSWADV2.1.8 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227: Final Paper: Advanced Multisystem Assessment of a Couple using a Vignette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283_MS-7</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5250598"/>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MSWADV2.1.9 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246: Organizational Assessment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282_MS3</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156739629"/>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dirty="0">
                          <a:effectLst/>
                          <a:latin typeface="Arial" panose="020B0604020202020204" pitchFamily="34" charset="0"/>
                          <a:cs typeface="Arial" panose="020B0604020202020204" pitchFamily="34" charset="0"/>
                        </a:rPr>
                        <a:t>MSWADV2.1.9 PB 2</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246: Organizational Assessment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282_MS10</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947588032"/>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(a)PB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247: Community Assessment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283_MS-8</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624532751"/>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(a)PB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246: Organizational Assessment</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282_MS4</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109621881"/>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(b)PB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225: Final Paper: Advanced Group Lab Analysis</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435573957"/>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(b)PB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247: Intervention &amp; Evaluation Plan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283_EP-1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1254537787"/>
                  </a:ext>
                </a:extLst>
              </a:tr>
              <a:tr h="198167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(c)PB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227: Final Paper: Advanced Multisystem Assessment of a Couple using a Vignette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282_MS9</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662116776"/>
                  </a:ext>
                </a:extLst>
              </a:tr>
              <a:tr h="198167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(c)PB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227: Final Paper: Advanced Multisystem Assessment of a Couple using a Vignette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282_MS9</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2565797292"/>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(d)PB 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224: Final Paper: Advanced Culturally Relevant Practice to a Case Study</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282_EP1</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252516339"/>
                  </a:ext>
                </a:extLst>
              </a:tr>
              <a:tr h="994267">
                <a:tc>
                  <a:txBody>
                    <a:bodyPr/>
                    <a:lstStyle/>
                    <a:p>
                      <a:pPr algn="l" fontAlgn="b"/>
                      <a:r>
                        <a:rPr lang="en-US" sz="6000" u="none" strike="noStrike">
                          <a:effectLst/>
                          <a:latin typeface="Arial" panose="020B0604020202020204" pitchFamily="34" charset="0"/>
                          <a:cs typeface="Arial" panose="020B0604020202020204" pitchFamily="34" charset="0"/>
                        </a:rPr>
                        <a:t>MSWADV</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MSWADV2.1.10 (d)PB 2</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a:effectLst/>
                          <a:latin typeface="Arial" panose="020B0604020202020204" pitchFamily="34" charset="0"/>
                          <a:cs typeface="Arial" panose="020B0604020202020204" pitchFamily="34" charset="0"/>
                        </a:rPr>
                        <a:t>SWRK 247: Intervention &amp; Evaluation Plan</a:t>
                      </a:r>
                      <a:endParaRPr lang="en-US" sz="6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a:txBody>
                    <a:bodyPr/>
                    <a:lstStyle/>
                    <a:p>
                      <a:pPr algn="l" fontAlgn="b"/>
                      <a:r>
                        <a:rPr lang="en-US" sz="6000" u="none" strike="noStrike" dirty="0">
                          <a:effectLst/>
                          <a:latin typeface="Arial" panose="020B0604020202020204" pitchFamily="34" charset="0"/>
                          <a:cs typeface="Arial" panose="020B0604020202020204" pitchFamily="34" charset="0"/>
                        </a:rPr>
                        <a:t>283_EP-2</a:t>
                      </a:r>
                      <a:endParaRPr lang="en-US" sz="6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3296334421"/>
                  </a:ext>
                </a:extLst>
              </a:tr>
            </a:tbl>
          </a:graphicData>
        </a:graphic>
      </p:graphicFrame>
    </p:spTree>
    <p:extLst>
      <p:ext uri="{BB962C8B-B14F-4D97-AF65-F5344CB8AC3E}">
        <p14:creationId xmlns:p14="http://schemas.microsoft.com/office/powerpoint/2010/main" val="3411984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2151</TotalTime>
  <Words>5583</Words>
  <Application>Microsoft Office PowerPoint</Application>
  <PresentationFormat>Custom</PresentationFormat>
  <Paragraphs>1186</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Univers</vt:lpstr>
      <vt:lpstr>Office Theme</vt:lpstr>
      <vt:lpstr>PowerPoint Presentation</vt:lpstr>
      <vt:lpstr>Assessment </vt:lpstr>
      <vt:lpstr>Assessment Outcome</vt:lpstr>
      <vt:lpstr>Competencies and Practice Behaviors </vt:lpstr>
      <vt:lpstr>PowerPoint Presentation</vt:lpstr>
      <vt:lpstr>Common Assignment</vt:lpstr>
      <vt:lpstr>Common Assignment: Example</vt:lpstr>
      <vt:lpstr>Common Assignment: Example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DATA MANAGEMENT and ANALYSIS</vt:lpstr>
      <vt:lpstr>PowerPoint Presentation</vt:lpstr>
      <vt:lpstr>PowerPoint Presentation</vt:lpstr>
      <vt:lpstr>PowerPoint Presentation</vt:lpstr>
      <vt:lpstr>STRENGTH</vt:lpstr>
      <vt:lpstr>WEAKNESS</vt:lpstr>
    </vt:vector>
  </TitlesOfParts>
  <Company>CSU Fresno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Health and Human Services</dc:creator>
  <cp:lastModifiedBy>HHS Default</cp:lastModifiedBy>
  <cp:revision>141</cp:revision>
  <cp:lastPrinted>2016-03-29T19:49:08Z</cp:lastPrinted>
  <dcterms:created xsi:type="dcterms:W3CDTF">2011-04-15T16:35:39Z</dcterms:created>
  <dcterms:modified xsi:type="dcterms:W3CDTF">2016-11-06T20:52:18Z</dcterms:modified>
</cp:coreProperties>
</file>