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0"/>
  </p:notesMasterIdLst>
  <p:sldIdLst>
    <p:sldId id="256" r:id="rId2"/>
    <p:sldId id="286" r:id="rId3"/>
    <p:sldId id="257" r:id="rId4"/>
    <p:sldId id="261" r:id="rId5"/>
    <p:sldId id="263" r:id="rId6"/>
    <p:sldId id="264" r:id="rId7"/>
    <p:sldId id="265" r:id="rId8"/>
    <p:sldId id="266" r:id="rId9"/>
    <p:sldId id="287" r:id="rId10"/>
    <p:sldId id="288" r:id="rId11"/>
    <p:sldId id="267" r:id="rId12"/>
    <p:sldId id="268" r:id="rId13"/>
    <p:sldId id="269" r:id="rId14"/>
    <p:sldId id="270" r:id="rId15"/>
    <p:sldId id="271" r:id="rId16"/>
    <p:sldId id="272" r:id="rId17"/>
    <p:sldId id="273" r:id="rId18"/>
    <p:sldId id="274" r:id="rId19"/>
    <p:sldId id="275" r:id="rId20"/>
    <p:sldId id="277" r:id="rId21"/>
    <p:sldId id="278" r:id="rId22"/>
    <p:sldId id="289" r:id="rId23"/>
    <p:sldId id="290" r:id="rId24"/>
    <p:sldId id="292" r:id="rId25"/>
    <p:sldId id="281" r:id="rId26"/>
    <p:sldId id="282" r:id="rId27"/>
    <p:sldId id="283" r:id="rId28"/>
    <p:sldId id="291" r:id="rId29"/>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1pPr>
    <a:lvl2pPr marL="457200"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2pPr>
    <a:lvl3pPr marL="914400"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3pPr>
    <a:lvl4pPr marL="1371600"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4pPr>
    <a:lvl5pPr marL="1828800"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5pPr>
    <a:lvl6pPr marL="2286000" algn="l" defTabSz="914400" rtl="0" eaLnBrk="1" latinLnBrk="0" hangingPunct="1">
      <a:defRPr sz="2400" kern="1200">
        <a:solidFill>
          <a:schemeClr val="tx1"/>
        </a:solidFill>
        <a:latin typeface="Arial" pitchFamily="34" charset="0"/>
        <a:ea typeface="ヒラギノ角ゴ Pro W3" charset="-128"/>
        <a:cs typeface="+mn-cs"/>
      </a:defRPr>
    </a:lvl6pPr>
    <a:lvl7pPr marL="2743200" algn="l" defTabSz="914400" rtl="0" eaLnBrk="1" latinLnBrk="0" hangingPunct="1">
      <a:defRPr sz="2400" kern="1200">
        <a:solidFill>
          <a:schemeClr val="tx1"/>
        </a:solidFill>
        <a:latin typeface="Arial" pitchFamily="34" charset="0"/>
        <a:ea typeface="ヒラギノ角ゴ Pro W3" charset="-128"/>
        <a:cs typeface="+mn-cs"/>
      </a:defRPr>
    </a:lvl7pPr>
    <a:lvl8pPr marL="3200400" algn="l" defTabSz="914400" rtl="0" eaLnBrk="1" latinLnBrk="0" hangingPunct="1">
      <a:defRPr sz="2400" kern="1200">
        <a:solidFill>
          <a:schemeClr val="tx1"/>
        </a:solidFill>
        <a:latin typeface="Arial" pitchFamily="34" charset="0"/>
        <a:ea typeface="ヒラギノ角ゴ Pro W3" charset="-128"/>
        <a:cs typeface="+mn-cs"/>
      </a:defRPr>
    </a:lvl8pPr>
    <a:lvl9pPr marL="3657600" algn="l" defTabSz="914400" rtl="0" eaLnBrk="1" latinLnBrk="0" hangingPunct="1">
      <a:defRPr sz="2400" kern="1200">
        <a:solidFill>
          <a:schemeClr val="tx1"/>
        </a:solidFill>
        <a:latin typeface="Arial" pitchFamily="34" charset="0"/>
        <a:ea typeface="ヒラギノ角ゴ Pro W3"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59" autoAdjust="0"/>
    <p:restoredTop sz="71309" autoAdjust="0"/>
  </p:normalViewPr>
  <p:slideViewPr>
    <p:cSldViewPr>
      <p:cViewPr>
        <p:scale>
          <a:sx n="71" d="100"/>
          <a:sy n="71" d="100"/>
        </p:scale>
        <p:origin x="-1224" y="-8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notesMaster" Target="notesMasters/notesMaster1.xml"/><Relationship Id="rId31" Type="http://schemas.openxmlformats.org/officeDocument/2006/relationships/printerSettings" Target="printerSettings/printerSettings1.bin"/><Relationship Id="rId32" Type="http://schemas.openxmlformats.org/officeDocument/2006/relationships/presProps" Target="pres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viewProps" Target="viewProps.xml"/><Relationship Id="rId34" Type="http://schemas.openxmlformats.org/officeDocument/2006/relationships/theme" Target="theme/theme1.xml"/><Relationship Id="rId3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4756E7-F914-4846-A1C5-51458F9024B0}" type="datetimeFigureOut">
              <a:rPr lang="en-US" smtClean="0"/>
              <a:t>1/19/15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E308D90-05AA-4D07-B3DC-D193E5427C8E}" type="slidenum">
              <a:rPr lang="en-US" smtClean="0"/>
              <a:t>‹#›</a:t>
            </a:fld>
            <a:endParaRPr lang="en-US"/>
          </a:p>
        </p:txBody>
      </p:sp>
    </p:spTree>
    <p:extLst>
      <p:ext uri="{BB962C8B-B14F-4D97-AF65-F5344CB8AC3E}">
        <p14:creationId xmlns:p14="http://schemas.microsoft.com/office/powerpoint/2010/main" val="27679269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7.xml.rels><?xml version="1.0" encoding="UTF-8" standalone="yes"?>
<Relationships xmlns="http://schemas.openxmlformats.org/package/2006/relationships"><Relationship Id="rId3" Type="http://schemas.openxmlformats.org/officeDocument/2006/relationships/hyperlink" Target="http://www.justice.gov/cgi-bin/outside.cgi?http://www.law.cornell.edu/supct/html/98-536.ZS.html" TargetMode="External"/><Relationship Id="rId4" Type="http://schemas.openxmlformats.org/officeDocument/2006/relationships/hyperlink" Target="http://www.whitehouse.gov/the_press_office/President-Obama-Commemorates-Anniversary-of-Olmstead-and-Announces-New-Initiatives-to-Assist-Americans-with-Disabilities/" TargetMode="External"/><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Why so many agencies at the federal level?  How are each unique? Do they talk to each other?</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3E308D90-05AA-4D07-B3DC-D193E5427C8E}" type="slidenum">
              <a:rPr lang="en-US" smtClean="0"/>
              <a:t>3</a:t>
            </a:fld>
            <a:endParaRPr lang="en-US"/>
          </a:p>
        </p:txBody>
      </p:sp>
    </p:spTree>
    <p:extLst>
      <p:ext uri="{BB962C8B-B14F-4D97-AF65-F5344CB8AC3E}">
        <p14:creationId xmlns:p14="http://schemas.microsoft.com/office/powerpoint/2010/main" val="39360140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One</a:t>
            </a:r>
            <a:r>
              <a:rPr lang="en-US" baseline="0" dirty="0" smtClean="0"/>
              <a:t> way to visualize the complexity of dealing with health disparities (complex systems) and why a multilevel, integrated behavioral health approach is necessary to address this complexity</a:t>
            </a:r>
          </a:p>
          <a:p>
            <a:endParaRPr lang="en-US" baseline="0" dirty="0" smtClean="0"/>
          </a:p>
          <a:p>
            <a:r>
              <a:rPr lang="en-US" baseline="0" dirty="0" smtClean="0"/>
              <a:t>Apply this model to Brianna and Maria’s situations</a:t>
            </a:r>
            <a:endParaRPr lang="en-US" dirty="0"/>
          </a:p>
        </p:txBody>
      </p:sp>
      <p:sp>
        <p:nvSpPr>
          <p:cNvPr id="4" name="Slide Number Placeholder 3"/>
          <p:cNvSpPr>
            <a:spLocks noGrp="1"/>
          </p:cNvSpPr>
          <p:nvPr>
            <p:ph type="sldNum" sz="quarter" idx="10"/>
          </p:nvPr>
        </p:nvSpPr>
        <p:spPr/>
        <p:txBody>
          <a:bodyPr/>
          <a:lstStyle/>
          <a:p>
            <a:fld id="{EA36588B-173F-4376-B878-BC165BF4C8CF}" type="slidenum">
              <a:rPr lang="en-US" smtClean="0"/>
              <a:t>12</a:t>
            </a:fld>
            <a:endParaRPr lang="en-US"/>
          </a:p>
        </p:txBody>
      </p:sp>
    </p:spTree>
    <p:extLst>
      <p:ext uri="{BB962C8B-B14F-4D97-AF65-F5344CB8AC3E}">
        <p14:creationId xmlns:p14="http://schemas.microsoft.com/office/powerpoint/2010/main" val="5878093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Other examples:</a:t>
            </a:r>
          </a:p>
          <a:p>
            <a:r>
              <a:rPr lang="en-US" dirty="0" smtClean="0"/>
              <a:t>System access barriers for American Indians due to underfunding of the Indian Health Service’s mental health programs (Colorado Trust)</a:t>
            </a:r>
          </a:p>
          <a:p>
            <a:r>
              <a:rPr lang="en-US" dirty="0" smtClean="0"/>
              <a:t>Non-Hispanic</a:t>
            </a:r>
            <a:r>
              <a:rPr lang="en-US" baseline="0" dirty="0" smtClean="0"/>
              <a:t> Blacks who were treated for substance abuse were significantly less likely than non-Hispanic Whites to complete treatment</a:t>
            </a:r>
            <a:endParaRPr lang="en-US" dirty="0" smtClean="0"/>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EA36588B-173F-4376-B878-BC165BF4C8CF}" type="slidenum">
              <a:rPr lang="en-US" smtClean="0"/>
              <a:t>13</a:t>
            </a:fld>
            <a:endParaRPr lang="en-US"/>
          </a:p>
        </p:txBody>
      </p:sp>
    </p:spTree>
    <p:extLst>
      <p:ext uri="{BB962C8B-B14F-4D97-AF65-F5344CB8AC3E}">
        <p14:creationId xmlns:p14="http://schemas.microsoft.com/office/powerpoint/2010/main" val="9507080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Link to a short</a:t>
            </a:r>
            <a:r>
              <a:rPr lang="en-US" baseline="0" dirty="0" smtClean="0"/>
              <a:t> clip from trailer “Unnatural Causes” that discusses the Latino paradox</a:t>
            </a:r>
            <a:endParaRPr lang="en-US" dirty="0" smtClean="0"/>
          </a:p>
          <a:p>
            <a:r>
              <a:rPr lang="en-US" dirty="0" smtClean="0"/>
              <a:t>Disparities are found in access, use, and quality of care – very little progress has been made</a:t>
            </a:r>
            <a:r>
              <a:rPr lang="en-US" baseline="0" dirty="0" smtClean="0"/>
              <a:t> to reduce these disparities in MH care </a:t>
            </a:r>
            <a:endParaRPr lang="en-US" dirty="0"/>
          </a:p>
        </p:txBody>
      </p:sp>
      <p:sp>
        <p:nvSpPr>
          <p:cNvPr id="4" name="Slide Number Placeholder 3"/>
          <p:cNvSpPr>
            <a:spLocks noGrp="1"/>
          </p:cNvSpPr>
          <p:nvPr>
            <p:ph type="sldNum" sz="quarter" idx="10"/>
          </p:nvPr>
        </p:nvSpPr>
        <p:spPr/>
        <p:txBody>
          <a:bodyPr/>
          <a:lstStyle/>
          <a:p>
            <a:fld id="{EA36588B-173F-4376-B878-BC165BF4C8CF}" type="slidenum">
              <a:rPr lang="en-US" smtClean="0"/>
              <a:t>14</a:t>
            </a:fld>
            <a:endParaRPr lang="en-US"/>
          </a:p>
        </p:txBody>
      </p:sp>
    </p:spTree>
    <p:extLst>
      <p:ext uri="{BB962C8B-B14F-4D97-AF65-F5344CB8AC3E}">
        <p14:creationId xmlns:p14="http://schemas.microsoft.com/office/powerpoint/2010/main" val="10254618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measures</a:t>
            </a:r>
            <a:r>
              <a:rPr lang="en-US" baseline="0" dirty="0" smtClean="0"/>
              <a:t> can provide evidence for the need for specific policies and approaches</a:t>
            </a:r>
            <a:endParaRPr lang="en-US" dirty="0"/>
          </a:p>
        </p:txBody>
      </p:sp>
      <p:sp>
        <p:nvSpPr>
          <p:cNvPr id="4" name="Slide Number Placeholder 3"/>
          <p:cNvSpPr>
            <a:spLocks noGrp="1"/>
          </p:cNvSpPr>
          <p:nvPr>
            <p:ph type="sldNum" sz="quarter" idx="10"/>
          </p:nvPr>
        </p:nvSpPr>
        <p:spPr/>
        <p:txBody>
          <a:bodyPr/>
          <a:lstStyle/>
          <a:p>
            <a:fld id="{EA36588B-173F-4376-B878-BC165BF4C8CF}" type="slidenum">
              <a:rPr lang="en-US" smtClean="0"/>
              <a:t>15</a:t>
            </a:fld>
            <a:endParaRPr lang="en-US"/>
          </a:p>
        </p:txBody>
      </p:sp>
    </p:spTree>
    <p:extLst>
      <p:ext uri="{BB962C8B-B14F-4D97-AF65-F5344CB8AC3E}">
        <p14:creationId xmlns:p14="http://schemas.microsoft.com/office/powerpoint/2010/main" val="12444023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Research</a:t>
            </a:r>
            <a:r>
              <a:rPr lang="en-US" baseline="0" dirty="0" smtClean="0"/>
              <a:t> has shown that all of these factors may have an effect, however, more multilevel, </a:t>
            </a:r>
            <a:r>
              <a:rPr lang="en-US" baseline="0" dirty="0" err="1" smtClean="0"/>
              <a:t>multicausal</a:t>
            </a:r>
            <a:r>
              <a:rPr lang="en-US" baseline="0" dirty="0" smtClean="0"/>
              <a:t> studies need to be done</a:t>
            </a:r>
            <a:endParaRPr lang="en-US" dirty="0"/>
          </a:p>
        </p:txBody>
      </p:sp>
      <p:sp>
        <p:nvSpPr>
          <p:cNvPr id="4" name="Slide Number Placeholder 3"/>
          <p:cNvSpPr>
            <a:spLocks noGrp="1"/>
          </p:cNvSpPr>
          <p:nvPr>
            <p:ph type="sldNum" sz="quarter" idx="10"/>
          </p:nvPr>
        </p:nvSpPr>
        <p:spPr/>
        <p:txBody>
          <a:bodyPr/>
          <a:lstStyle/>
          <a:p>
            <a:fld id="{EA36588B-173F-4376-B878-BC165BF4C8CF}" type="slidenum">
              <a:rPr lang="en-US" smtClean="0"/>
              <a:t>16</a:t>
            </a:fld>
            <a:endParaRPr lang="en-US"/>
          </a:p>
        </p:txBody>
      </p:sp>
    </p:spTree>
    <p:extLst>
      <p:ext uri="{BB962C8B-B14F-4D97-AF65-F5344CB8AC3E}">
        <p14:creationId xmlns:p14="http://schemas.microsoft.com/office/powerpoint/2010/main" val="18470997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All of these can be addressed</a:t>
            </a:r>
            <a:r>
              <a:rPr lang="en-US" baseline="0" dirty="0" smtClean="0"/>
              <a:t> in an </a:t>
            </a:r>
            <a:r>
              <a:rPr lang="en-US" dirty="0" smtClean="0"/>
              <a:t>integrated</a:t>
            </a:r>
            <a:r>
              <a:rPr lang="en-US" baseline="0" dirty="0" smtClean="0"/>
              <a:t> care program; all of these need more of an evidence base</a:t>
            </a:r>
            <a:endParaRPr lang="en-US" dirty="0"/>
          </a:p>
        </p:txBody>
      </p:sp>
      <p:sp>
        <p:nvSpPr>
          <p:cNvPr id="4" name="Slide Number Placeholder 3"/>
          <p:cNvSpPr>
            <a:spLocks noGrp="1"/>
          </p:cNvSpPr>
          <p:nvPr>
            <p:ph type="sldNum" sz="quarter" idx="10"/>
          </p:nvPr>
        </p:nvSpPr>
        <p:spPr/>
        <p:txBody>
          <a:bodyPr/>
          <a:lstStyle/>
          <a:p>
            <a:fld id="{EA36588B-173F-4376-B878-BC165BF4C8CF}" type="slidenum">
              <a:rPr lang="en-US" smtClean="0"/>
              <a:t>17</a:t>
            </a:fld>
            <a:endParaRPr lang="en-US"/>
          </a:p>
        </p:txBody>
      </p:sp>
    </p:spTree>
    <p:extLst>
      <p:ext uri="{BB962C8B-B14F-4D97-AF65-F5344CB8AC3E}">
        <p14:creationId xmlns:p14="http://schemas.microsoft.com/office/powerpoint/2010/main" val="16048261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One model/framework</a:t>
            </a:r>
            <a:r>
              <a:rPr lang="en-US" baseline="0" dirty="0" smtClean="0"/>
              <a:t> for dealing with some aspects of health disparity within an </a:t>
            </a:r>
            <a:r>
              <a:rPr lang="en-US" baseline="0" smtClean="0"/>
              <a:t>integrated model</a:t>
            </a:r>
            <a:endParaRPr lang="en-US"/>
          </a:p>
        </p:txBody>
      </p:sp>
      <p:sp>
        <p:nvSpPr>
          <p:cNvPr id="4" name="Slide Number Placeholder 3"/>
          <p:cNvSpPr>
            <a:spLocks noGrp="1"/>
          </p:cNvSpPr>
          <p:nvPr>
            <p:ph type="sldNum" sz="quarter" idx="10"/>
          </p:nvPr>
        </p:nvSpPr>
        <p:spPr/>
        <p:txBody>
          <a:bodyPr/>
          <a:lstStyle/>
          <a:p>
            <a:fld id="{EA36588B-173F-4376-B878-BC165BF4C8CF}" type="slidenum">
              <a:rPr lang="en-US" smtClean="0"/>
              <a:t>18</a:t>
            </a:fld>
            <a:endParaRPr lang="en-US"/>
          </a:p>
        </p:txBody>
      </p:sp>
    </p:spTree>
    <p:extLst>
      <p:ext uri="{BB962C8B-B14F-4D97-AF65-F5344CB8AC3E}">
        <p14:creationId xmlns:p14="http://schemas.microsoft.com/office/powerpoint/2010/main" val="20521952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From:  http://www.samhsa.gov/healthreform/parity/ </a:t>
            </a:r>
          </a:p>
          <a:p>
            <a:r>
              <a:rPr lang="en-US" dirty="0" smtClean="0"/>
              <a:t>This new Federal law requires group health insurance plans (those with more than 50 insured employees) that offer coverage for mental illness and substance use disorders to provide those benefits in no more restrictive way than all other medical and surgical procedures covered by the plan. The Mental Health Parity and Addiction Equity Act does not require group health plans to cover mental health (MH) and substance use disorder (SUD) benefits but, when plans do cover these benefits, MH and SUD benefits must be covered at levels that are no lower and with treatment limitations that are no more restrictive than would be the case for the other medical and surgical benefits offered by the plan.</a:t>
            </a:r>
          </a:p>
          <a:p>
            <a:r>
              <a:rPr lang="en-US" dirty="0" smtClean="0"/>
              <a:t>MHPAEA, which amended the Public Health Service Act, the Employee Retirement Income Security Act (ERISA) and the Internal Revenue Code, generally is effective for plan years beginning on or after October 3, 2009.  (http://www.dol.gov/ebsa/newsroom/fsmhpaea.html) </a:t>
            </a:r>
          </a:p>
          <a:p>
            <a:r>
              <a:rPr lang="en-US" dirty="0" smtClean="0"/>
              <a:t>In 2009, the Civil Rights Division launched an aggressive effort to enforce the Supreme Court's decision in </a:t>
            </a:r>
            <a:r>
              <a:rPr lang="en-US" i="1" dirty="0" smtClean="0">
                <a:hlinkClick r:id="rId3"/>
              </a:rPr>
              <a:t>Olmstead v. L.C.</a:t>
            </a:r>
            <a:r>
              <a:rPr lang="en-US" dirty="0" smtClean="0"/>
              <a:t>, a ruling that requires states to eliminate unnecessary segregation of persons with disabilities and to ensure that persons with disabilities receive services in the most integrated setting appropriate to their needs. President Obama issued a </a:t>
            </a:r>
            <a:r>
              <a:rPr lang="en-US" dirty="0" smtClean="0">
                <a:hlinkClick r:id="rId4"/>
              </a:rPr>
              <a:t>proclamation</a:t>
            </a:r>
            <a:r>
              <a:rPr lang="en-US" dirty="0" smtClean="0"/>
              <a:t> launching the "Year of Community Living," and has directed the Administration to redouble enforcement efforts. The Division has responded by working with state and local governments officials, disability rights groups and attorneys around the country, and with representatives of the Department of Health and Human Services, to fashion an effective, nationwide program to enforce the integration mandate of the Department's regulation implementing title II of the ADA. (from http://www.ada.gov/olmstead/index.htm)  </a:t>
            </a:r>
            <a:endParaRPr lang="en-US" dirty="0"/>
          </a:p>
        </p:txBody>
      </p:sp>
      <p:sp>
        <p:nvSpPr>
          <p:cNvPr id="4" name="Slide Number Placeholder 3"/>
          <p:cNvSpPr>
            <a:spLocks noGrp="1"/>
          </p:cNvSpPr>
          <p:nvPr>
            <p:ph type="sldNum" sz="quarter" idx="10"/>
          </p:nvPr>
        </p:nvSpPr>
        <p:spPr/>
        <p:txBody>
          <a:bodyPr/>
          <a:lstStyle/>
          <a:p>
            <a:fld id="{EA36588B-173F-4376-B878-BC165BF4C8CF}" type="slidenum">
              <a:rPr lang="en-US" smtClean="0"/>
              <a:t>19</a:t>
            </a:fld>
            <a:endParaRPr lang="en-US"/>
          </a:p>
        </p:txBody>
      </p:sp>
    </p:spTree>
    <p:extLst>
      <p:ext uri="{BB962C8B-B14F-4D97-AF65-F5344CB8AC3E}">
        <p14:creationId xmlns:p14="http://schemas.microsoft.com/office/powerpoint/2010/main" val="14365590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Focus has been on race and ethnicity, however, there are equity issues among other populations</a:t>
            </a:r>
            <a:endParaRPr lang="en-US" dirty="0"/>
          </a:p>
        </p:txBody>
      </p:sp>
      <p:sp>
        <p:nvSpPr>
          <p:cNvPr id="4" name="Slide Number Placeholder 3"/>
          <p:cNvSpPr>
            <a:spLocks noGrp="1"/>
          </p:cNvSpPr>
          <p:nvPr>
            <p:ph type="sldNum" sz="quarter" idx="10"/>
          </p:nvPr>
        </p:nvSpPr>
        <p:spPr/>
        <p:txBody>
          <a:bodyPr/>
          <a:lstStyle/>
          <a:p>
            <a:fld id="{3E308D90-05AA-4D07-B3DC-D193E5427C8E}" type="slidenum">
              <a:rPr lang="en-US" smtClean="0"/>
              <a:t>25</a:t>
            </a:fld>
            <a:endParaRPr lang="en-US"/>
          </a:p>
        </p:txBody>
      </p:sp>
    </p:spTree>
    <p:extLst>
      <p:ext uri="{BB962C8B-B14F-4D97-AF65-F5344CB8AC3E}">
        <p14:creationId xmlns:p14="http://schemas.microsoft.com/office/powerpoint/2010/main" val="227707538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308D90-05AA-4D07-B3DC-D193E5427C8E}" type="slidenum">
              <a:rPr lang="en-US" smtClean="0"/>
              <a:t>27</a:t>
            </a:fld>
            <a:endParaRPr lang="en-US"/>
          </a:p>
        </p:txBody>
      </p:sp>
    </p:spTree>
    <p:extLst>
      <p:ext uri="{BB962C8B-B14F-4D97-AF65-F5344CB8AC3E}">
        <p14:creationId xmlns:p14="http://schemas.microsoft.com/office/powerpoint/2010/main" val="31999083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A36588B-173F-4376-B878-BC165BF4C8CF}" type="slidenum">
              <a:rPr lang="en-US" smtClean="0"/>
              <a:t>4</a:t>
            </a:fld>
            <a:endParaRPr lang="en-US"/>
          </a:p>
        </p:txBody>
      </p:sp>
    </p:spTree>
    <p:extLst>
      <p:ext uri="{BB962C8B-B14F-4D97-AF65-F5344CB8AC3E}">
        <p14:creationId xmlns:p14="http://schemas.microsoft.com/office/powerpoint/2010/main" val="23324017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Additional:</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“Differences in health outcomes that are closely linked with social, economic, and environmental disadvantage</a:t>
            </a:r>
            <a:r>
              <a:rPr lang="en-US" sz="1100" dirty="0" smtClean="0"/>
              <a:t>”</a:t>
            </a:r>
            <a:r>
              <a:rPr lang="en-US" dirty="0" smtClean="0"/>
              <a:t> </a:t>
            </a:r>
            <a:r>
              <a:rPr lang="en-US" sz="900" dirty="0" smtClean="0"/>
              <a:t>(US DHHS, p. 1, HHS Plan to Reduce Racial and Ethnic Health Disparities)</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EA36588B-173F-4376-B878-BC165BF4C8CF}" type="slidenum">
              <a:rPr lang="en-US" smtClean="0"/>
              <a:t>5</a:t>
            </a:fld>
            <a:endParaRPr lang="en-US"/>
          </a:p>
        </p:txBody>
      </p:sp>
    </p:spTree>
    <p:extLst>
      <p:ext uri="{BB962C8B-B14F-4D97-AF65-F5344CB8AC3E}">
        <p14:creationId xmlns:p14="http://schemas.microsoft.com/office/powerpoint/2010/main" val="27485129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See </a:t>
            </a:r>
            <a:r>
              <a:rPr lang="en-US" dirty="0" err="1" smtClean="0"/>
              <a:t>Smedley</a:t>
            </a:r>
            <a:r>
              <a:rPr lang="en-US" dirty="0" smtClean="0"/>
              <a:t>:  Health Education &amp; Behavior, 2006, 33(4)</a:t>
            </a:r>
          </a:p>
          <a:p>
            <a:r>
              <a:rPr lang="en-US" dirty="0" smtClean="0"/>
              <a:t>“racial and ethnic disparities in health status are primarily a reflection of inequality in US society and that it is this inequality—in</a:t>
            </a:r>
            <a:r>
              <a:rPr lang="en-US" baseline="0" dirty="0" smtClean="0"/>
              <a:t> housing, education, employment, and in broader social, political, and economic arrangements that marginalize and disenfranchise people of color—that is the most significant sources of health status disparities.” (p. 539)</a:t>
            </a:r>
            <a:endParaRPr lang="en-US" dirty="0"/>
          </a:p>
        </p:txBody>
      </p:sp>
      <p:sp>
        <p:nvSpPr>
          <p:cNvPr id="4" name="Slide Number Placeholder 3"/>
          <p:cNvSpPr>
            <a:spLocks noGrp="1"/>
          </p:cNvSpPr>
          <p:nvPr>
            <p:ph type="sldNum" sz="quarter" idx="10"/>
          </p:nvPr>
        </p:nvSpPr>
        <p:spPr/>
        <p:txBody>
          <a:bodyPr/>
          <a:lstStyle/>
          <a:p>
            <a:fld id="{EA36588B-173F-4376-B878-BC165BF4C8CF}" type="slidenum">
              <a:rPr lang="en-US" smtClean="0"/>
              <a:t>6</a:t>
            </a:fld>
            <a:endParaRPr lang="en-US"/>
          </a:p>
        </p:txBody>
      </p:sp>
    </p:spTree>
    <p:extLst>
      <p:ext uri="{BB962C8B-B14F-4D97-AF65-F5344CB8AC3E}">
        <p14:creationId xmlns:p14="http://schemas.microsoft.com/office/powerpoint/2010/main" val="20330413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Equity as access, availability</a:t>
            </a:r>
            <a:r>
              <a:rPr lang="en-US" baseline="0" dirty="0" smtClean="0"/>
              <a:t> of resources</a:t>
            </a:r>
            <a:endParaRPr lang="en-US" dirty="0" smtClean="0"/>
          </a:p>
          <a:p>
            <a:r>
              <a:rPr lang="en-US" dirty="0" smtClean="0"/>
              <a:t>Others</a:t>
            </a:r>
            <a:r>
              <a:rPr lang="en-US" baseline="0" dirty="0" smtClean="0"/>
              <a:t> define health equity using concepts such as  “horizontal equity” (equal treatment for equal need) and “vertical equity” (different treatment for different need) (Mooney, 1987)</a:t>
            </a:r>
          </a:p>
          <a:p>
            <a:r>
              <a:rPr lang="en-US" baseline="0" dirty="0" err="1" smtClean="0"/>
              <a:t>Culyer</a:t>
            </a:r>
            <a:r>
              <a:rPr lang="en-US" baseline="0" dirty="0" smtClean="0"/>
              <a:t> &amp; </a:t>
            </a:r>
            <a:r>
              <a:rPr lang="en-US" baseline="0" dirty="0" err="1" smtClean="0"/>
              <a:t>Wagstaff</a:t>
            </a:r>
            <a:r>
              <a:rPr lang="en-US" baseline="0" dirty="0" smtClean="0"/>
              <a:t> (1993) looked at four definitions of health care equity – equal utilization, distribution according to need, equal access, and equal health outcomes.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Health equity is achieved by eliminating health disparities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Healthy</a:t>
            </a:r>
            <a:r>
              <a:rPr lang="en-US" baseline="0" dirty="0" smtClean="0"/>
              <a:t> People 2020 notes that the progression in goals from 2000 on – to reduce health disparities, to eliminate health disparities, and now in 2020, to achieve health equity, eliminate disparities, and improve the health of all groups.</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“Attainment of the highest level of health for all people. Achieving health equity requires valuing everyone equally with focused and ongoing societal efforts to address avoidable inequalities, historical and contemporary injustices, and the elimination of health and health care disparities.” (Healthy People 2020, 2010)</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EA36588B-173F-4376-B878-BC165BF4C8CF}" type="slidenum">
              <a:rPr lang="en-US" smtClean="0"/>
              <a:t>7</a:t>
            </a:fld>
            <a:endParaRPr lang="en-US"/>
          </a:p>
        </p:txBody>
      </p:sp>
    </p:spTree>
    <p:extLst>
      <p:ext uri="{BB962C8B-B14F-4D97-AF65-F5344CB8AC3E}">
        <p14:creationId xmlns:p14="http://schemas.microsoft.com/office/powerpoint/2010/main" val="15207175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IOM definition (Unequal Treatment):  any inequality in health due to social factors or allocation of resources is unjust and, therefore, constitutes a disparity (e.g., health status differences due to higher rates of poverty, such as poor nutrition</a:t>
            </a:r>
            <a:r>
              <a:rPr lang="en-US" baseline="0" dirty="0" smtClean="0"/>
              <a:t> (from Miranda et al., Am J Psychiatry 165:9, 2008</a:t>
            </a:r>
            <a:endParaRPr lang="en-US" dirty="0"/>
          </a:p>
        </p:txBody>
      </p:sp>
      <p:sp>
        <p:nvSpPr>
          <p:cNvPr id="4" name="Slide Number Placeholder 3"/>
          <p:cNvSpPr>
            <a:spLocks noGrp="1"/>
          </p:cNvSpPr>
          <p:nvPr>
            <p:ph type="sldNum" sz="quarter" idx="10"/>
          </p:nvPr>
        </p:nvSpPr>
        <p:spPr/>
        <p:txBody>
          <a:bodyPr/>
          <a:lstStyle/>
          <a:p>
            <a:fld id="{EA36588B-173F-4376-B878-BC165BF4C8CF}" type="slidenum">
              <a:rPr lang="en-US" smtClean="0"/>
              <a:t>8</a:t>
            </a:fld>
            <a:endParaRPr lang="en-US"/>
          </a:p>
        </p:txBody>
      </p:sp>
    </p:spTree>
    <p:extLst>
      <p:ext uri="{BB962C8B-B14F-4D97-AF65-F5344CB8AC3E}">
        <p14:creationId xmlns:p14="http://schemas.microsoft.com/office/powerpoint/2010/main" val="25593919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Adapted from:  http://www.advocacyoncall.org/docs/CaseStudy_HealthDisparities.pdf </a:t>
            </a:r>
          </a:p>
          <a:p>
            <a:endParaRPr lang="en-US" dirty="0" smtClean="0"/>
          </a:p>
          <a:p>
            <a:r>
              <a:rPr lang="en-US" dirty="0" smtClean="0"/>
              <a:t>Rate of asthma among this population:  prevalence of asthma is higher in minority and low income populations; low income, minority children have the greatest morbidity from asthma</a:t>
            </a:r>
            <a:endParaRPr lang="en-US" dirty="0"/>
          </a:p>
        </p:txBody>
      </p:sp>
      <p:sp>
        <p:nvSpPr>
          <p:cNvPr id="4" name="Slide Number Placeholder 3"/>
          <p:cNvSpPr>
            <a:spLocks noGrp="1"/>
          </p:cNvSpPr>
          <p:nvPr>
            <p:ph type="sldNum" sz="quarter" idx="10"/>
          </p:nvPr>
        </p:nvSpPr>
        <p:spPr/>
        <p:txBody>
          <a:bodyPr/>
          <a:lstStyle/>
          <a:p>
            <a:fld id="{3E308D90-05AA-4D07-B3DC-D193E5427C8E}" type="slidenum">
              <a:rPr lang="en-US" smtClean="0"/>
              <a:t>9</a:t>
            </a:fld>
            <a:endParaRPr lang="en-US"/>
          </a:p>
        </p:txBody>
      </p:sp>
    </p:spTree>
    <p:extLst>
      <p:ext uri="{BB962C8B-B14F-4D97-AF65-F5344CB8AC3E}">
        <p14:creationId xmlns:p14="http://schemas.microsoft.com/office/powerpoint/2010/main" val="17954293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Older adults face</a:t>
            </a:r>
            <a:r>
              <a:rPr lang="en-US" baseline="0" dirty="0" smtClean="0"/>
              <a:t> different issues that other populations</a:t>
            </a:r>
          </a:p>
          <a:p>
            <a:r>
              <a:rPr lang="en-US" baseline="0" dirty="0" smtClean="0"/>
              <a:t>Need to use a life span approach to understand health disparity issues</a:t>
            </a:r>
            <a:endParaRPr lang="en-US" dirty="0"/>
          </a:p>
        </p:txBody>
      </p:sp>
      <p:sp>
        <p:nvSpPr>
          <p:cNvPr id="4" name="Slide Number Placeholder 3"/>
          <p:cNvSpPr>
            <a:spLocks noGrp="1"/>
          </p:cNvSpPr>
          <p:nvPr>
            <p:ph type="sldNum" sz="quarter" idx="10"/>
          </p:nvPr>
        </p:nvSpPr>
        <p:spPr/>
        <p:txBody>
          <a:bodyPr/>
          <a:lstStyle/>
          <a:p>
            <a:fld id="{3E308D90-05AA-4D07-B3DC-D193E5427C8E}" type="slidenum">
              <a:rPr lang="en-US" smtClean="0"/>
              <a:t>10</a:t>
            </a:fld>
            <a:endParaRPr lang="en-US"/>
          </a:p>
        </p:txBody>
      </p:sp>
    </p:spTree>
    <p:extLst>
      <p:ext uri="{BB962C8B-B14F-4D97-AF65-F5344CB8AC3E}">
        <p14:creationId xmlns:p14="http://schemas.microsoft.com/office/powerpoint/2010/main" val="1806186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Clip from Unnatural Causes</a:t>
            </a:r>
            <a:r>
              <a:rPr lang="en-US" baseline="0" dirty="0" smtClean="0"/>
              <a:t> related to effects of a river damming on indigenous culture</a:t>
            </a:r>
            <a:endParaRPr lang="en-US" dirty="0" smtClean="0"/>
          </a:p>
          <a:p>
            <a:r>
              <a:rPr lang="en-US" dirty="0" smtClean="0"/>
              <a:t>“Research efforts should reflect</a:t>
            </a:r>
            <a:r>
              <a:rPr lang="en-US" baseline="0" dirty="0" smtClean="0"/>
              <a:t> a more sophisticated understanding of the role of social and behavioral determinants of health) </a:t>
            </a:r>
            <a:r>
              <a:rPr lang="en-US" baseline="0" dirty="0" err="1" smtClean="0"/>
              <a:t>Smedley</a:t>
            </a:r>
            <a:r>
              <a:rPr lang="en-US" baseline="0" dirty="0" smtClean="0"/>
              <a:t>, p. 540</a:t>
            </a:r>
            <a:endParaRPr lang="en-US" dirty="0"/>
          </a:p>
        </p:txBody>
      </p:sp>
      <p:sp>
        <p:nvSpPr>
          <p:cNvPr id="4" name="Slide Number Placeholder 3"/>
          <p:cNvSpPr>
            <a:spLocks noGrp="1"/>
          </p:cNvSpPr>
          <p:nvPr>
            <p:ph type="sldNum" sz="quarter" idx="10"/>
          </p:nvPr>
        </p:nvSpPr>
        <p:spPr/>
        <p:txBody>
          <a:bodyPr/>
          <a:lstStyle/>
          <a:p>
            <a:fld id="{EA36588B-173F-4376-B878-BC165BF4C8CF}" type="slidenum">
              <a:rPr lang="en-US" smtClean="0"/>
              <a:t>11</a:t>
            </a:fld>
            <a:endParaRPr lang="en-US"/>
          </a:p>
        </p:txBody>
      </p:sp>
    </p:spTree>
    <p:extLst>
      <p:ext uri="{BB962C8B-B14F-4D97-AF65-F5344CB8AC3E}">
        <p14:creationId xmlns:p14="http://schemas.microsoft.com/office/powerpoint/2010/main" val="7173779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4" descr="SAMHSA_presentation_cover_n.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Rectangle 3"/>
          <p:cNvSpPr>
            <a:spLocks noGrp="1" noChangeArrowheads="1"/>
          </p:cNvSpPr>
          <p:nvPr>
            <p:ph type="ctrTitle"/>
          </p:nvPr>
        </p:nvSpPr>
        <p:spPr>
          <a:xfrm>
            <a:off x="685800" y="3124200"/>
            <a:ext cx="7772400" cy="1143000"/>
          </a:xfrm>
        </p:spPr>
        <p:txBody>
          <a:bodyPr anchor="ctr"/>
          <a:lstStyle>
            <a:lvl1pPr algn="ctr">
              <a:defRPr sz="3600"/>
            </a:lvl1pPr>
          </a:lstStyle>
          <a:p>
            <a:pPr lvl="0"/>
            <a:r>
              <a:rPr lang="en-US" noProof="0" smtClean="0"/>
              <a:t>Click to edit Master title style</a:t>
            </a:r>
          </a:p>
        </p:txBody>
      </p:sp>
      <p:sp>
        <p:nvSpPr>
          <p:cNvPr id="13316" name="Rectangle 4"/>
          <p:cNvSpPr>
            <a:spLocks noGrp="1" noChangeArrowheads="1"/>
          </p:cNvSpPr>
          <p:nvPr>
            <p:ph type="subTitle" idx="1"/>
          </p:nvPr>
        </p:nvSpPr>
        <p:spPr>
          <a:xfrm>
            <a:off x="1371600" y="4267200"/>
            <a:ext cx="6400800" cy="1295400"/>
          </a:xfrm>
        </p:spPr>
        <p:txBody>
          <a:bodyPr anchor="ctr"/>
          <a:lstStyle>
            <a:lvl1pPr marL="0" indent="0" algn="ctr">
              <a:defRPr/>
            </a:lvl1pPr>
          </a:lstStyle>
          <a:p>
            <a:pPr lvl="0"/>
            <a:r>
              <a:rPr lang="en-US" noProof="0" smtClean="0"/>
              <a:t>Click to edit Master subtitle style</a:t>
            </a:r>
          </a:p>
        </p:txBody>
      </p:sp>
    </p:spTree>
    <p:extLst>
      <p:ext uri="{BB962C8B-B14F-4D97-AF65-F5344CB8AC3E}">
        <p14:creationId xmlns:p14="http://schemas.microsoft.com/office/powerpoint/2010/main" val="490693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586825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066800"/>
            <a:ext cx="2000250" cy="4572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1066800"/>
            <a:ext cx="5848350" cy="4572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131065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DAF47DD9-3FB7-4404-8F42-9AD4EFCEC0E3}" type="datetimeFigureOut">
              <a:rPr lang="en-US" smtClean="0"/>
              <a:t>1/19/15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D7AC20D-0159-44FA-B2ED-A6F8720A28CC}" type="slidenum">
              <a:rPr lang="en-US" smtClean="0"/>
              <a:t>‹#›</a:t>
            </a:fld>
            <a:endParaRPr lang="en-US"/>
          </a:p>
        </p:txBody>
      </p:sp>
    </p:spTree>
    <p:extLst>
      <p:ext uri="{BB962C8B-B14F-4D97-AF65-F5344CB8AC3E}">
        <p14:creationId xmlns:p14="http://schemas.microsoft.com/office/powerpoint/2010/main" val="2248736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005174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069091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2057400"/>
            <a:ext cx="3924300" cy="3581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2500" y="2057400"/>
            <a:ext cx="3924300" cy="3581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009484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53195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0019635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39438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0720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6804386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SAMHSA_presentation_4.jpg"/>
          <p:cNvPicPr>
            <a:picLocks noChangeAspect="1"/>
          </p:cNvPicPr>
          <p:nvPr/>
        </p:nvPicPr>
        <p:blipFill>
          <a:blip r:embed="rId1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685800" y="1066800"/>
            <a:ext cx="8001000" cy="838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685800" y="2057400"/>
            <a:ext cx="8001000" cy="3581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 id="2147483684" r:id="rId12"/>
  </p:sldLayoutIdLst>
  <p:txStyles>
    <p:titleStyle>
      <a:lvl1pPr algn="l" rtl="0" eaLnBrk="1" fontAlgn="base" hangingPunct="1">
        <a:spcBef>
          <a:spcPct val="0"/>
        </a:spcBef>
        <a:spcAft>
          <a:spcPct val="0"/>
        </a:spcAft>
        <a:defRPr sz="3200">
          <a:solidFill>
            <a:schemeClr val="tx1"/>
          </a:solidFill>
          <a:latin typeface="+mj-lt"/>
          <a:ea typeface="+mj-ea"/>
          <a:cs typeface="+mj-cs"/>
        </a:defRPr>
      </a:lvl1pPr>
      <a:lvl2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2pPr>
      <a:lvl3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3pPr>
      <a:lvl4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4pPr>
      <a:lvl5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5pPr>
      <a:lvl6pPr marL="4572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6pPr>
      <a:lvl7pPr marL="9144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7pPr>
      <a:lvl8pPr marL="13716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8pPr>
      <a:lvl9pPr marL="18288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9pPr>
    </p:titleStyle>
    <p:bodyStyle>
      <a:lvl1pPr marL="342900" indent="-342900" algn="l" rtl="0" eaLnBrk="1" fontAlgn="base" hangingPunct="1">
        <a:spcBef>
          <a:spcPct val="20000"/>
        </a:spcBef>
        <a:spcAft>
          <a:spcPct val="0"/>
        </a:spcAft>
        <a:buClr>
          <a:srgbClr val="16A21F"/>
        </a:buClr>
        <a:buFont typeface="Wingdings" pitchFamily="2" charset="2"/>
        <a:defRPr sz="2400">
          <a:solidFill>
            <a:schemeClr val="tx1"/>
          </a:solidFill>
          <a:latin typeface="+mn-lt"/>
          <a:ea typeface="+mn-ea"/>
          <a:cs typeface="+mn-cs"/>
        </a:defRPr>
      </a:lvl1pPr>
      <a:lvl2pPr marL="742950" indent="-285750" algn="l" rtl="0" eaLnBrk="1" fontAlgn="base" hangingPunct="1">
        <a:spcBef>
          <a:spcPct val="20000"/>
        </a:spcBef>
        <a:spcAft>
          <a:spcPct val="0"/>
        </a:spcAft>
        <a:buClr>
          <a:schemeClr val="bg2"/>
        </a:buClr>
        <a:buFont typeface="Wingdings" pitchFamily="2" charset="2"/>
        <a:buChar char="l"/>
        <a:defRPr sz="2000">
          <a:solidFill>
            <a:schemeClr val="tx1"/>
          </a:solidFill>
          <a:latin typeface="+mn-lt"/>
          <a:ea typeface="+mn-ea"/>
          <a:cs typeface="+mn-cs"/>
        </a:defRPr>
      </a:lvl2pPr>
      <a:lvl3pPr marL="1143000" indent="-228600" algn="l" rtl="0" eaLnBrk="1" fontAlgn="base" hangingPunct="1">
        <a:spcBef>
          <a:spcPct val="20000"/>
        </a:spcBef>
        <a:spcAft>
          <a:spcPct val="0"/>
        </a:spcAft>
        <a:buClr>
          <a:schemeClr val="bg2"/>
        </a:buClr>
        <a:buChar char="–"/>
        <a:defRPr>
          <a:solidFill>
            <a:schemeClr val="tx1"/>
          </a:solidFill>
          <a:latin typeface="+mn-lt"/>
          <a:ea typeface="+mn-ea"/>
          <a:cs typeface="+mn-cs"/>
        </a:defRPr>
      </a:lvl3pPr>
      <a:lvl4pPr marL="1600200" indent="-228600" algn="l" rtl="0" eaLnBrk="1" fontAlgn="base" hangingPunct="1">
        <a:spcBef>
          <a:spcPct val="20000"/>
        </a:spcBef>
        <a:spcAft>
          <a:spcPct val="0"/>
        </a:spcAft>
        <a:buClr>
          <a:schemeClr val="bg2"/>
        </a:buClr>
        <a:buFont typeface="Times" charset="0"/>
        <a:buChar char="•"/>
        <a:defRPr sz="1600">
          <a:solidFill>
            <a:schemeClr val="tx1"/>
          </a:solidFill>
          <a:latin typeface="+mn-lt"/>
          <a:ea typeface="+mn-ea"/>
          <a:cs typeface="+mn-cs"/>
        </a:defRPr>
      </a:lvl4pPr>
      <a:lvl5pPr marL="20574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hyperlink" Target="http://www.unnaturalcauses.org/video_clips_detail.php?res_id=73"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 Id="rId3" Type="http://schemas.openxmlformats.org/officeDocument/2006/relationships/image" Target="../media/image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hyperlink" Target="http://www.unnaturalcauses.org/video_clips_detail.php?res_id=215"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3" Type="http://schemas.openxmlformats.org/officeDocument/2006/relationships/hyperlink" Target="http://www.state.nj.us/health/omh/documents/2009self_assessment_survey_report.pdf" TargetMode="External"/><Relationship Id="rId4" Type="http://schemas.openxmlformats.org/officeDocument/2006/relationships/hyperlink" Target="http://www.minorityhealth.hhs.gov/assets/pdf/checked/LPHAs_FinalReport.pdf" TargetMode="External"/><Relationship Id="rId1" Type="http://schemas.openxmlformats.org/officeDocument/2006/relationships/slideLayout" Target="../slideLayouts/slideLayout2.xml"/><Relationship Id="rId2" Type="http://schemas.openxmlformats.org/officeDocument/2006/relationships/hyperlink" Target="http://nccc.georgetown.edu/documents/Contra%20Costa.pdf"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report.nih.gov/biennialreport/ViewSection.aspx?sid=26&amp;cid=4" TargetMode="External"/><Relationship Id="rId4" Type="http://schemas.openxmlformats.org/officeDocument/2006/relationships/hyperlink" Target="http://www.ct.gov/dph/lib/dph/hisr/pdf/defining_health_disparities.pdf" TargetMode="External"/><Relationship Id="rId5" Type="http://schemas.openxmlformats.org/officeDocument/2006/relationships/hyperlink" Target="http://www.niaid.nih.gov/topics/minorityhealth/pages/disparities.aspx" TargetMode="External"/><Relationship Id="rId6" Type="http://schemas.openxmlformats.org/officeDocument/2006/relationships/hyperlink" Target="http://www.lgbtmap.org/file/lgbt-older-adults-and-health-disparities.pdf" TargetMode="External"/><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hogg.utexas.edu/uploads/documents/FinalReport%20-ConsensusStatementsRecommendations.pdf" TargetMode="External"/><Relationship Id="rId3" Type="http://schemas.openxmlformats.org/officeDocument/2006/relationships/hyperlink" Target="http://www.barhii.org/resources/downloads/self_assessment_toolkit.pdf"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4"/>
          <p:cNvSpPr>
            <a:spLocks noGrp="1" noChangeArrowheads="1"/>
          </p:cNvSpPr>
          <p:nvPr>
            <p:ph type="ctrTitle"/>
          </p:nvPr>
        </p:nvSpPr>
        <p:spPr>
          <a:xfrm>
            <a:off x="685800" y="3276600"/>
            <a:ext cx="7772400" cy="1143000"/>
          </a:xfrm>
        </p:spPr>
        <p:txBody>
          <a:bodyPr/>
          <a:lstStyle/>
          <a:p>
            <a:r>
              <a:rPr lang="en-US" sz="3200" dirty="0"/>
              <a:t>Health Disparities, Health Equity, </a:t>
            </a:r>
            <a:br>
              <a:rPr lang="en-US" sz="3200" dirty="0"/>
            </a:br>
            <a:r>
              <a:rPr lang="en-US" sz="3200" dirty="0"/>
              <a:t>and Social Justice in </a:t>
            </a:r>
            <a:br>
              <a:rPr lang="en-US" sz="3200" dirty="0"/>
            </a:br>
            <a:r>
              <a:rPr lang="en-US" sz="3200" dirty="0"/>
              <a:t>Integrated Behavioral Health Care</a:t>
            </a:r>
            <a:r>
              <a:rPr lang="en-US" dirty="0"/>
              <a:t/>
            </a:r>
            <a:br>
              <a:rPr lang="en-US" dirty="0"/>
            </a:br>
            <a:endParaRPr lang="en-US" dirty="0" smtClean="0"/>
          </a:p>
        </p:txBody>
      </p:sp>
      <p:sp>
        <p:nvSpPr>
          <p:cNvPr id="3074" name="Rectangle 5"/>
          <p:cNvSpPr>
            <a:spLocks noGrp="1" noChangeArrowheads="1"/>
          </p:cNvSpPr>
          <p:nvPr>
            <p:ph type="subTitle" idx="1"/>
          </p:nvPr>
        </p:nvSpPr>
        <p:spPr>
          <a:xfrm>
            <a:off x="1371600" y="4724400"/>
            <a:ext cx="6400800" cy="838200"/>
          </a:xfrm>
        </p:spPr>
        <p:txBody>
          <a:bodyPr/>
          <a:lstStyle/>
          <a:p>
            <a:pPr eaLnBrk="1" hangingPunct="1"/>
            <a:r>
              <a:rPr lang="en-US" dirty="0" smtClean="0"/>
              <a:t>Module 5 </a:t>
            </a:r>
          </a:p>
          <a:p>
            <a:pPr eaLnBrk="1" hangingPunct="1"/>
            <a:r>
              <a:rPr lang="en-US" dirty="0" smtClean="0"/>
              <a:t>Roseanna </a:t>
            </a:r>
            <a:r>
              <a:rPr lang="en-US" dirty="0" err="1" smtClean="0"/>
              <a:t>McCleary</a:t>
            </a:r>
            <a:r>
              <a:rPr lang="en-US" dirty="0" smtClean="0"/>
              <a:t>, PhD</a:t>
            </a:r>
          </a:p>
          <a:p>
            <a:pPr eaLnBrk="1" hangingPunct="1"/>
            <a:r>
              <a:rPr lang="en-US" dirty="0" smtClean="0"/>
              <a:t>California State University, Bakersfield</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Face of Health Disparities:  Maria</a:t>
            </a:r>
            <a:endParaRPr lang="en-US" dirty="0"/>
          </a:p>
        </p:txBody>
      </p:sp>
      <p:sp>
        <p:nvSpPr>
          <p:cNvPr id="3" name="Content Placeholder 2"/>
          <p:cNvSpPr>
            <a:spLocks noGrp="1"/>
          </p:cNvSpPr>
          <p:nvPr>
            <p:ph idx="1"/>
          </p:nvPr>
        </p:nvSpPr>
        <p:spPr>
          <a:xfrm>
            <a:off x="685800" y="1676400"/>
            <a:ext cx="8001000" cy="4267200"/>
          </a:xfrm>
        </p:spPr>
        <p:txBody>
          <a:bodyPr/>
          <a:lstStyle/>
          <a:p>
            <a:r>
              <a:rPr lang="en-US" sz="2200" dirty="0" smtClean="0"/>
              <a:t>Maria, </a:t>
            </a:r>
            <a:r>
              <a:rPr lang="en-US" sz="2200" dirty="0"/>
              <a:t>81, </a:t>
            </a:r>
            <a:r>
              <a:rPr lang="en-US" sz="2200" dirty="0" smtClean="0"/>
              <a:t>recently had a stroke and also has diabetes and high blood pressure; she relies on a wheelchair</a:t>
            </a:r>
            <a:r>
              <a:rPr lang="en-US" sz="2200" dirty="0"/>
              <a:t>, </a:t>
            </a:r>
            <a:r>
              <a:rPr lang="en-US" sz="2200" dirty="0" smtClean="0"/>
              <a:t>and needs help with her activities of daily living </a:t>
            </a:r>
          </a:p>
          <a:p>
            <a:pPr>
              <a:buFont typeface="Arial" pitchFamily="34" charset="0"/>
              <a:buChar char="•"/>
            </a:pPr>
            <a:r>
              <a:rPr lang="en-US" sz="2200" dirty="0" smtClean="0"/>
              <a:t>Maria came to the US when she was in her 20’s from the Mexican state of Oaxaca and worked in agriculture until she retired at age 65</a:t>
            </a:r>
          </a:p>
          <a:p>
            <a:pPr>
              <a:buFont typeface="Arial" pitchFamily="34" charset="0"/>
              <a:buChar char="•"/>
            </a:pPr>
            <a:r>
              <a:rPr lang="en-US" sz="2200" dirty="0" smtClean="0"/>
              <a:t>She relies on her family for her care, however, when one of her daughters lost her job, Maria had to use what little savings she had to cover costs</a:t>
            </a:r>
          </a:p>
          <a:p>
            <a:pPr>
              <a:buFont typeface="Arial" pitchFamily="34" charset="0"/>
              <a:buChar char="•"/>
            </a:pPr>
            <a:r>
              <a:rPr lang="en-US" sz="2200" dirty="0" smtClean="0"/>
              <a:t>Her </a:t>
            </a:r>
            <a:r>
              <a:rPr lang="en-US" sz="2200" dirty="0"/>
              <a:t>family doesn't know how they will continue to pay for </a:t>
            </a:r>
            <a:r>
              <a:rPr lang="en-US" sz="2200" dirty="0" smtClean="0"/>
              <a:t>and manage Maria’s care</a:t>
            </a:r>
            <a:endParaRPr lang="en-US" sz="2200" dirty="0"/>
          </a:p>
          <a:p>
            <a:endParaRPr lang="en-US" dirty="0"/>
          </a:p>
        </p:txBody>
      </p:sp>
    </p:spTree>
    <p:extLst>
      <p:ext uri="{BB962C8B-B14F-4D97-AF65-F5344CB8AC3E}">
        <p14:creationId xmlns:p14="http://schemas.microsoft.com/office/powerpoint/2010/main" val="77618972"/>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Health Disparities:  The Context</a:t>
            </a:r>
            <a:endParaRPr lang="en-US" dirty="0"/>
          </a:p>
        </p:txBody>
      </p:sp>
      <p:sp>
        <p:nvSpPr>
          <p:cNvPr id="3" name="Content Placeholder 2"/>
          <p:cNvSpPr>
            <a:spLocks noGrp="1"/>
          </p:cNvSpPr>
          <p:nvPr>
            <p:ph idx="1"/>
          </p:nvPr>
        </p:nvSpPr>
        <p:spPr>
          <a:xfrm>
            <a:off x="685800" y="1752600"/>
            <a:ext cx="8001000" cy="3886200"/>
          </a:xfrm>
        </p:spPr>
        <p:txBody>
          <a:bodyPr>
            <a:normAutofit fontScale="85000" lnSpcReduction="20000"/>
          </a:bodyPr>
          <a:lstStyle/>
          <a:p>
            <a:pPr>
              <a:lnSpc>
                <a:spcPct val="110000"/>
              </a:lnSpc>
              <a:buFont typeface="Arial" pitchFamily="34" charset="0"/>
              <a:buChar char="•"/>
            </a:pPr>
            <a:r>
              <a:rPr lang="en-US" dirty="0" smtClean="0"/>
              <a:t>Health disparities are connected to a social context that includes individual, socioeconomic, and political factors which determine health outcomes</a:t>
            </a:r>
            <a:r>
              <a:rPr lang="en-US" baseline="30000" dirty="0" smtClean="0"/>
              <a:t>7</a:t>
            </a:r>
            <a:r>
              <a:rPr lang="en-US" dirty="0" smtClean="0"/>
              <a:t> </a:t>
            </a:r>
            <a:endParaRPr lang="en-US" sz="1800" dirty="0"/>
          </a:p>
          <a:p>
            <a:pPr>
              <a:lnSpc>
                <a:spcPct val="110000"/>
              </a:lnSpc>
              <a:buFont typeface="Arial" pitchFamily="34" charset="0"/>
              <a:buChar char="•"/>
            </a:pPr>
            <a:r>
              <a:rPr lang="en-US" dirty="0">
                <a:hlinkClick r:id="rId3"/>
              </a:rPr>
              <a:t>Historically social policy has contributed to health disparities </a:t>
            </a:r>
            <a:endParaRPr lang="en-US" dirty="0"/>
          </a:p>
          <a:p>
            <a:pPr>
              <a:lnSpc>
                <a:spcPct val="110000"/>
              </a:lnSpc>
              <a:buFont typeface="Arial" pitchFamily="34" charset="0"/>
              <a:buChar char="•"/>
            </a:pPr>
            <a:r>
              <a:rPr lang="en-US" dirty="0" smtClean="0"/>
              <a:t>Factors may include housing, neighborhood, access to work and educational opportunities, individual lifestyle (age, gender), socioeconomic status, and access to health care</a:t>
            </a:r>
          </a:p>
          <a:p>
            <a:pPr>
              <a:lnSpc>
                <a:spcPct val="110000"/>
              </a:lnSpc>
              <a:buFont typeface="Arial" pitchFamily="34" charset="0"/>
              <a:buChar char="•"/>
            </a:pPr>
            <a:r>
              <a:rPr lang="en-US" dirty="0" smtClean="0"/>
              <a:t>Evidence shows that health disparities among particular racial and ethnic groups have multiple causes that need to be addressed on multiple levels</a:t>
            </a:r>
          </a:p>
          <a:p>
            <a:pPr>
              <a:lnSpc>
                <a:spcPct val="110000"/>
              </a:lnSpc>
              <a:buFont typeface="Arial" pitchFamily="34" charset="0"/>
              <a:buChar char="•"/>
            </a:pPr>
            <a:r>
              <a:rPr lang="en-US" dirty="0" smtClean="0"/>
              <a:t>Describe Brianna’s and Maria’s contexts and how they have lead to health disparities</a:t>
            </a:r>
          </a:p>
        </p:txBody>
      </p:sp>
    </p:spTree>
    <p:extLst>
      <p:ext uri="{BB962C8B-B14F-4D97-AF65-F5344CB8AC3E}">
        <p14:creationId xmlns:p14="http://schemas.microsoft.com/office/powerpoint/2010/main" val="2471957588"/>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6325" y="685800"/>
            <a:ext cx="7451875" cy="563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07620396"/>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990600"/>
            <a:ext cx="7696200" cy="838200"/>
          </a:xfrm>
        </p:spPr>
        <p:txBody>
          <a:bodyPr>
            <a:normAutofit fontScale="90000"/>
          </a:bodyPr>
          <a:lstStyle/>
          <a:p>
            <a:r>
              <a:rPr lang="en-US" dirty="0" smtClean="0"/>
              <a:t>Examples of Health Disparities</a:t>
            </a:r>
            <a:br>
              <a:rPr lang="en-US" dirty="0" smtClean="0"/>
            </a:br>
            <a:r>
              <a:rPr lang="en-US" dirty="0" smtClean="0"/>
              <a:t>in Mental Health</a:t>
            </a:r>
            <a:endParaRPr lang="en-US" dirty="0"/>
          </a:p>
        </p:txBody>
      </p:sp>
      <p:sp>
        <p:nvSpPr>
          <p:cNvPr id="3" name="Content Placeholder 2"/>
          <p:cNvSpPr>
            <a:spLocks noGrp="1"/>
          </p:cNvSpPr>
          <p:nvPr>
            <p:ph idx="1"/>
          </p:nvPr>
        </p:nvSpPr>
        <p:spPr/>
        <p:txBody>
          <a:bodyPr>
            <a:normAutofit/>
          </a:bodyPr>
          <a:lstStyle/>
          <a:p>
            <a:pPr>
              <a:buFont typeface="Arial" pitchFamily="34" charset="0"/>
              <a:buChar char="•"/>
            </a:pPr>
            <a:r>
              <a:rPr lang="en-US" dirty="0" smtClean="0"/>
              <a:t>Children from racial/ethnic minority groups are 1/3 to 1/2 less likely to receive necessary mental health treatment than White children, despite similar prevalence rates</a:t>
            </a:r>
            <a:r>
              <a:rPr lang="en-US" baseline="30000" dirty="0" smtClean="0"/>
              <a:t>8</a:t>
            </a:r>
            <a:endParaRPr lang="en-US" sz="1900" dirty="0" smtClean="0"/>
          </a:p>
          <a:p>
            <a:pPr>
              <a:buFont typeface="Arial" pitchFamily="34" charset="0"/>
              <a:buChar char="•"/>
            </a:pPr>
            <a:r>
              <a:rPr lang="en-US" dirty="0" smtClean="0"/>
              <a:t>Only 1 in 11 Latinos with a mental health disorder contacts a mental health provider and 1 in 5 contacts a general health care provider</a:t>
            </a:r>
            <a:r>
              <a:rPr lang="en-US" baseline="30000" dirty="0" smtClean="0"/>
              <a:t>9</a:t>
            </a:r>
            <a:r>
              <a:rPr lang="en-US" dirty="0" smtClean="0"/>
              <a:t> </a:t>
            </a:r>
            <a:endParaRPr lang="en-US" sz="1800" dirty="0" smtClean="0"/>
          </a:p>
          <a:p>
            <a:pPr>
              <a:buFont typeface="Arial" pitchFamily="34" charset="0"/>
              <a:buChar char="•"/>
            </a:pPr>
            <a:r>
              <a:rPr lang="en-US" dirty="0" smtClean="0"/>
              <a:t>LGBT adults have higher rates of smoking, alcohol and drug use, suicide, and depression</a:t>
            </a:r>
            <a:r>
              <a:rPr lang="en-US" baseline="30000" dirty="0" smtClean="0"/>
              <a:t>10</a:t>
            </a:r>
            <a:r>
              <a:rPr lang="en-US" dirty="0" smtClean="0"/>
              <a:t>  </a:t>
            </a:r>
          </a:p>
          <a:p>
            <a:endParaRPr lang="en-US" dirty="0" smtClean="0"/>
          </a:p>
          <a:p>
            <a:endParaRPr lang="en-US" dirty="0"/>
          </a:p>
        </p:txBody>
      </p:sp>
    </p:spTree>
    <p:extLst>
      <p:ext uri="{BB962C8B-B14F-4D97-AF65-F5344CB8AC3E}">
        <p14:creationId xmlns:p14="http://schemas.microsoft.com/office/powerpoint/2010/main" val="2125336255"/>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944562"/>
            <a:ext cx="8001000" cy="1036638"/>
          </a:xfrm>
        </p:spPr>
        <p:txBody>
          <a:bodyPr>
            <a:normAutofit fontScale="90000"/>
          </a:bodyPr>
          <a:lstStyle/>
          <a:p>
            <a:r>
              <a:rPr lang="en-US" dirty="0" smtClean="0"/>
              <a:t>More Examples </a:t>
            </a:r>
            <a:r>
              <a:rPr lang="en-US" dirty="0"/>
              <a:t>of Health </a:t>
            </a:r>
            <a:r>
              <a:rPr lang="en-US" dirty="0" smtClean="0"/>
              <a:t>Disparities </a:t>
            </a:r>
            <a:br>
              <a:rPr lang="en-US" dirty="0" smtClean="0"/>
            </a:br>
            <a:r>
              <a:rPr lang="en-US" dirty="0" smtClean="0"/>
              <a:t>in </a:t>
            </a:r>
            <a:r>
              <a:rPr lang="en-US" dirty="0"/>
              <a:t>Mental </a:t>
            </a:r>
            <a:r>
              <a:rPr lang="en-US" dirty="0" smtClean="0"/>
              <a:t>Health</a:t>
            </a:r>
            <a:br>
              <a:rPr lang="en-US" dirty="0" smtClean="0"/>
            </a:br>
            <a:r>
              <a:rPr lang="en-US" dirty="0"/>
              <a:t/>
            </a:r>
            <a:br>
              <a:rPr lang="en-US" dirty="0"/>
            </a:br>
            <a:endParaRPr lang="en-US" dirty="0"/>
          </a:p>
        </p:txBody>
      </p:sp>
      <p:sp>
        <p:nvSpPr>
          <p:cNvPr id="3" name="Content Placeholder 2"/>
          <p:cNvSpPr>
            <a:spLocks noGrp="1"/>
          </p:cNvSpPr>
          <p:nvPr>
            <p:ph idx="1"/>
          </p:nvPr>
        </p:nvSpPr>
        <p:spPr>
          <a:xfrm>
            <a:off x="685800" y="2209800"/>
            <a:ext cx="8001000" cy="3581400"/>
          </a:xfrm>
        </p:spPr>
        <p:txBody>
          <a:bodyPr>
            <a:normAutofit fontScale="70000" lnSpcReduction="20000"/>
          </a:bodyPr>
          <a:lstStyle/>
          <a:p>
            <a:pPr marL="457200" indent="-457200">
              <a:lnSpc>
                <a:spcPct val="120000"/>
              </a:lnSpc>
              <a:buFont typeface="Arial" pitchFamily="34" charset="0"/>
              <a:buChar char="•"/>
            </a:pPr>
            <a:r>
              <a:rPr lang="en-US" sz="3400" dirty="0" smtClean="0"/>
              <a:t>Hispanic Americans (except those from Puerto Rico), Asian Americans, and Black Americans have a lower incidence of mental disorders than White Americans</a:t>
            </a:r>
          </a:p>
          <a:p>
            <a:pPr marL="457200" indent="-457200">
              <a:lnSpc>
                <a:spcPct val="120000"/>
              </a:lnSpc>
              <a:buFont typeface="Arial" pitchFamily="34" charset="0"/>
              <a:buChar char="•"/>
            </a:pPr>
            <a:r>
              <a:rPr lang="en-US" sz="3400" dirty="0" smtClean="0">
                <a:hlinkClick r:id="rId3"/>
              </a:rPr>
              <a:t>The Latino or Hispanic paradox </a:t>
            </a:r>
            <a:r>
              <a:rPr lang="en-US" sz="3400" dirty="0" smtClean="0"/>
              <a:t>– Hispanic populations have lower rates of illness, but the more time someone from Mexico, Africa, or the Caribbean spend in the US, the higher the rate of disorders </a:t>
            </a:r>
          </a:p>
          <a:p>
            <a:pPr marL="457200" indent="-457200">
              <a:lnSpc>
                <a:spcPct val="120000"/>
              </a:lnSpc>
              <a:buFont typeface="Arial" pitchFamily="34" charset="0"/>
              <a:buChar char="•"/>
            </a:pPr>
            <a:r>
              <a:rPr lang="en-US" sz="3400" dirty="0" smtClean="0"/>
              <a:t>American Indians are at higher risk for PTSD and alcohol dependence, but at lower risk for depression</a:t>
            </a:r>
            <a:r>
              <a:rPr lang="en-US" sz="3400" baseline="30000" dirty="0" smtClean="0"/>
              <a:t>11</a:t>
            </a:r>
          </a:p>
          <a:p>
            <a:endParaRPr lang="en-US" dirty="0"/>
          </a:p>
        </p:txBody>
      </p:sp>
    </p:spTree>
    <p:extLst>
      <p:ext uri="{BB962C8B-B14F-4D97-AF65-F5344CB8AC3E}">
        <p14:creationId xmlns:p14="http://schemas.microsoft.com/office/powerpoint/2010/main" val="3327862547"/>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066800"/>
            <a:ext cx="8229600" cy="990600"/>
          </a:xfrm>
        </p:spPr>
        <p:txBody>
          <a:bodyPr>
            <a:noAutofit/>
          </a:bodyPr>
          <a:lstStyle/>
          <a:p>
            <a:r>
              <a:rPr lang="en-US" sz="2800" dirty="0" smtClean="0"/>
              <a:t>How Do We Measure Health Disparity?</a:t>
            </a:r>
            <a:r>
              <a:rPr lang="en-US" sz="2800" baseline="30000" dirty="0" smtClean="0"/>
              <a:t>12</a:t>
            </a:r>
            <a:endParaRPr lang="en-US" sz="2800" baseline="30000" dirty="0"/>
          </a:p>
        </p:txBody>
      </p:sp>
      <p:sp>
        <p:nvSpPr>
          <p:cNvPr id="3" name="Content Placeholder 2"/>
          <p:cNvSpPr>
            <a:spLocks noGrp="1"/>
          </p:cNvSpPr>
          <p:nvPr>
            <p:ph idx="1"/>
          </p:nvPr>
        </p:nvSpPr>
        <p:spPr/>
        <p:txBody>
          <a:bodyPr>
            <a:normAutofit lnSpcReduction="10000"/>
          </a:bodyPr>
          <a:lstStyle/>
          <a:p>
            <a:pPr>
              <a:lnSpc>
                <a:spcPct val="110000"/>
              </a:lnSpc>
              <a:buFont typeface="Arial" pitchFamily="34" charset="0"/>
              <a:buChar char="•"/>
            </a:pPr>
            <a:r>
              <a:rPr lang="en-US" dirty="0" smtClean="0"/>
              <a:t>Life expectancy, infant mortality, rate of chronic diseases – differences among ethnicities </a:t>
            </a:r>
          </a:p>
          <a:p>
            <a:pPr>
              <a:lnSpc>
                <a:spcPct val="110000"/>
              </a:lnSpc>
              <a:buFont typeface="Arial" pitchFamily="34" charset="0"/>
              <a:buChar char="•"/>
            </a:pPr>
            <a:r>
              <a:rPr lang="en-US" dirty="0" smtClean="0"/>
              <a:t>Health care – what is recommended and what is available or delivered</a:t>
            </a:r>
          </a:p>
          <a:p>
            <a:pPr>
              <a:lnSpc>
                <a:spcPct val="110000"/>
              </a:lnSpc>
              <a:buFont typeface="Arial" pitchFamily="34" charset="0"/>
              <a:buChar char="•"/>
            </a:pPr>
            <a:r>
              <a:rPr lang="en-US" dirty="0" smtClean="0"/>
              <a:t>Access to care – barriers</a:t>
            </a:r>
          </a:p>
          <a:p>
            <a:pPr>
              <a:lnSpc>
                <a:spcPct val="110000"/>
              </a:lnSpc>
              <a:buFont typeface="Arial" pitchFamily="34" charset="0"/>
              <a:buChar char="•"/>
            </a:pPr>
            <a:r>
              <a:rPr lang="en-US" dirty="0" smtClean="0"/>
              <a:t>Geographic and provider-level differences</a:t>
            </a:r>
          </a:p>
          <a:p>
            <a:pPr>
              <a:lnSpc>
                <a:spcPct val="110000"/>
              </a:lnSpc>
              <a:buFont typeface="Arial" pitchFamily="34" charset="0"/>
              <a:buChar char="•"/>
            </a:pPr>
            <a:r>
              <a:rPr lang="en-US" dirty="0" smtClean="0"/>
              <a:t>Availability of culturally-sensitive, trained, bilingual mental health professionals</a:t>
            </a:r>
          </a:p>
        </p:txBody>
      </p:sp>
    </p:spTree>
    <p:extLst>
      <p:ext uri="{BB962C8B-B14F-4D97-AF65-F5344CB8AC3E}">
        <p14:creationId xmlns:p14="http://schemas.microsoft.com/office/powerpoint/2010/main" val="3442540790"/>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Causes of Disparities in Mental Health and Substance Use Disorders</a:t>
            </a:r>
            <a:endParaRPr lang="en-US" dirty="0"/>
          </a:p>
        </p:txBody>
      </p:sp>
      <p:sp>
        <p:nvSpPr>
          <p:cNvPr id="3" name="Content Placeholder 2"/>
          <p:cNvSpPr>
            <a:spLocks noGrp="1"/>
          </p:cNvSpPr>
          <p:nvPr>
            <p:ph idx="1"/>
          </p:nvPr>
        </p:nvSpPr>
        <p:spPr>
          <a:xfrm>
            <a:off x="685800" y="2209800"/>
            <a:ext cx="8001000" cy="3429000"/>
          </a:xfrm>
        </p:spPr>
        <p:txBody>
          <a:bodyPr/>
          <a:lstStyle/>
          <a:p>
            <a:pPr>
              <a:buFont typeface="Arial" pitchFamily="34" charset="0"/>
              <a:buChar char="•"/>
            </a:pPr>
            <a:r>
              <a:rPr lang="en-US" dirty="0" smtClean="0"/>
              <a:t>Lack of insurance</a:t>
            </a:r>
          </a:p>
          <a:p>
            <a:pPr>
              <a:buFont typeface="Arial" pitchFamily="34" charset="0"/>
              <a:buChar char="•"/>
            </a:pPr>
            <a:r>
              <a:rPr lang="en-US" dirty="0" smtClean="0"/>
              <a:t>Geographic and provider-level differences</a:t>
            </a:r>
          </a:p>
          <a:p>
            <a:pPr>
              <a:buFont typeface="Arial" pitchFamily="34" charset="0"/>
              <a:buChar char="•"/>
            </a:pPr>
            <a:r>
              <a:rPr lang="en-US" dirty="0" smtClean="0"/>
              <a:t>Poor access </a:t>
            </a:r>
          </a:p>
          <a:p>
            <a:pPr>
              <a:buFont typeface="Arial" pitchFamily="34" charset="0"/>
              <a:buChar char="•"/>
            </a:pPr>
            <a:r>
              <a:rPr lang="en-US" dirty="0" smtClean="0"/>
              <a:t>Low quality of care</a:t>
            </a:r>
          </a:p>
          <a:p>
            <a:pPr>
              <a:buFont typeface="Arial" pitchFamily="34" charset="0"/>
              <a:buChar char="•"/>
            </a:pPr>
            <a:r>
              <a:rPr lang="en-US" dirty="0" smtClean="0"/>
              <a:t>Health provider assumptions, discrimination</a:t>
            </a:r>
          </a:p>
          <a:p>
            <a:pPr>
              <a:buFont typeface="Arial" pitchFamily="34" charset="0"/>
              <a:buChar char="•"/>
            </a:pPr>
            <a:r>
              <a:rPr lang="en-US" dirty="0" smtClean="0"/>
              <a:t>Language barriers</a:t>
            </a:r>
          </a:p>
          <a:p>
            <a:pPr>
              <a:buFont typeface="Arial" pitchFamily="34" charset="0"/>
              <a:buChar char="•"/>
            </a:pPr>
            <a:r>
              <a:rPr lang="en-US" dirty="0" smtClean="0"/>
              <a:t>Mental health workforce disparities</a:t>
            </a:r>
            <a:endParaRPr lang="en-US" dirty="0"/>
          </a:p>
        </p:txBody>
      </p:sp>
    </p:spTree>
    <p:extLst>
      <p:ext uri="{BB962C8B-B14F-4D97-AF65-F5344CB8AC3E}">
        <p14:creationId xmlns:p14="http://schemas.microsoft.com/office/powerpoint/2010/main" val="2514418698"/>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t>Approaches to Reduce or Eliminate Health/Health Care Disparities</a:t>
            </a:r>
            <a:endParaRPr lang="en-US" sz="2800" dirty="0"/>
          </a:p>
        </p:txBody>
      </p:sp>
      <p:sp>
        <p:nvSpPr>
          <p:cNvPr id="3" name="Content Placeholder 2"/>
          <p:cNvSpPr>
            <a:spLocks noGrp="1"/>
          </p:cNvSpPr>
          <p:nvPr>
            <p:ph idx="1"/>
          </p:nvPr>
        </p:nvSpPr>
        <p:spPr>
          <a:xfrm>
            <a:off x="685800" y="2209800"/>
            <a:ext cx="8001000" cy="3429000"/>
          </a:xfrm>
        </p:spPr>
        <p:txBody>
          <a:bodyPr>
            <a:normAutofit/>
          </a:bodyPr>
          <a:lstStyle/>
          <a:p>
            <a:pPr>
              <a:buFont typeface="Arial" pitchFamily="34" charset="0"/>
              <a:buChar char="•"/>
            </a:pPr>
            <a:r>
              <a:rPr lang="en-US" dirty="0" smtClean="0"/>
              <a:t>Address social disparities (e.g., poor housing, low education, poverty, lack of job opportunities)</a:t>
            </a:r>
          </a:p>
          <a:p>
            <a:pPr>
              <a:buFont typeface="Arial" pitchFamily="34" charset="0"/>
              <a:buChar char="•"/>
            </a:pPr>
            <a:r>
              <a:rPr lang="en-US" dirty="0" smtClean="0"/>
              <a:t>Improve access to care</a:t>
            </a:r>
          </a:p>
          <a:p>
            <a:pPr>
              <a:buFont typeface="Arial" pitchFamily="34" charset="0"/>
              <a:buChar char="•"/>
            </a:pPr>
            <a:r>
              <a:rPr lang="en-US" dirty="0" smtClean="0"/>
              <a:t>Provide incentives to health care professionals  for improving communication, providing appropriate screening and treatment</a:t>
            </a:r>
          </a:p>
          <a:p>
            <a:pPr>
              <a:buFont typeface="Arial" pitchFamily="34" charset="0"/>
              <a:buChar char="•"/>
            </a:pPr>
            <a:r>
              <a:rPr lang="en-US" dirty="0" smtClean="0"/>
              <a:t>Increase racial and ethnic diversity in the mental health care workforce to reflect community populations</a:t>
            </a:r>
            <a:endParaRPr lang="en-US" dirty="0"/>
          </a:p>
        </p:txBody>
      </p:sp>
    </p:spTree>
    <p:extLst>
      <p:ext uri="{BB962C8B-B14F-4D97-AF65-F5344CB8AC3E}">
        <p14:creationId xmlns:p14="http://schemas.microsoft.com/office/powerpoint/2010/main" val="2552126064"/>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3718" y="1703294"/>
            <a:ext cx="7620000" cy="3416320"/>
          </a:xfrm>
          <a:prstGeom prst="rect">
            <a:avLst/>
          </a:prstGeom>
          <a:noFill/>
        </p:spPr>
        <p:txBody>
          <a:bodyPr wrap="square" rtlCol="0">
            <a:spAutoFit/>
          </a:bodyPr>
          <a:lstStyle/>
          <a:p>
            <a:r>
              <a:rPr lang="en-US" dirty="0" smtClean="0"/>
              <a:t>An organization that addresses health disparities is:</a:t>
            </a:r>
            <a:endParaRPr lang="en-US" dirty="0"/>
          </a:p>
          <a:p>
            <a:pPr marL="342900" indent="-342900">
              <a:buFont typeface="Arial" pitchFamily="34" charset="0"/>
              <a:buChar char="•"/>
            </a:pPr>
            <a:r>
              <a:rPr lang="en-US" dirty="0" smtClean="0"/>
              <a:t>“Culturally and linguistically competent,</a:t>
            </a:r>
          </a:p>
          <a:p>
            <a:pPr marL="342900" indent="-342900">
              <a:buFont typeface="Arial" pitchFamily="34" charset="0"/>
              <a:buChar char="•"/>
            </a:pPr>
            <a:r>
              <a:rPr lang="en-US" dirty="0" smtClean="0"/>
              <a:t>Responsive to the community,</a:t>
            </a:r>
          </a:p>
          <a:p>
            <a:pPr marL="342900" indent="-342900">
              <a:buFont typeface="Arial" pitchFamily="34" charset="0"/>
              <a:buChar char="•"/>
            </a:pPr>
            <a:r>
              <a:rPr lang="en-US" dirty="0" smtClean="0"/>
              <a:t>Resides in a reasonable location, </a:t>
            </a:r>
          </a:p>
          <a:p>
            <a:pPr marL="342900" indent="-342900">
              <a:buFont typeface="Arial" pitchFamily="34" charset="0"/>
              <a:buChar char="•"/>
            </a:pPr>
            <a:r>
              <a:rPr lang="en-US" dirty="0" smtClean="0"/>
              <a:t>Has flexible hours of operation”, and</a:t>
            </a:r>
          </a:p>
          <a:p>
            <a:pPr marL="342900" indent="-342900">
              <a:buFont typeface="Arial" pitchFamily="34" charset="0"/>
              <a:buChar char="•"/>
            </a:pPr>
            <a:r>
              <a:rPr lang="en-US" dirty="0" smtClean="0"/>
              <a:t>“Committed to addressing social determinants of health disparities” (e.g., health literacy, socioeconomic status, housing)</a:t>
            </a:r>
          </a:p>
          <a:p>
            <a:pPr marL="342900" indent="-342900">
              <a:buFont typeface="Arial" pitchFamily="34" charset="0"/>
              <a:buChar char="•"/>
            </a:pPr>
            <a:r>
              <a:rPr lang="en-US" dirty="0" smtClean="0"/>
              <a:t>See handout for schema</a:t>
            </a:r>
            <a:r>
              <a:rPr lang="en-US" baseline="30000" dirty="0" smtClean="0"/>
              <a:t>14</a:t>
            </a:r>
            <a:endParaRPr lang="en-US" dirty="0"/>
          </a:p>
        </p:txBody>
      </p:sp>
      <p:sp>
        <p:nvSpPr>
          <p:cNvPr id="4" name="TextBox 3"/>
          <p:cNvSpPr txBox="1"/>
          <p:nvPr/>
        </p:nvSpPr>
        <p:spPr>
          <a:xfrm>
            <a:off x="909918" y="822991"/>
            <a:ext cx="7620000" cy="830997"/>
          </a:xfrm>
          <a:prstGeom prst="rect">
            <a:avLst/>
          </a:prstGeom>
          <a:noFill/>
        </p:spPr>
        <p:txBody>
          <a:bodyPr wrap="square" rtlCol="0">
            <a:spAutoFit/>
          </a:bodyPr>
          <a:lstStyle/>
          <a:p>
            <a:pPr algn="ctr"/>
            <a:r>
              <a:rPr lang="en-US" b="1" dirty="0" smtClean="0"/>
              <a:t>An Example of an Integrated Model of Care Addressing Health Disparities</a:t>
            </a:r>
            <a:endParaRPr lang="en-US" b="1" dirty="0"/>
          </a:p>
        </p:txBody>
      </p:sp>
    </p:spTree>
    <p:extLst>
      <p:ext uri="{BB962C8B-B14F-4D97-AF65-F5344CB8AC3E}">
        <p14:creationId xmlns:p14="http://schemas.microsoft.com/office/powerpoint/2010/main" val="384893339"/>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90600"/>
            <a:ext cx="7848600" cy="1066800"/>
          </a:xfrm>
        </p:spPr>
        <p:txBody>
          <a:bodyPr>
            <a:noAutofit/>
          </a:bodyPr>
          <a:lstStyle/>
          <a:p>
            <a:r>
              <a:rPr lang="en-US" sz="2400" dirty="0" smtClean="0"/>
              <a:t>Equity in Mental and Substance Use Disorders </a:t>
            </a:r>
            <a:br>
              <a:rPr lang="en-US" sz="2400" dirty="0" smtClean="0"/>
            </a:br>
            <a:r>
              <a:rPr lang="en-US" sz="2400" dirty="0" smtClean="0"/>
              <a:t>Health Care Policy</a:t>
            </a:r>
            <a:endParaRPr lang="en-US" sz="2400" dirty="0"/>
          </a:p>
        </p:txBody>
      </p:sp>
      <p:sp>
        <p:nvSpPr>
          <p:cNvPr id="3" name="Content Placeholder 2"/>
          <p:cNvSpPr>
            <a:spLocks noGrp="1"/>
          </p:cNvSpPr>
          <p:nvPr>
            <p:ph idx="1"/>
          </p:nvPr>
        </p:nvSpPr>
        <p:spPr>
          <a:xfrm>
            <a:off x="685800" y="2057400"/>
            <a:ext cx="8001000" cy="3733800"/>
          </a:xfrm>
        </p:spPr>
        <p:txBody>
          <a:bodyPr>
            <a:normAutofit fontScale="77500" lnSpcReduction="20000"/>
          </a:bodyPr>
          <a:lstStyle/>
          <a:p>
            <a:pPr>
              <a:lnSpc>
                <a:spcPct val="120000"/>
              </a:lnSpc>
              <a:buFont typeface="Arial" pitchFamily="34" charset="0"/>
              <a:buChar char="•"/>
            </a:pPr>
            <a:r>
              <a:rPr lang="en-US" dirty="0" smtClean="0"/>
              <a:t>Mental Health Parity Act of 1996</a:t>
            </a:r>
          </a:p>
          <a:p>
            <a:pPr lvl="1">
              <a:lnSpc>
                <a:spcPct val="120000"/>
              </a:lnSpc>
              <a:buFont typeface="Arial" pitchFamily="34" charset="0"/>
              <a:buChar char="•"/>
            </a:pPr>
            <a:r>
              <a:rPr lang="en-US" dirty="0" smtClean="0"/>
              <a:t>9 </a:t>
            </a:r>
            <a:r>
              <a:rPr lang="en-US" dirty="0"/>
              <a:t>USC § 1185a - Parity in mental health and substance use disorder benefits</a:t>
            </a:r>
          </a:p>
          <a:p>
            <a:pPr>
              <a:lnSpc>
                <a:spcPct val="120000"/>
              </a:lnSpc>
              <a:buFont typeface="Arial" pitchFamily="34" charset="0"/>
              <a:buChar char="•"/>
            </a:pPr>
            <a:r>
              <a:rPr lang="en-US" i="1" dirty="0"/>
              <a:t>Olmstead v. L.C</a:t>
            </a:r>
            <a:r>
              <a:rPr lang="en-US" dirty="0"/>
              <a:t>, 527 U.S. 581 (1999</a:t>
            </a:r>
            <a:r>
              <a:rPr lang="en-US" dirty="0" smtClean="0"/>
              <a:t>)</a:t>
            </a:r>
          </a:p>
          <a:p>
            <a:pPr lvl="1">
              <a:lnSpc>
                <a:spcPct val="120000"/>
              </a:lnSpc>
              <a:buFont typeface="Arial" pitchFamily="34" charset="0"/>
              <a:buChar char="•"/>
            </a:pPr>
            <a:r>
              <a:rPr lang="en-US" dirty="0" smtClean="0"/>
              <a:t>People have a right to live in the community in the least restrictive environment</a:t>
            </a:r>
            <a:endParaRPr lang="en-US" dirty="0"/>
          </a:p>
          <a:p>
            <a:pPr>
              <a:lnSpc>
                <a:spcPct val="120000"/>
              </a:lnSpc>
              <a:buFont typeface="Arial" pitchFamily="34" charset="0"/>
              <a:buChar char="•"/>
            </a:pPr>
            <a:r>
              <a:rPr lang="en-US" dirty="0" smtClean="0"/>
              <a:t>Paul </a:t>
            </a:r>
            <a:r>
              <a:rPr lang="en-US" dirty="0"/>
              <a:t>Wellstone and Pete Domenici Mental Health Parity and Addiction Equity Act of </a:t>
            </a:r>
            <a:r>
              <a:rPr lang="en-US" dirty="0" smtClean="0"/>
              <a:t>2008</a:t>
            </a:r>
          </a:p>
          <a:p>
            <a:pPr lvl="1">
              <a:lnSpc>
                <a:spcPct val="120000"/>
              </a:lnSpc>
              <a:buFont typeface="Arial" pitchFamily="34" charset="0"/>
              <a:buChar char="•"/>
            </a:pPr>
            <a:r>
              <a:rPr lang="en-US" dirty="0" smtClean="0"/>
              <a:t>Expanded MHPA to include substance abuse treatment</a:t>
            </a:r>
          </a:p>
          <a:p>
            <a:pPr>
              <a:lnSpc>
                <a:spcPct val="120000"/>
              </a:lnSpc>
              <a:buFont typeface="Arial" pitchFamily="34" charset="0"/>
              <a:buChar char="•"/>
            </a:pPr>
            <a:r>
              <a:rPr lang="en-US" dirty="0" smtClean="0"/>
              <a:t>Pending in Congress</a:t>
            </a:r>
          </a:p>
          <a:p>
            <a:pPr lvl="1">
              <a:lnSpc>
                <a:spcPct val="120000"/>
              </a:lnSpc>
              <a:buFont typeface="Arial" pitchFamily="34" charset="0"/>
              <a:buChar char="•"/>
            </a:pPr>
            <a:r>
              <a:rPr lang="en-US" dirty="0" smtClean="0"/>
              <a:t>S</a:t>
            </a:r>
            <a:r>
              <a:rPr lang="en-US" dirty="0"/>
              <a:t>. 2474: Health Equity and Accountability Act of 2012 </a:t>
            </a:r>
            <a:r>
              <a:rPr lang="en-US" dirty="0" smtClean="0"/>
              <a:t>introduced by Senator Akaka</a:t>
            </a:r>
            <a:endParaRPr lang="en-US" dirty="0"/>
          </a:p>
          <a:p>
            <a:endParaRPr lang="en-US" dirty="0" smtClean="0"/>
          </a:p>
          <a:p>
            <a:endParaRPr lang="en-US" dirty="0"/>
          </a:p>
        </p:txBody>
      </p:sp>
    </p:spTree>
    <p:extLst>
      <p:ext uri="{BB962C8B-B14F-4D97-AF65-F5344CB8AC3E}">
        <p14:creationId xmlns:p14="http://schemas.microsoft.com/office/powerpoint/2010/main" val="49597850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Objectives</a:t>
            </a:r>
            <a:endParaRPr lang="en-US" dirty="0"/>
          </a:p>
        </p:txBody>
      </p:sp>
      <p:sp>
        <p:nvSpPr>
          <p:cNvPr id="3" name="Content Placeholder 2"/>
          <p:cNvSpPr>
            <a:spLocks noGrp="1"/>
          </p:cNvSpPr>
          <p:nvPr>
            <p:ph idx="1"/>
          </p:nvPr>
        </p:nvSpPr>
        <p:spPr>
          <a:xfrm>
            <a:off x="685800" y="1905000"/>
            <a:ext cx="8001000" cy="3733800"/>
          </a:xfrm>
        </p:spPr>
        <p:txBody>
          <a:bodyPr/>
          <a:lstStyle/>
          <a:p>
            <a:pPr marL="457200" indent="-457200">
              <a:buAutoNum type="arabicPeriod"/>
            </a:pPr>
            <a:r>
              <a:rPr lang="en-US" dirty="0" smtClean="0"/>
              <a:t>Increase knowledge of health disparities and health equity and the context in which they exist</a:t>
            </a:r>
          </a:p>
          <a:p>
            <a:pPr marL="457200" indent="-457200">
              <a:buAutoNum type="arabicPeriod"/>
            </a:pPr>
            <a:r>
              <a:rPr lang="en-US" dirty="0" smtClean="0"/>
              <a:t>Develop an understanding of the role of addressing health disparities in integrated behavioral care</a:t>
            </a:r>
          </a:p>
          <a:p>
            <a:pPr marL="457200" indent="-457200">
              <a:buAutoNum type="arabicPeriod"/>
            </a:pPr>
            <a:r>
              <a:rPr lang="en-US" dirty="0" smtClean="0"/>
              <a:t>Explore ways to address health disparities and promote health equity in integrated behavioral care models</a:t>
            </a:r>
            <a:endParaRPr lang="en-US" dirty="0"/>
          </a:p>
        </p:txBody>
      </p:sp>
    </p:spTree>
    <p:extLst>
      <p:ext uri="{BB962C8B-B14F-4D97-AF65-F5344CB8AC3E}">
        <p14:creationId xmlns:p14="http://schemas.microsoft.com/office/powerpoint/2010/main" val="36891653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Health Disparities and the Patient Protection and Affordable Care Act</a:t>
            </a:r>
            <a:endParaRPr lang="en-US" sz="2400" dirty="0"/>
          </a:p>
        </p:txBody>
      </p:sp>
      <p:sp>
        <p:nvSpPr>
          <p:cNvPr id="3" name="Content Placeholder 2"/>
          <p:cNvSpPr>
            <a:spLocks noGrp="1"/>
          </p:cNvSpPr>
          <p:nvPr>
            <p:ph idx="1"/>
          </p:nvPr>
        </p:nvSpPr>
        <p:spPr/>
        <p:txBody>
          <a:bodyPr>
            <a:normAutofit fontScale="92500"/>
          </a:bodyPr>
          <a:lstStyle/>
          <a:p>
            <a:pPr>
              <a:lnSpc>
                <a:spcPct val="110000"/>
              </a:lnSpc>
              <a:buFont typeface="Arial" pitchFamily="34" charset="0"/>
              <a:buChar char="•"/>
            </a:pPr>
            <a:r>
              <a:rPr lang="en-US" dirty="0" smtClean="0"/>
              <a:t>There are numerous provisions in the PPACA that address reducing health disparities and increasing health care equity</a:t>
            </a:r>
          </a:p>
          <a:p>
            <a:pPr>
              <a:lnSpc>
                <a:spcPct val="110000"/>
              </a:lnSpc>
              <a:buFont typeface="Arial" pitchFamily="34" charset="0"/>
              <a:buChar char="•"/>
            </a:pPr>
            <a:r>
              <a:rPr lang="en-US" dirty="0" smtClean="0"/>
              <a:t>These fall under six domains:</a:t>
            </a:r>
          </a:p>
          <a:p>
            <a:pPr lvl="1">
              <a:lnSpc>
                <a:spcPct val="110000"/>
              </a:lnSpc>
            </a:pPr>
            <a:r>
              <a:rPr lang="en-US" dirty="0" smtClean="0"/>
              <a:t>Consistent data collection</a:t>
            </a:r>
          </a:p>
          <a:p>
            <a:pPr lvl="1">
              <a:lnSpc>
                <a:spcPct val="110000"/>
              </a:lnSpc>
            </a:pPr>
            <a:r>
              <a:rPr lang="en-US" dirty="0" smtClean="0"/>
              <a:t>Workforce diversity</a:t>
            </a:r>
          </a:p>
          <a:p>
            <a:pPr lvl="1">
              <a:lnSpc>
                <a:spcPct val="110000"/>
              </a:lnSpc>
            </a:pPr>
            <a:r>
              <a:rPr lang="en-US" dirty="0" smtClean="0"/>
              <a:t>Cultural competence training and education</a:t>
            </a:r>
          </a:p>
          <a:p>
            <a:pPr lvl="1">
              <a:lnSpc>
                <a:spcPct val="110000"/>
              </a:lnSpc>
            </a:pPr>
            <a:r>
              <a:rPr lang="en-US" dirty="0" smtClean="0"/>
              <a:t>Funding health disparities research</a:t>
            </a:r>
          </a:p>
          <a:p>
            <a:pPr lvl="1">
              <a:lnSpc>
                <a:spcPct val="110000"/>
              </a:lnSpc>
            </a:pPr>
            <a:r>
              <a:rPr lang="en-US" dirty="0"/>
              <a:t>P</a:t>
            </a:r>
            <a:r>
              <a:rPr lang="en-US" dirty="0" smtClean="0"/>
              <a:t>revention program promotion</a:t>
            </a:r>
          </a:p>
          <a:p>
            <a:pPr lvl="1">
              <a:lnSpc>
                <a:spcPct val="110000"/>
              </a:lnSpc>
            </a:pPr>
            <a:r>
              <a:rPr lang="en-US" dirty="0" smtClean="0"/>
              <a:t>Addressing disparities in health insurance reform</a:t>
            </a:r>
          </a:p>
          <a:p>
            <a:pPr lvl="1"/>
            <a:endParaRPr lang="en-US" dirty="0"/>
          </a:p>
        </p:txBody>
      </p:sp>
    </p:spTree>
    <p:extLst>
      <p:ext uri="{BB962C8B-B14F-4D97-AF65-F5344CB8AC3E}">
        <p14:creationId xmlns:p14="http://schemas.microsoft.com/office/powerpoint/2010/main" val="1487145787"/>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PPACA and Integration</a:t>
            </a:r>
            <a:endParaRPr lang="en-US" dirty="0"/>
          </a:p>
        </p:txBody>
      </p:sp>
      <p:sp>
        <p:nvSpPr>
          <p:cNvPr id="3" name="Content Placeholder 2"/>
          <p:cNvSpPr>
            <a:spLocks noGrp="1"/>
          </p:cNvSpPr>
          <p:nvPr>
            <p:ph idx="1"/>
          </p:nvPr>
        </p:nvSpPr>
        <p:spPr>
          <a:xfrm>
            <a:off x="685800" y="1676400"/>
            <a:ext cx="8001000" cy="4114800"/>
          </a:xfrm>
        </p:spPr>
        <p:txBody>
          <a:bodyPr>
            <a:normAutofit fontScale="92500" lnSpcReduction="20000"/>
          </a:bodyPr>
          <a:lstStyle/>
          <a:p>
            <a:pPr>
              <a:lnSpc>
                <a:spcPct val="110000"/>
              </a:lnSpc>
              <a:buFont typeface="Arial" pitchFamily="34" charset="0"/>
              <a:buChar char="•"/>
            </a:pPr>
            <a:r>
              <a:rPr lang="en-US" dirty="0" smtClean="0"/>
              <a:t>ACA has a number of provisions to integrate primary and behavioral health care</a:t>
            </a:r>
          </a:p>
          <a:p>
            <a:pPr>
              <a:lnSpc>
                <a:spcPct val="110000"/>
              </a:lnSpc>
              <a:buFont typeface="Arial" pitchFamily="34" charset="0"/>
              <a:buChar char="•"/>
            </a:pPr>
            <a:r>
              <a:rPr lang="en-US" dirty="0"/>
              <a:t>SAMHSA states that:  </a:t>
            </a:r>
          </a:p>
          <a:p>
            <a:pPr lvl="1">
              <a:lnSpc>
                <a:spcPct val="110000"/>
              </a:lnSpc>
              <a:buFont typeface="Arial" pitchFamily="34" charset="0"/>
              <a:buChar char="•"/>
            </a:pPr>
            <a:r>
              <a:rPr lang="en-US" dirty="0"/>
              <a:t>“For consumers of mental health services or those in recovery from addiction disorders, the law’s provisions and the general movement toward integration are important steps that can lead to improved overall health”</a:t>
            </a:r>
            <a:r>
              <a:rPr lang="en-US" baseline="30000" dirty="0"/>
              <a:t>13</a:t>
            </a:r>
            <a:r>
              <a:rPr lang="en-US" dirty="0"/>
              <a:t> </a:t>
            </a:r>
            <a:endParaRPr lang="en-US" dirty="0" smtClean="0"/>
          </a:p>
          <a:p>
            <a:pPr marL="342900" lvl="1" indent="-342900">
              <a:lnSpc>
                <a:spcPct val="110000"/>
              </a:lnSpc>
              <a:buClr>
                <a:srgbClr val="16A21F"/>
              </a:buClr>
              <a:buFont typeface="Arial" pitchFamily="34" charset="0"/>
              <a:buChar char="•"/>
            </a:pPr>
            <a:r>
              <a:rPr lang="en-US" sz="2400" dirty="0"/>
              <a:t>How do the 6 domains address health disparities and how can they be incorporated into integrated care models?</a:t>
            </a:r>
          </a:p>
          <a:p>
            <a:pPr>
              <a:lnSpc>
                <a:spcPct val="110000"/>
              </a:lnSpc>
              <a:buFont typeface="Arial" pitchFamily="34" charset="0"/>
              <a:buChar char="•"/>
            </a:pPr>
            <a:r>
              <a:rPr lang="en-US" dirty="0" smtClean="0"/>
              <a:t>Discussion:  How does your county mental health and public health agencies address these 6 domains, and what models of integrated behavioral health care are being implemented?</a:t>
            </a:r>
          </a:p>
        </p:txBody>
      </p:sp>
    </p:spTree>
    <p:extLst>
      <p:ext uri="{BB962C8B-B14F-4D97-AF65-F5344CB8AC3E}">
        <p14:creationId xmlns:p14="http://schemas.microsoft.com/office/powerpoint/2010/main" val="4234151488"/>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Achieving Health Equity for All – an Organizational Model for Change</a:t>
            </a:r>
            <a:endParaRPr lang="en-US" dirty="0"/>
          </a:p>
        </p:txBody>
      </p:sp>
      <p:sp>
        <p:nvSpPr>
          <p:cNvPr id="3" name="Content Placeholder 2"/>
          <p:cNvSpPr>
            <a:spLocks noGrp="1"/>
          </p:cNvSpPr>
          <p:nvPr>
            <p:ph idx="1"/>
          </p:nvPr>
        </p:nvSpPr>
        <p:spPr>
          <a:xfrm>
            <a:off x="685800" y="2133600"/>
            <a:ext cx="8001000" cy="3505200"/>
          </a:xfrm>
        </p:spPr>
        <p:txBody>
          <a:bodyPr/>
          <a:lstStyle/>
          <a:p>
            <a:r>
              <a:rPr lang="en-US" sz="2300" dirty="0" smtClean="0"/>
              <a:t>How does an agency address health disparity issues and ensure that those it serves gets equitable health care?</a:t>
            </a:r>
          </a:p>
          <a:p>
            <a:pPr>
              <a:buFont typeface="Arial" pitchFamily="34" charset="0"/>
              <a:buChar char="•"/>
            </a:pPr>
            <a:r>
              <a:rPr lang="en-US" sz="2300" dirty="0" smtClean="0"/>
              <a:t>Key step is an organizational self assessment to determine which issues need to be addressed, the organization’s ability to address these issues, and its readiness to implement changes</a:t>
            </a:r>
          </a:p>
          <a:p>
            <a:pPr>
              <a:buFont typeface="Arial" pitchFamily="34" charset="0"/>
              <a:buChar char="•"/>
            </a:pPr>
            <a:r>
              <a:rPr lang="en-US" sz="2300" dirty="0" smtClean="0"/>
              <a:t>The Bay Area Regional Health Inequities Initiative (BARHII) toolkit for organizational self-assessment is one collaborative model that shows how one community is dealing with their health inequities</a:t>
            </a:r>
            <a:r>
              <a:rPr lang="en-US" sz="2300" baseline="30000" dirty="0" smtClean="0"/>
              <a:t>14</a:t>
            </a:r>
            <a:endParaRPr lang="en-US" sz="2300" dirty="0" smtClean="0"/>
          </a:p>
          <a:p>
            <a:pPr>
              <a:buFont typeface="Arial" pitchFamily="34" charset="0"/>
              <a:buChar char="•"/>
            </a:pPr>
            <a:endParaRPr lang="en-US" dirty="0"/>
          </a:p>
        </p:txBody>
      </p:sp>
    </p:spTree>
    <p:extLst>
      <p:ext uri="{BB962C8B-B14F-4D97-AF65-F5344CB8AC3E}">
        <p14:creationId xmlns:p14="http://schemas.microsoft.com/office/powerpoint/2010/main" val="823395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655638"/>
          </a:xfrm>
        </p:spPr>
        <p:txBody>
          <a:bodyPr/>
          <a:lstStyle/>
          <a:p>
            <a:pPr algn="ctr"/>
            <a:r>
              <a:rPr lang="en-US" sz="2400" dirty="0" smtClean="0"/>
              <a:t>BARHII Organizational Assessment –Organizational Characteristics and Workforce Competencies</a:t>
            </a:r>
            <a:r>
              <a:rPr lang="en-US" sz="2400" baseline="30000" dirty="0" smtClean="0"/>
              <a:t>15</a:t>
            </a:r>
            <a:endParaRPr lang="en-US" sz="2400" dirty="0"/>
          </a:p>
        </p:txBody>
      </p:sp>
      <p:sp>
        <p:nvSpPr>
          <p:cNvPr id="5" name="Text Placeholder 4"/>
          <p:cNvSpPr>
            <a:spLocks noGrp="1"/>
          </p:cNvSpPr>
          <p:nvPr>
            <p:ph type="body" idx="1"/>
          </p:nvPr>
        </p:nvSpPr>
        <p:spPr>
          <a:xfrm>
            <a:off x="457200" y="1676400"/>
            <a:ext cx="4040188" cy="346075"/>
          </a:xfrm>
        </p:spPr>
        <p:txBody>
          <a:bodyPr/>
          <a:lstStyle/>
          <a:p>
            <a:r>
              <a:rPr lang="en-US" sz="1900" dirty="0" smtClean="0"/>
              <a:t>Organizational Characteristics</a:t>
            </a:r>
            <a:endParaRPr lang="en-US" sz="1900" dirty="0"/>
          </a:p>
        </p:txBody>
      </p:sp>
      <p:sp>
        <p:nvSpPr>
          <p:cNvPr id="3" name="Content Placeholder 2"/>
          <p:cNvSpPr>
            <a:spLocks noGrp="1"/>
          </p:cNvSpPr>
          <p:nvPr>
            <p:ph sz="half" idx="2"/>
          </p:nvPr>
        </p:nvSpPr>
        <p:spPr>
          <a:xfrm>
            <a:off x="457200" y="1981200"/>
            <a:ext cx="4040188" cy="4144963"/>
          </a:xfrm>
        </p:spPr>
        <p:txBody>
          <a:bodyPr/>
          <a:lstStyle/>
          <a:p>
            <a:pPr>
              <a:buFont typeface="Arial" pitchFamily="34" charset="0"/>
              <a:buChar char="•"/>
            </a:pPr>
            <a:r>
              <a:rPr lang="en-US" sz="1800" dirty="0" smtClean="0"/>
              <a:t>Institution/agency’s commitment to addressing health inequities</a:t>
            </a:r>
          </a:p>
          <a:p>
            <a:pPr>
              <a:buFont typeface="Arial" pitchFamily="34" charset="0"/>
              <a:buChar char="•"/>
            </a:pPr>
            <a:r>
              <a:rPr lang="en-US" sz="1800" dirty="0" smtClean="0"/>
              <a:t>Willingness to hire </a:t>
            </a:r>
          </a:p>
          <a:p>
            <a:pPr>
              <a:buFont typeface="Arial" pitchFamily="34" charset="0"/>
              <a:buChar char="•"/>
            </a:pPr>
            <a:r>
              <a:rPr lang="en-US" sz="1800" dirty="0" smtClean="0"/>
              <a:t>A structure that will support collaborations/partnerships</a:t>
            </a:r>
          </a:p>
          <a:p>
            <a:pPr>
              <a:buFont typeface="Arial" pitchFamily="34" charset="0"/>
              <a:buChar char="•"/>
            </a:pPr>
            <a:r>
              <a:rPr lang="en-US" sz="1800" dirty="0" smtClean="0"/>
              <a:t>Staff support </a:t>
            </a:r>
          </a:p>
          <a:p>
            <a:pPr>
              <a:buFont typeface="Arial" pitchFamily="34" charset="0"/>
              <a:buChar char="•"/>
            </a:pPr>
            <a:r>
              <a:rPr lang="en-US" sz="1800" dirty="0" smtClean="0"/>
              <a:t>Transparent communication</a:t>
            </a:r>
          </a:p>
          <a:p>
            <a:pPr>
              <a:buFont typeface="Arial" pitchFamily="34" charset="0"/>
              <a:buChar char="•"/>
            </a:pPr>
            <a:r>
              <a:rPr lang="en-US" sz="1800" dirty="0" smtClean="0"/>
              <a:t>Creative use of categorical funds</a:t>
            </a:r>
          </a:p>
          <a:p>
            <a:pPr>
              <a:buFont typeface="Arial" pitchFamily="34" charset="0"/>
              <a:buChar char="•"/>
            </a:pPr>
            <a:r>
              <a:rPr lang="en-US" sz="1800" dirty="0" smtClean="0"/>
              <a:t>Community-accessible data and planning</a:t>
            </a:r>
          </a:p>
          <a:p>
            <a:pPr>
              <a:buFont typeface="Arial" pitchFamily="34" charset="0"/>
              <a:buChar char="•"/>
            </a:pPr>
            <a:r>
              <a:rPr lang="en-US" sz="1800" dirty="0" smtClean="0"/>
              <a:t>A smooth administrative process</a:t>
            </a:r>
          </a:p>
          <a:p>
            <a:pPr>
              <a:buFont typeface="Arial" pitchFamily="34" charset="0"/>
              <a:buChar char="•"/>
            </a:pPr>
            <a:endParaRPr lang="en-US" sz="1800" dirty="0"/>
          </a:p>
        </p:txBody>
      </p:sp>
      <p:sp>
        <p:nvSpPr>
          <p:cNvPr id="6" name="Text Placeholder 5"/>
          <p:cNvSpPr>
            <a:spLocks noGrp="1"/>
          </p:cNvSpPr>
          <p:nvPr>
            <p:ph type="body" sz="quarter" idx="3"/>
          </p:nvPr>
        </p:nvSpPr>
        <p:spPr>
          <a:xfrm>
            <a:off x="4648200" y="1676400"/>
            <a:ext cx="4041775" cy="346075"/>
          </a:xfrm>
        </p:spPr>
        <p:txBody>
          <a:bodyPr/>
          <a:lstStyle/>
          <a:p>
            <a:r>
              <a:rPr lang="en-US" sz="1900" dirty="0" smtClean="0"/>
              <a:t>Workforce Competencies</a:t>
            </a:r>
            <a:endParaRPr lang="en-US" sz="1900" dirty="0"/>
          </a:p>
        </p:txBody>
      </p:sp>
      <p:sp>
        <p:nvSpPr>
          <p:cNvPr id="7" name="Content Placeholder 6"/>
          <p:cNvSpPr>
            <a:spLocks noGrp="1"/>
          </p:cNvSpPr>
          <p:nvPr>
            <p:ph sz="quarter" idx="4"/>
          </p:nvPr>
        </p:nvSpPr>
        <p:spPr>
          <a:xfrm>
            <a:off x="4645025" y="1981200"/>
            <a:ext cx="4041775" cy="4144963"/>
          </a:xfrm>
        </p:spPr>
        <p:txBody>
          <a:bodyPr/>
          <a:lstStyle/>
          <a:p>
            <a:pPr marL="285750" indent="-285750">
              <a:buFont typeface="Arial" pitchFamily="34" charset="0"/>
              <a:buChar char="•"/>
            </a:pPr>
            <a:r>
              <a:rPr lang="en-US" sz="1800" dirty="0" smtClean="0"/>
              <a:t>Passion, self-reflection, and listening skills</a:t>
            </a:r>
          </a:p>
          <a:p>
            <a:pPr marL="285750" indent="-285750">
              <a:buFont typeface="Arial" pitchFamily="34" charset="0"/>
              <a:buChar char="•"/>
            </a:pPr>
            <a:r>
              <a:rPr lang="en-US" sz="1800" dirty="0" smtClean="0"/>
              <a:t>Knowledge of a public health framework</a:t>
            </a:r>
          </a:p>
          <a:p>
            <a:pPr marL="285750" indent="-285750">
              <a:buFont typeface="Arial" pitchFamily="34" charset="0"/>
              <a:buChar char="•"/>
            </a:pPr>
            <a:r>
              <a:rPr lang="en-US" sz="1800" dirty="0" smtClean="0"/>
              <a:t>Able to integrate social, environmental, and structural determinants of health</a:t>
            </a:r>
          </a:p>
          <a:p>
            <a:pPr marL="285750" indent="-285750">
              <a:buFont typeface="Arial" pitchFamily="34" charset="0"/>
              <a:buChar char="•"/>
            </a:pPr>
            <a:r>
              <a:rPr lang="en-US" sz="1800" dirty="0" smtClean="0"/>
              <a:t>Knowledge of the community/Leadership skills</a:t>
            </a:r>
          </a:p>
          <a:p>
            <a:pPr marL="285750" indent="-285750">
              <a:buFont typeface="Arial" pitchFamily="34" charset="0"/>
              <a:buChar char="•"/>
            </a:pPr>
            <a:r>
              <a:rPr lang="en-US" sz="1800" dirty="0" smtClean="0"/>
              <a:t>Ability to collaborate/Community organizing skills</a:t>
            </a:r>
          </a:p>
          <a:p>
            <a:pPr marL="285750" indent="-285750">
              <a:buFont typeface="Arial" pitchFamily="34" charset="0"/>
              <a:buChar char="•"/>
            </a:pPr>
            <a:r>
              <a:rPr lang="en-US" sz="1800" dirty="0" smtClean="0"/>
              <a:t>Problem solving skills/Cultural sensitivity</a:t>
            </a:r>
            <a:endParaRPr lang="en-US" sz="1800" dirty="0"/>
          </a:p>
        </p:txBody>
      </p:sp>
    </p:spTree>
    <p:extLst>
      <p:ext uri="{BB962C8B-B14F-4D97-AF65-F5344CB8AC3E}">
        <p14:creationId xmlns:p14="http://schemas.microsoft.com/office/powerpoint/2010/main" val="20659103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685800" y="838200"/>
            <a:ext cx="8001000" cy="1066800"/>
          </a:xfrm>
        </p:spPr>
        <p:txBody>
          <a:bodyPr/>
          <a:lstStyle/>
          <a:p>
            <a:r>
              <a:rPr lang="en-US" dirty="0" smtClean="0"/>
              <a:t>Additional Models for Organizational Self Assessment</a:t>
            </a:r>
            <a:endParaRPr lang="en-US" dirty="0"/>
          </a:p>
        </p:txBody>
      </p:sp>
      <p:sp>
        <p:nvSpPr>
          <p:cNvPr id="8" name="Content Placeholder 7"/>
          <p:cNvSpPr>
            <a:spLocks noGrp="1"/>
          </p:cNvSpPr>
          <p:nvPr>
            <p:ph idx="1"/>
          </p:nvPr>
        </p:nvSpPr>
        <p:spPr/>
        <p:txBody>
          <a:bodyPr/>
          <a:lstStyle/>
          <a:p>
            <a:pPr>
              <a:buFont typeface="Arial" pitchFamily="34" charset="0"/>
              <a:buChar char="•"/>
            </a:pPr>
            <a:r>
              <a:rPr lang="en-US" sz="2000" dirty="0" smtClean="0"/>
              <a:t>National Center for Cultural Competence, Innovative self assessment and strategic planning - focus on cultural and </a:t>
            </a:r>
            <a:r>
              <a:rPr lang="en-US" sz="2000" dirty="0"/>
              <a:t>linguistic competence (</a:t>
            </a:r>
            <a:r>
              <a:rPr lang="en-US" sz="2000" dirty="0">
                <a:hlinkClick r:id="rId2"/>
              </a:rPr>
              <a:t>http://</a:t>
            </a:r>
            <a:r>
              <a:rPr lang="en-US" sz="2000" dirty="0" smtClean="0">
                <a:hlinkClick r:id="rId2"/>
              </a:rPr>
              <a:t>nccc.georgetown.edu/documents/Contra%20Costa.pdf</a:t>
            </a:r>
            <a:r>
              <a:rPr lang="en-US" sz="2000" dirty="0" smtClean="0"/>
              <a:t>) </a:t>
            </a:r>
          </a:p>
          <a:p>
            <a:pPr>
              <a:buFont typeface="Arial" pitchFamily="34" charset="0"/>
              <a:buChar char="•"/>
            </a:pPr>
            <a:r>
              <a:rPr lang="en-US" sz="2000" dirty="0" smtClean="0"/>
              <a:t>State of New Jersey, Department of Health and Human Services Health Disparities </a:t>
            </a:r>
            <a:r>
              <a:rPr lang="en-US" sz="2000" dirty="0"/>
              <a:t>Self Assessment (</a:t>
            </a:r>
            <a:r>
              <a:rPr lang="en-US" sz="2000" dirty="0">
                <a:hlinkClick r:id="rId3"/>
              </a:rPr>
              <a:t>http://</a:t>
            </a:r>
            <a:r>
              <a:rPr lang="en-US" sz="2000" dirty="0" smtClean="0">
                <a:hlinkClick r:id="rId3"/>
              </a:rPr>
              <a:t>www.state.nj.us/health/omh/documents/2009self_assessment_survey_report.pdf</a:t>
            </a:r>
            <a:r>
              <a:rPr lang="en-US" sz="2000" dirty="0" smtClean="0"/>
              <a:t>)</a:t>
            </a:r>
          </a:p>
          <a:p>
            <a:pPr>
              <a:buFont typeface="Arial" pitchFamily="34" charset="0"/>
              <a:buChar char="•"/>
            </a:pPr>
            <a:r>
              <a:rPr lang="en-US" sz="2000" dirty="0" smtClean="0"/>
              <a:t>Developing a Self Assessment Tool for CLAS in Local Public Health Agencies (</a:t>
            </a:r>
            <a:r>
              <a:rPr lang="en-US" sz="2000" dirty="0" smtClean="0">
                <a:hlinkClick r:id="rId4"/>
              </a:rPr>
              <a:t>http://www.minorityhealth.hhs.gov/assets/pdf/checked/LPHAs_FinalReport.pdf</a:t>
            </a:r>
            <a:r>
              <a:rPr lang="en-US" sz="2000" dirty="0" smtClean="0"/>
              <a:t>) </a:t>
            </a:r>
            <a:endParaRPr lang="en-US" sz="2000" dirty="0"/>
          </a:p>
        </p:txBody>
      </p:sp>
    </p:spTree>
    <p:extLst>
      <p:ext uri="{BB962C8B-B14F-4D97-AF65-F5344CB8AC3E}">
        <p14:creationId xmlns:p14="http://schemas.microsoft.com/office/powerpoint/2010/main" val="25732598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Health Equity Beyond Race and Ethnicity</a:t>
            </a:r>
            <a:endParaRPr lang="en-US" dirty="0"/>
          </a:p>
        </p:txBody>
      </p:sp>
      <p:sp>
        <p:nvSpPr>
          <p:cNvPr id="3" name="Content Placeholder 2"/>
          <p:cNvSpPr>
            <a:spLocks noGrp="1"/>
          </p:cNvSpPr>
          <p:nvPr>
            <p:ph idx="1"/>
          </p:nvPr>
        </p:nvSpPr>
        <p:spPr>
          <a:xfrm>
            <a:off x="685800" y="1828800"/>
            <a:ext cx="8001000" cy="3810000"/>
          </a:xfrm>
        </p:spPr>
        <p:txBody>
          <a:bodyPr/>
          <a:lstStyle/>
          <a:p>
            <a:pPr>
              <a:buFont typeface="Arial" pitchFamily="34" charset="0"/>
              <a:buChar char="•"/>
            </a:pPr>
            <a:r>
              <a:rPr lang="en-US" dirty="0" smtClean="0"/>
              <a:t>Disparities exist in other populations</a:t>
            </a:r>
          </a:p>
          <a:p>
            <a:pPr>
              <a:buFont typeface="Arial" pitchFamily="34" charset="0"/>
              <a:buChar char="•"/>
            </a:pPr>
            <a:r>
              <a:rPr lang="en-US" dirty="0" smtClean="0"/>
              <a:t>Older adults</a:t>
            </a:r>
          </a:p>
          <a:p>
            <a:pPr lvl="1">
              <a:buFont typeface="Arial" pitchFamily="34" charset="0"/>
              <a:buChar char="•"/>
            </a:pPr>
            <a:r>
              <a:rPr lang="en-US" dirty="0" smtClean="0"/>
              <a:t>Higher rates of suicide </a:t>
            </a:r>
          </a:p>
          <a:p>
            <a:pPr>
              <a:buFont typeface="Arial" pitchFamily="34" charset="0"/>
              <a:buChar char="•"/>
            </a:pPr>
            <a:r>
              <a:rPr lang="en-US" dirty="0" smtClean="0"/>
              <a:t>The LGBT community (in particular, older adults)</a:t>
            </a:r>
          </a:p>
          <a:p>
            <a:pPr lvl="1">
              <a:buFont typeface="Arial" pitchFamily="34" charset="0"/>
              <a:buChar char="•"/>
            </a:pPr>
            <a:r>
              <a:rPr lang="en-US" dirty="0" smtClean="0"/>
              <a:t>Access to health care</a:t>
            </a:r>
          </a:p>
          <a:p>
            <a:pPr lvl="1">
              <a:buFont typeface="Arial" pitchFamily="34" charset="0"/>
              <a:buChar char="•"/>
            </a:pPr>
            <a:r>
              <a:rPr lang="en-US" dirty="0" smtClean="0"/>
              <a:t>Higher rates of smoking, alcohol and drug use, suicide and depression</a:t>
            </a:r>
          </a:p>
          <a:p>
            <a:pPr>
              <a:buFont typeface="Arial" pitchFamily="34" charset="0"/>
              <a:buChar char="•"/>
            </a:pPr>
            <a:r>
              <a:rPr lang="en-US" dirty="0" smtClean="0"/>
              <a:t>Persons who live in rural areas</a:t>
            </a:r>
          </a:p>
          <a:p>
            <a:pPr lvl="1">
              <a:buFont typeface="Arial" pitchFamily="34" charset="0"/>
              <a:buChar char="•"/>
            </a:pPr>
            <a:r>
              <a:rPr lang="en-US" dirty="0" smtClean="0"/>
              <a:t>Lack of healthcare professionals, specialists</a:t>
            </a:r>
          </a:p>
          <a:p>
            <a:pPr lvl="1">
              <a:buFont typeface="Arial" pitchFamily="34" charset="0"/>
              <a:buChar char="•"/>
            </a:pPr>
            <a:r>
              <a:rPr lang="en-US" dirty="0" smtClean="0"/>
              <a:t>High poverty levels</a:t>
            </a:r>
          </a:p>
          <a:p>
            <a:endParaRPr lang="en-US" dirty="0" smtClean="0"/>
          </a:p>
          <a:p>
            <a:endParaRPr lang="en-US" dirty="0" smtClean="0"/>
          </a:p>
          <a:p>
            <a:endParaRPr lang="en-US" dirty="0"/>
          </a:p>
        </p:txBody>
      </p:sp>
    </p:spTree>
    <p:extLst>
      <p:ext uri="{BB962C8B-B14F-4D97-AF65-F5344CB8AC3E}">
        <p14:creationId xmlns:p14="http://schemas.microsoft.com/office/powerpoint/2010/main" val="690702394"/>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Implications for Social Work</a:t>
            </a:r>
            <a:endParaRPr lang="en-US" dirty="0"/>
          </a:p>
        </p:txBody>
      </p:sp>
      <p:sp>
        <p:nvSpPr>
          <p:cNvPr id="3" name="Content Placeholder 2"/>
          <p:cNvSpPr>
            <a:spLocks noGrp="1"/>
          </p:cNvSpPr>
          <p:nvPr>
            <p:ph idx="1"/>
          </p:nvPr>
        </p:nvSpPr>
        <p:spPr/>
        <p:txBody>
          <a:bodyPr/>
          <a:lstStyle/>
          <a:p>
            <a:pPr>
              <a:buFont typeface="Arial" pitchFamily="34" charset="0"/>
              <a:buChar char="•"/>
            </a:pPr>
            <a:r>
              <a:rPr lang="en-US" dirty="0" smtClean="0"/>
              <a:t>Culturally sensitive practice is crucial when dealing with health disparities</a:t>
            </a:r>
          </a:p>
          <a:p>
            <a:pPr>
              <a:buFont typeface="Arial" pitchFamily="34" charset="0"/>
              <a:buChar char="•"/>
            </a:pPr>
            <a:r>
              <a:rPr lang="en-US" dirty="0" smtClean="0"/>
              <a:t>Awareness of  the causes of health disparities is needed in order to advocate for vulnerable populations</a:t>
            </a:r>
          </a:p>
          <a:p>
            <a:pPr>
              <a:buFont typeface="Arial" pitchFamily="34" charset="0"/>
              <a:buChar char="•"/>
            </a:pPr>
            <a:r>
              <a:rPr lang="en-US" dirty="0" smtClean="0"/>
              <a:t>By dealing with health disparities, the goal of health equity can be realized</a:t>
            </a:r>
            <a:endParaRPr lang="en-US" dirty="0"/>
          </a:p>
        </p:txBody>
      </p:sp>
    </p:spTree>
    <p:extLst>
      <p:ext uri="{BB962C8B-B14F-4D97-AF65-F5344CB8AC3E}">
        <p14:creationId xmlns:p14="http://schemas.microsoft.com/office/powerpoint/2010/main" val="12544659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8001000" cy="838200"/>
          </a:xfrm>
        </p:spPr>
        <p:txBody>
          <a:bodyPr/>
          <a:lstStyle/>
          <a:p>
            <a:r>
              <a:rPr lang="en-US" dirty="0" smtClean="0"/>
              <a:t>References</a:t>
            </a:r>
            <a:endParaRPr lang="en-US" dirty="0"/>
          </a:p>
        </p:txBody>
      </p:sp>
      <p:sp>
        <p:nvSpPr>
          <p:cNvPr id="3" name="Content Placeholder 2"/>
          <p:cNvSpPr>
            <a:spLocks noGrp="1"/>
          </p:cNvSpPr>
          <p:nvPr>
            <p:ph idx="1"/>
          </p:nvPr>
        </p:nvSpPr>
        <p:spPr>
          <a:xfrm>
            <a:off x="457200" y="838200"/>
            <a:ext cx="8382000" cy="5562600"/>
          </a:xfrm>
        </p:spPr>
        <p:txBody>
          <a:bodyPr/>
          <a:lstStyle/>
          <a:p>
            <a:pPr marL="457200" indent="-457200">
              <a:buAutoNum type="arabicPeriod"/>
            </a:pPr>
            <a:r>
              <a:rPr lang="en-US" sz="1150" dirty="0" smtClean="0"/>
              <a:t>National Institutes of Health. (2009). </a:t>
            </a:r>
            <a:r>
              <a:rPr lang="en-US" sz="1150" i="1" dirty="0" smtClean="0"/>
              <a:t>Biennial Report of the Director. </a:t>
            </a:r>
            <a:r>
              <a:rPr lang="en-US" sz="1150" dirty="0" smtClean="0"/>
              <a:t>Retrieved from </a:t>
            </a:r>
            <a:r>
              <a:rPr lang="en-US" sz="1150" dirty="0">
                <a:hlinkClick r:id="rId3"/>
              </a:rPr>
              <a:t>http://</a:t>
            </a:r>
            <a:r>
              <a:rPr lang="en-US" sz="1150" dirty="0" smtClean="0">
                <a:hlinkClick r:id="rId3"/>
              </a:rPr>
              <a:t>report.nih.gov/biennialreport/ViewSection.aspx?sid=26&amp;cid=4</a:t>
            </a:r>
            <a:endParaRPr lang="en-US" sz="1150" dirty="0" smtClean="0"/>
          </a:p>
          <a:p>
            <a:pPr marL="457200" indent="-457200">
              <a:buAutoNum type="arabicPeriod"/>
            </a:pPr>
            <a:r>
              <a:rPr lang="en-US" sz="1150" dirty="0" smtClean="0"/>
              <a:t>Whitehead, M. (1992). The concepts and principles of equity and health. </a:t>
            </a:r>
            <a:r>
              <a:rPr lang="en-US" sz="1150" i="1" dirty="0" smtClean="0"/>
              <a:t>International Journal of Health Services, 22, </a:t>
            </a:r>
            <a:r>
              <a:rPr lang="en-US" sz="1150" dirty="0" smtClean="0"/>
              <a:t>429-445.</a:t>
            </a:r>
          </a:p>
          <a:p>
            <a:pPr marL="457200" indent="-457200">
              <a:buAutoNum type="arabicPeriod"/>
            </a:pPr>
            <a:r>
              <a:rPr lang="en-US" sz="1150" dirty="0" err="1"/>
              <a:t>Stith</a:t>
            </a:r>
            <a:r>
              <a:rPr lang="en-US" sz="1150" dirty="0"/>
              <a:t> AY, Nelson AR. </a:t>
            </a:r>
            <a:r>
              <a:rPr lang="en-US" sz="1150" dirty="0" smtClean="0"/>
              <a:t>(2002). </a:t>
            </a:r>
            <a:r>
              <a:rPr lang="en-US" sz="1150" i="1" dirty="0" smtClean="0"/>
              <a:t>Committee </a:t>
            </a:r>
            <a:r>
              <a:rPr lang="en-US" sz="1150" i="1" dirty="0"/>
              <a:t>on Understanding and Eliminating Racial and Ethnic Disparities in Health Care, Board on Health </a:t>
            </a:r>
            <a:r>
              <a:rPr lang="en-US" sz="1150" i="1" dirty="0" smtClean="0"/>
              <a:t>Policy</a:t>
            </a:r>
            <a:r>
              <a:rPr lang="en-US" sz="1150" dirty="0" smtClean="0"/>
              <a:t>. </a:t>
            </a:r>
            <a:r>
              <a:rPr lang="en-US" sz="1150" dirty="0"/>
              <a:t>Institute of Medicine. Washington, DC: National Academy </a:t>
            </a:r>
            <a:r>
              <a:rPr lang="en-US" sz="1150" dirty="0" smtClean="0"/>
              <a:t>Press.</a:t>
            </a:r>
          </a:p>
          <a:p>
            <a:pPr marL="457200" indent="-457200">
              <a:buAutoNum type="arabicPeriod"/>
            </a:pPr>
            <a:r>
              <a:rPr lang="en-US" sz="1150" dirty="0" err="1" smtClean="0"/>
              <a:t>Smedley</a:t>
            </a:r>
            <a:r>
              <a:rPr lang="en-US" sz="1150" dirty="0" smtClean="0"/>
              <a:t>, B.D. (2006). Expanding the frame of understanding health disparities: from a focus on health systems to social and economic systems. </a:t>
            </a:r>
            <a:r>
              <a:rPr lang="en-US" sz="1150" i="1" dirty="0" smtClean="0"/>
              <a:t>Health Education and Behavior</a:t>
            </a:r>
            <a:r>
              <a:rPr lang="en-US" sz="1150" dirty="0" smtClean="0"/>
              <a:t>, 33(4):538-41.</a:t>
            </a:r>
          </a:p>
          <a:p>
            <a:pPr marL="457200" indent="-457200">
              <a:buFont typeface="Wingdings" pitchFamily="2" charset="2"/>
              <a:buAutoNum type="arabicPeriod"/>
            </a:pPr>
            <a:r>
              <a:rPr lang="en-US" sz="1150" dirty="0"/>
              <a:t>Whitehead, M. (1992). The concepts and principles of equity and health. </a:t>
            </a:r>
            <a:r>
              <a:rPr lang="en-US" sz="1150" i="1" dirty="0"/>
              <a:t>International Journal of Health Services, 22, </a:t>
            </a:r>
            <a:r>
              <a:rPr lang="en-US" sz="1150" dirty="0"/>
              <a:t>429-445</a:t>
            </a:r>
            <a:r>
              <a:rPr lang="en-US" sz="1150" dirty="0" smtClean="0"/>
              <a:t>.</a:t>
            </a:r>
          </a:p>
          <a:p>
            <a:pPr marL="457200" indent="-457200">
              <a:buFont typeface="Wingdings" pitchFamily="2" charset="2"/>
              <a:buAutoNum type="arabicPeriod"/>
            </a:pPr>
            <a:r>
              <a:rPr lang="en-US" sz="1150" dirty="0" err="1" smtClean="0"/>
              <a:t>Aday</a:t>
            </a:r>
            <a:r>
              <a:rPr lang="en-US" sz="1150" dirty="0" smtClean="0"/>
              <a:t>, LA, Fleming, GV, Anderson, RM. (1984). An overview of current access issues. In Anderson, R. and </a:t>
            </a:r>
            <a:r>
              <a:rPr lang="en-US" sz="1150" dirty="0" err="1" smtClean="0"/>
              <a:t>Aday</a:t>
            </a:r>
            <a:r>
              <a:rPr lang="en-US" sz="1150" dirty="0" smtClean="0"/>
              <a:t>, LA. </a:t>
            </a:r>
            <a:r>
              <a:rPr lang="en-US" sz="1150" i="1" dirty="0" smtClean="0"/>
              <a:t>Access to medical care in the US </a:t>
            </a:r>
            <a:r>
              <a:rPr lang="en-US" sz="1150" dirty="0" smtClean="0"/>
              <a:t>(pp. 1-18). </a:t>
            </a:r>
            <a:r>
              <a:rPr lang="en-US" sz="1150" dirty="0" err="1" smtClean="0"/>
              <a:t>Chilcago</a:t>
            </a:r>
            <a:r>
              <a:rPr lang="en-US" sz="1150" dirty="0" smtClean="0"/>
              <a:t>, IL: Pluribus Press/University of Chicago.</a:t>
            </a:r>
            <a:endParaRPr lang="en-US" sz="1150" dirty="0"/>
          </a:p>
          <a:p>
            <a:pPr marL="457200" indent="-457200">
              <a:buFont typeface="Wingdings" pitchFamily="2" charset="2"/>
              <a:buAutoNum type="arabicPeriod"/>
            </a:pPr>
            <a:r>
              <a:rPr lang="en-US" sz="1150" dirty="0" smtClean="0"/>
              <a:t>Stratton, A., Hynes, M., </a:t>
            </a:r>
            <a:r>
              <a:rPr lang="en-US" sz="1150" dirty="0" err="1" smtClean="0"/>
              <a:t>Nepaul</a:t>
            </a:r>
            <a:r>
              <a:rPr lang="en-US" sz="1150" dirty="0" smtClean="0"/>
              <a:t>, A. (2007). Issue brief: Defining health disparities. </a:t>
            </a:r>
            <a:r>
              <a:rPr lang="en-US" sz="1150" i="1" dirty="0" smtClean="0"/>
              <a:t>The Connecticut Health Disparities Project. </a:t>
            </a:r>
            <a:r>
              <a:rPr lang="en-US" sz="1150" dirty="0" smtClean="0"/>
              <a:t>Connecticut Department of Public Health. Retrieved from </a:t>
            </a:r>
            <a:r>
              <a:rPr lang="en-US" sz="1150" dirty="0">
                <a:hlinkClick r:id="rId4"/>
              </a:rPr>
              <a:t>http://www.ct.gov/dph/lib/dph/hisr/pdf/defining_health_disparities.pdf</a:t>
            </a:r>
            <a:endParaRPr lang="en-US" sz="1150" dirty="0"/>
          </a:p>
          <a:p>
            <a:pPr marL="457200" indent="-457200">
              <a:buFont typeface="Wingdings" pitchFamily="2" charset="2"/>
              <a:buAutoNum type="arabicPeriod"/>
            </a:pPr>
            <a:r>
              <a:rPr lang="en-US" sz="1150" dirty="0" smtClean="0"/>
              <a:t>National Institute of Allergy and Infectious Diseases. (2001). Minority health: What are mental disparities? Retrieved August 1, 2012 from </a:t>
            </a:r>
            <a:r>
              <a:rPr lang="en-US" sz="1150" dirty="0">
                <a:hlinkClick r:id="rId5"/>
              </a:rPr>
              <a:t>http://</a:t>
            </a:r>
            <a:r>
              <a:rPr lang="en-US" sz="1150" dirty="0" smtClean="0">
                <a:hlinkClick r:id="rId5"/>
              </a:rPr>
              <a:t>www.niaid.nih.gov/topics/minorityhealth/pages/disparities.aspx</a:t>
            </a:r>
            <a:endParaRPr lang="en-US" sz="1150" dirty="0" smtClean="0"/>
          </a:p>
          <a:p>
            <a:pPr marL="457200" indent="-457200">
              <a:buFont typeface="Wingdings" pitchFamily="2" charset="2"/>
              <a:buAutoNum type="arabicPeriod"/>
            </a:pPr>
            <a:r>
              <a:rPr lang="en-US" sz="1150" dirty="0"/>
              <a:t>National Council of La </a:t>
            </a:r>
            <a:r>
              <a:rPr lang="en-US" sz="1150" dirty="0" err="1"/>
              <a:t>Raza</a:t>
            </a:r>
            <a:r>
              <a:rPr lang="en-US" sz="1150" dirty="0"/>
              <a:t>, </a:t>
            </a:r>
            <a:r>
              <a:rPr lang="en-US" sz="1150" dirty="0" smtClean="0"/>
              <a:t>2006</a:t>
            </a:r>
            <a:endParaRPr lang="en-US" sz="1150" dirty="0"/>
          </a:p>
          <a:p>
            <a:pPr marL="457200" indent="-457200">
              <a:buFont typeface="Wingdings" pitchFamily="2" charset="2"/>
              <a:buAutoNum type="arabicPeriod"/>
            </a:pPr>
            <a:r>
              <a:rPr lang="en-US" sz="1150" dirty="0" smtClean="0"/>
              <a:t>Movement Advancement Project. (2007, September). </a:t>
            </a:r>
            <a:r>
              <a:rPr lang="en-US" sz="1150" i="1" dirty="0" smtClean="0"/>
              <a:t>LGBT older adults and health disparities. </a:t>
            </a:r>
            <a:r>
              <a:rPr lang="en-US" sz="1150" dirty="0" smtClean="0"/>
              <a:t>Retrieved from </a:t>
            </a:r>
            <a:r>
              <a:rPr lang="en-US" sz="1150" dirty="0">
                <a:hlinkClick r:id="rId6"/>
              </a:rPr>
              <a:t>http://www.lgbtmap.org/file/lgbt-older-adults-and-health-disparities.pdf</a:t>
            </a:r>
            <a:endParaRPr lang="en-US" sz="1150" dirty="0"/>
          </a:p>
          <a:p>
            <a:pPr marL="457200" indent="-457200">
              <a:buAutoNum type="arabicPeriod"/>
            </a:pPr>
            <a:r>
              <a:rPr lang="en-US" sz="1150" dirty="0" smtClean="0"/>
              <a:t>Miranda, J, McGuire, TG, Williams, DR, Wang, P. (2008). Mental health in the context of health disparities. </a:t>
            </a:r>
            <a:r>
              <a:rPr lang="en-US" sz="1150" i="1" dirty="0" smtClean="0"/>
              <a:t>The American Journal of Psychiatry, 165(9).</a:t>
            </a:r>
            <a:endParaRPr lang="en-US" sz="1150" dirty="0" smtClean="0"/>
          </a:p>
          <a:p>
            <a:pPr marL="457200" indent="-457200">
              <a:buAutoNum type="arabicPeriod"/>
            </a:pPr>
            <a:r>
              <a:rPr lang="en-US" sz="1150" dirty="0"/>
              <a:t>Miranda, J, McGuire, TG, Williams, DR, Wang, P. (2008). Mental health in the context of health disparities. </a:t>
            </a:r>
            <a:r>
              <a:rPr lang="en-US" sz="1150" i="1" dirty="0"/>
              <a:t>The American Journal of Psychiatry, 165(9).</a:t>
            </a:r>
            <a:endParaRPr lang="en-US" sz="1150" dirty="0"/>
          </a:p>
          <a:p>
            <a:pPr marL="457200" indent="-457200">
              <a:buAutoNum type="arabicPeriod"/>
            </a:pPr>
            <a:r>
              <a:rPr lang="en-US" sz="1150" dirty="0" smtClean="0"/>
              <a:t>Substance Abuse and Mental Health Services Administration. (2011). </a:t>
            </a:r>
            <a:r>
              <a:rPr lang="en-US" sz="1150" i="1" dirty="0" smtClean="0"/>
              <a:t>Why is the Affordable Care Act important for people with health disparities? </a:t>
            </a:r>
            <a:r>
              <a:rPr lang="en-US" sz="1150" dirty="0" smtClean="0"/>
              <a:t>(SMA11-HR006). Rockville, MD.</a:t>
            </a:r>
          </a:p>
        </p:txBody>
      </p:sp>
    </p:spTree>
    <p:extLst>
      <p:ext uri="{BB962C8B-B14F-4D97-AF65-F5344CB8AC3E}">
        <p14:creationId xmlns:p14="http://schemas.microsoft.com/office/powerpoint/2010/main" val="33329771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r>
              <a:rPr lang="en-US" sz="1200" dirty="0" smtClean="0"/>
              <a:t>14.  Sanchez</a:t>
            </a:r>
            <a:r>
              <a:rPr lang="en-US" sz="1200" dirty="0"/>
              <a:t>, K. Chapa, T., Ybarra, R., Martinez, O. N. (2012). Enhancing the delivery of health care: Eliminating health disparities through a culturally and linguistically centered integrated health care approach. Hogg Foundation for Mental Health. Retrieved from </a:t>
            </a:r>
            <a:r>
              <a:rPr lang="en-US" sz="1200" dirty="0">
                <a:hlinkClick r:id="rId2"/>
              </a:rPr>
              <a:t>http://www.hogg.utexas.edu/uploads/documents/FinalReport%20-ConsensusStatementsRecommendations.pdf</a:t>
            </a:r>
            <a:endParaRPr lang="en-US" sz="1200" dirty="0"/>
          </a:p>
          <a:p>
            <a:r>
              <a:rPr lang="en-US" sz="1200" dirty="0" smtClean="0"/>
              <a:t>15.  Bay Area Health Inequities Initiative (2010).  Organizational self assessment for addressing health inequities.  Toolkit and guide to implementation.  Oakland, CA;  BARHII.  </a:t>
            </a:r>
            <a:r>
              <a:rPr lang="en-US" sz="1200" dirty="0"/>
              <a:t>Retrieved from:  </a:t>
            </a:r>
            <a:r>
              <a:rPr lang="en-US" sz="1200" dirty="0">
                <a:hlinkClick r:id="rId3"/>
              </a:rPr>
              <a:t>http://</a:t>
            </a:r>
            <a:r>
              <a:rPr lang="en-US" sz="1200" dirty="0" smtClean="0">
                <a:hlinkClick r:id="rId3"/>
              </a:rPr>
              <a:t>www.barhii.org/resources/downloads/self_assessment_toolkit.pdf</a:t>
            </a:r>
            <a:r>
              <a:rPr lang="en-US" sz="1200" dirty="0" smtClean="0"/>
              <a:t>.  </a:t>
            </a:r>
            <a:endParaRPr lang="en-US" sz="1200" dirty="0"/>
          </a:p>
        </p:txBody>
      </p:sp>
    </p:spTree>
    <p:extLst>
      <p:ext uri="{BB962C8B-B14F-4D97-AF65-F5344CB8AC3E}">
        <p14:creationId xmlns:p14="http://schemas.microsoft.com/office/powerpoint/2010/main" val="38333010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2"/>
          <p:cNvSpPr>
            <a:spLocks noGrp="1" noChangeArrowheads="1"/>
          </p:cNvSpPr>
          <p:nvPr>
            <p:ph type="title"/>
          </p:nvPr>
        </p:nvSpPr>
        <p:spPr>
          <a:xfrm>
            <a:off x="685800" y="990600"/>
            <a:ext cx="8001000" cy="914400"/>
          </a:xfrm>
        </p:spPr>
        <p:txBody>
          <a:bodyPr/>
          <a:lstStyle/>
          <a:p>
            <a:r>
              <a:rPr lang="en-US" sz="3100" dirty="0"/>
              <a:t>Who deals with </a:t>
            </a:r>
            <a:r>
              <a:rPr lang="en-US" sz="3100" dirty="0" smtClean="0"/>
              <a:t/>
            </a:r>
            <a:br>
              <a:rPr lang="en-US" sz="3100" dirty="0" smtClean="0"/>
            </a:br>
            <a:r>
              <a:rPr lang="en-US" sz="3100" dirty="0" smtClean="0"/>
              <a:t>health </a:t>
            </a:r>
            <a:r>
              <a:rPr lang="en-US" sz="3100" dirty="0"/>
              <a:t>disparity </a:t>
            </a:r>
            <a:r>
              <a:rPr lang="en-US" sz="3100" dirty="0" smtClean="0"/>
              <a:t>issues </a:t>
            </a:r>
            <a:r>
              <a:rPr lang="en-US" sz="3100" dirty="0"/>
              <a:t>in the US?</a:t>
            </a:r>
            <a:endParaRPr lang="en-US" sz="3100" dirty="0" smtClean="0"/>
          </a:p>
        </p:txBody>
      </p:sp>
      <p:sp>
        <p:nvSpPr>
          <p:cNvPr id="4098" name="Rectangle 3"/>
          <p:cNvSpPr>
            <a:spLocks noGrp="1" noChangeArrowheads="1"/>
          </p:cNvSpPr>
          <p:nvPr>
            <p:ph type="body" idx="1"/>
          </p:nvPr>
        </p:nvSpPr>
        <p:spPr>
          <a:xfrm>
            <a:off x="685800" y="2209800"/>
            <a:ext cx="8001000" cy="3581400"/>
          </a:xfrm>
        </p:spPr>
        <p:txBody>
          <a:bodyPr/>
          <a:lstStyle/>
          <a:p>
            <a:pPr>
              <a:buFont typeface="Arial" pitchFamily="34" charset="0"/>
              <a:buChar char="•"/>
            </a:pPr>
            <a:r>
              <a:rPr lang="en-US" dirty="0"/>
              <a:t>National Institute of Minority Health and Health Disparities (NIH) </a:t>
            </a:r>
          </a:p>
          <a:p>
            <a:pPr>
              <a:buFont typeface="Arial" pitchFamily="34" charset="0"/>
              <a:buChar char="•"/>
            </a:pPr>
            <a:r>
              <a:rPr lang="en-US" dirty="0"/>
              <a:t>Office of Minority Health (DHHS)</a:t>
            </a:r>
          </a:p>
          <a:p>
            <a:pPr lvl="1"/>
            <a:r>
              <a:rPr lang="en-US" dirty="0"/>
              <a:t>Federal Collaboration on Health Disparities Research (DHHS)</a:t>
            </a:r>
          </a:p>
          <a:p>
            <a:pPr>
              <a:buFont typeface="Arial" pitchFamily="34" charset="0"/>
              <a:buChar char="•"/>
            </a:pPr>
            <a:r>
              <a:rPr lang="en-US" dirty="0"/>
              <a:t>Office of Minority Health and Health Disparities (CDC)</a:t>
            </a:r>
          </a:p>
          <a:p>
            <a:pPr>
              <a:buFont typeface="Arial" pitchFamily="34" charset="0"/>
              <a:buChar char="•"/>
            </a:pPr>
            <a:r>
              <a:rPr lang="en-US" dirty="0"/>
              <a:t>Office of Behavioral Health Equity (SAMHSA)</a:t>
            </a:r>
          </a:p>
          <a:p>
            <a:pPr>
              <a:buFont typeface="Arial" pitchFamily="34" charset="0"/>
              <a:buChar char="•"/>
            </a:pPr>
            <a:r>
              <a:rPr lang="en-US" dirty="0"/>
              <a:t>Office of Health Equity (HRSA)</a:t>
            </a:r>
          </a:p>
          <a:p>
            <a:pPr eaLnBrk="1" hangingPunct="1"/>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990600"/>
            <a:ext cx="8001000" cy="838200"/>
          </a:xfrm>
        </p:spPr>
        <p:txBody>
          <a:bodyPr>
            <a:normAutofit/>
          </a:bodyPr>
          <a:lstStyle/>
          <a:p>
            <a:pPr algn="ctr"/>
            <a:r>
              <a:rPr lang="en-US" dirty="0" smtClean="0"/>
              <a:t>Definitions</a:t>
            </a:r>
            <a:endParaRPr lang="en-US" dirty="0"/>
          </a:p>
        </p:txBody>
      </p:sp>
      <p:sp>
        <p:nvSpPr>
          <p:cNvPr id="3" name="Content Placeholder 2"/>
          <p:cNvSpPr>
            <a:spLocks noGrp="1"/>
          </p:cNvSpPr>
          <p:nvPr>
            <p:ph idx="1"/>
          </p:nvPr>
        </p:nvSpPr>
        <p:spPr>
          <a:xfrm>
            <a:off x="457200" y="1828801"/>
            <a:ext cx="8229600" cy="3886200"/>
          </a:xfrm>
        </p:spPr>
        <p:txBody>
          <a:bodyPr>
            <a:noAutofit/>
          </a:bodyPr>
          <a:lstStyle/>
          <a:p>
            <a:pPr marL="457200" indent="-457200">
              <a:buFont typeface="Arial" pitchFamily="34" charset="0"/>
              <a:buChar char="•"/>
            </a:pPr>
            <a:r>
              <a:rPr lang="en-US" sz="2800" dirty="0" smtClean="0"/>
              <a:t>How “health disparity” and “health equity” are defined affects how a policy is conceptualized </a:t>
            </a:r>
          </a:p>
          <a:p>
            <a:pPr marL="457200" indent="-457200">
              <a:buFont typeface="Arial" pitchFamily="34" charset="0"/>
              <a:buChar char="•"/>
            </a:pPr>
            <a:r>
              <a:rPr lang="en-US" sz="2800" dirty="0" smtClean="0"/>
              <a:t>For policy purposes, need to distinguish among:</a:t>
            </a:r>
          </a:p>
          <a:p>
            <a:pPr lvl="1"/>
            <a:r>
              <a:rPr lang="en-US" sz="2600" dirty="0" smtClean="0"/>
              <a:t>Disparities in health</a:t>
            </a:r>
          </a:p>
          <a:p>
            <a:pPr lvl="1"/>
            <a:r>
              <a:rPr lang="en-US" sz="2600" dirty="0" smtClean="0"/>
              <a:t>Disparities in health care</a:t>
            </a:r>
          </a:p>
          <a:p>
            <a:pPr lvl="1"/>
            <a:r>
              <a:rPr lang="en-US" sz="2600" dirty="0" smtClean="0"/>
              <a:t>Health equity</a:t>
            </a:r>
          </a:p>
          <a:p>
            <a:pPr lvl="1"/>
            <a:r>
              <a:rPr lang="en-US" sz="2600" dirty="0" smtClean="0"/>
              <a:t>Health inequalities</a:t>
            </a:r>
          </a:p>
        </p:txBody>
      </p:sp>
    </p:spTree>
    <p:extLst>
      <p:ext uri="{BB962C8B-B14F-4D97-AF65-F5344CB8AC3E}">
        <p14:creationId xmlns:p14="http://schemas.microsoft.com/office/powerpoint/2010/main" val="6703683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  Disparities in Health</a:t>
            </a:r>
            <a:endParaRPr lang="en-US" dirty="0"/>
          </a:p>
        </p:txBody>
      </p:sp>
      <p:sp>
        <p:nvSpPr>
          <p:cNvPr id="3" name="Content Placeholder 2"/>
          <p:cNvSpPr>
            <a:spLocks noGrp="1"/>
          </p:cNvSpPr>
          <p:nvPr>
            <p:ph idx="1"/>
          </p:nvPr>
        </p:nvSpPr>
        <p:spPr/>
        <p:txBody>
          <a:bodyPr>
            <a:normAutofit/>
          </a:bodyPr>
          <a:lstStyle/>
          <a:p>
            <a:pPr>
              <a:buFont typeface="Arial" pitchFamily="34" charset="0"/>
              <a:buChar char="•"/>
            </a:pPr>
            <a:r>
              <a:rPr lang="en-US" dirty="0" smtClean="0"/>
              <a:t>“</a:t>
            </a:r>
            <a:r>
              <a:rPr lang="en-US" dirty="0"/>
              <a:t>Differences in the incidence, mortality, and burden of disease and other adverse health conditions that exist among special population groups in the United </a:t>
            </a:r>
            <a:r>
              <a:rPr lang="en-US" dirty="0" smtClean="0"/>
              <a:t>States”</a:t>
            </a:r>
            <a:r>
              <a:rPr lang="en-US" baseline="30000" dirty="0" smtClean="0"/>
              <a:t>1</a:t>
            </a:r>
            <a:r>
              <a:rPr lang="en-US" dirty="0" smtClean="0"/>
              <a:t> </a:t>
            </a:r>
          </a:p>
          <a:p>
            <a:pPr>
              <a:buFont typeface="Arial" pitchFamily="34" charset="0"/>
              <a:buChar char="•"/>
            </a:pPr>
            <a:r>
              <a:rPr lang="en-US" dirty="0" smtClean="0"/>
              <a:t>“</a:t>
            </a:r>
            <a:r>
              <a:rPr lang="en-US" dirty="0"/>
              <a:t>Differences in health that are not only unnecessary and avoidable, but, in addition, are considered unfair and </a:t>
            </a:r>
            <a:r>
              <a:rPr lang="en-US" dirty="0" smtClean="0"/>
              <a:t>unjust”</a:t>
            </a:r>
            <a:r>
              <a:rPr lang="en-US" baseline="30000" dirty="0" smtClean="0"/>
              <a:t>2</a:t>
            </a:r>
            <a:r>
              <a:rPr lang="en-US" dirty="0" smtClean="0"/>
              <a:t>  </a:t>
            </a:r>
            <a:endParaRPr lang="en-US" dirty="0"/>
          </a:p>
        </p:txBody>
      </p:sp>
    </p:spTree>
    <p:extLst>
      <p:ext uri="{BB962C8B-B14F-4D97-AF65-F5344CB8AC3E}">
        <p14:creationId xmlns:p14="http://schemas.microsoft.com/office/powerpoint/2010/main" val="27586348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Definitions: Disparities in Health Care</a:t>
            </a:r>
            <a:endParaRPr lang="en-US" dirty="0"/>
          </a:p>
        </p:txBody>
      </p:sp>
      <p:sp>
        <p:nvSpPr>
          <p:cNvPr id="3" name="Content Placeholder 2"/>
          <p:cNvSpPr>
            <a:spLocks noGrp="1"/>
          </p:cNvSpPr>
          <p:nvPr>
            <p:ph idx="1"/>
          </p:nvPr>
        </p:nvSpPr>
        <p:spPr/>
        <p:txBody>
          <a:bodyPr/>
          <a:lstStyle/>
          <a:p>
            <a:pPr>
              <a:buFont typeface="Arial" pitchFamily="34" charset="0"/>
              <a:buChar char="•"/>
            </a:pPr>
            <a:r>
              <a:rPr lang="en-US" dirty="0" smtClean="0"/>
              <a:t>“Differences in the quality of health care that are not due to access-related factors or clinical needs, preferences, or appropriateness of intervention.”</a:t>
            </a:r>
            <a:r>
              <a:rPr lang="en-US" baseline="30000" dirty="0" smtClean="0"/>
              <a:t>3</a:t>
            </a:r>
            <a:r>
              <a:rPr lang="en-US" dirty="0" smtClean="0"/>
              <a:t>  </a:t>
            </a:r>
          </a:p>
          <a:p>
            <a:pPr>
              <a:buFont typeface="Arial" pitchFamily="34" charset="0"/>
              <a:buChar char="•"/>
            </a:pPr>
            <a:r>
              <a:rPr lang="en-US" dirty="0" smtClean="0"/>
              <a:t>Should policymakers focus on disparities in health or disparities in health care?</a:t>
            </a:r>
            <a:r>
              <a:rPr lang="en-US" baseline="30000" dirty="0" smtClean="0"/>
              <a:t>4</a:t>
            </a:r>
            <a:endParaRPr lang="en-US" baseline="30000" dirty="0"/>
          </a:p>
        </p:txBody>
      </p:sp>
    </p:spTree>
    <p:extLst>
      <p:ext uri="{BB962C8B-B14F-4D97-AF65-F5344CB8AC3E}">
        <p14:creationId xmlns:p14="http://schemas.microsoft.com/office/powerpoint/2010/main" val="14534045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Defining “Health Equity”</a:t>
            </a:r>
            <a:endParaRPr lang="en-US" dirty="0"/>
          </a:p>
        </p:txBody>
      </p:sp>
      <p:sp>
        <p:nvSpPr>
          <p:cNvPr id="3" name="Content Placeholder 2"/>
          <p:cNvSpPr>
            <a:spLocks noGrp="1"/>
          </p:cNvSpPr>
          <p:nvPr>
            <p:ph idx="1"/>
          </p:nvPr>
        </p:nvSpPr>
        <p:spPr/>
        <p:txBody>
          <a:bodyPr>
            <a:normAutofit fontScale="77500" lnSpcReduction="20000"/>
          </a:bodyPr>
          <a:lstStyle/>
          <a:p>
            <a:pPr marL="571500" indent="-571500">
              <a:lnSpc>
                <a:spcPct val="120000"/>
              </a:lnSpc>
              <a:buFont typeface="Arial" pitchFamily="34" charset="0"/>
              <a:buChar char="•"/>
            </a:pPr>
            <a:r>
              <a:rPr lang="en-US" sz="3500" dirty="0" smtClean="0"/>
              <a:t>“Equity in health implies that ideally everyone should have a fair opportunity to attain their full health potential . . . No one should be disadvantaged from achieving this potential”</a:t>
            </a:r>
            <a:r>
              <a:rPr lang="en-US" sz="3500" baseline="30000" dirty="0" smtClean="0"/>
              <a:t>5</a:t>
            </a:r>
            <a:r>
              <a:rPr lang="en-US" sz="3500" dirty="0" smtClean="0"/>
              <a:t> </a:t>
            </a:r>
            <a:endParaRPr lang="en-US" sz="1800" dirty="0" smtClean="0"/>
          </a:p>
          <a:p>
            <a:pPr marL="571500" indent="-571500">
              <a:lnSpc>
                <a:spcPct val="120000"/>
              </a:lnSpc>
              <a:buFont typeface="Arial" pitchFamily="34" charset="0"/>
              <a:buChar char="•"/>
            </a:pPr>
            <a:r>
              <a:rPr lang="en-US" sz="3500" dirty="0" smtClean="0"/>
              <a:t>Equity in health care requires that resource allocation and access to health care be determined by health needs”</a:t>
            </a:r>
            <a:r>
              <a:rPr lang="en-US" sz="3500" baseline="30000" dirty="0"/>
              <a:t> </a:t>
            </a:r>
            <a:r>
              <a:rPr lang="en-US" sz="3500" baseline="30000" dirty="0" smtClean="0"/>
              <a:t>6</a:t>
            </a:r>
            <a:r>
              <a:rPr lang="en-US" sz="3500" dirty="0" smtClean="0"/>
              <a:t> </a:t>
            </a:r>
            <a:endParaRPr lang="en-US" dirty="0"/>
          </a:p>
        </p:txBody>
      </p:sp>
    </p:spTree>
    <p:extLst>
      <p:ext uri="{BB962C8B-B14F-4D97-AF65-F5344CB8AC3E}">
        <p14:creationId xmlns:p14="http://schemas.microsoft.com/office/powerpoint/2010/main" val="482094776"/>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is it Important to Define These Terms?</a:t>
            </a:r>
            <a:endParaRPr lang="en-US" dirty="0"/>
          </a:p>
        </p:txBody>
      </p:sp>
      <p:sp>
        <p:nvSpPr>
          <p:cNvPr id="3" name="Content Placeholder 2"/>
          <p:cNvSpPr>
            <a:spLocks noGrp="1"/>
          </p:cNvSpPr>
          <p:nvPr>
            <p:ph idx="1"/>
          </p:nvPr>
        </p:nvSpPr>
        <p:spPr/>
        <p:txBody>
          <a:bodyPr/>
          <a:lstStyle/>
          <a:p>
            <a:pPr>
              <a:buFont typeface="Arial" pitchFamily="34" charset="0"/>
              <a:buChar char="•"/>
            </a:pPr>
            <a:r>
              <a:rPr lang="en-US" dirty="0" smtClean="0"/>
              <a:t>Should mental and substance use disorders treatments be integrated into general health policy?</a:t>
            </a:r>
          </a:p>
          <a:p>
            <a:pPr lvl="1">
              <a:buFont typeface="Arial" pitchFamily="34" charset="0"/>
              <a:buChar char="•"/>
            </a:pPr>
            <a:r>
              <a:rPr lang="en-US" dirty="0" smtClean="0"/>
              <a:t>E.g., Mental Health and Substance Abuse Parity</a:t>
            </a:r>
          </a:p>
          <a:p>
            <a:pPr>
              <a:buFont typeface="Arial" pitchFamily="34" charset="0"/>
              <a:buChar char="•"/>
            </a:pPr>
            <a:r>
              <a:rPr lang="en-US" dirty="0" smtClean="0"/>
              <a:t>Or should they be treated as exceptions?</a:t>
            </a:r>
          </a:p>
          <a:p>
            <a:pPr lvl="1">
              <a:buFont typeface="Arial" pitchFamily="34" charset="0"/>
              <a:buChar char="•"/>
            </a:pPr>
            <a:r>
              <a:rPr lang="en-US" dirty="0" smtClean="0"/>
              <a:t>E.g., carve-outs?</a:t>
            </a:r>
          </a:p>
          <a:p>
            <a:pPr>
              <a:buFont typeface="Arial" pitchFamily="34" charset="0"/>
              <a:buChar char="•"/>
            </a:pPr>
            <a:r>
              <a:rPr lang="en-US" dirty="0" smtClean="0"/>
              <a:t>Which of the previous definitions best reflects a social justice perspective?</a:t>
            </a:r>
            <a:endParaRPr lang="en-US" dirty="0"/>
          </a:p>
        </p:txBody>
      </p:sp>
    </p:spTree>
    <p:extLst>
      <p:ext uri="{BB962C8B-B14F-4D97-AF65-F5344CB8AC3E}">
        <p14:creationId xmlns:p14="http://schemas.microsoft.com/office/powerpoint/2010/main" val="2595313992"/>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914400"/>
            <a:ext cx="8001000" cy="838200"/>
          </a:xfrm>
        </p:spPr>
        <p:txBody>
          <a:bodyPr/>
          <a:lstStyle/>
          <a:p>
            <a:r>
              <a:rPr lang="en-US" dirty="0" smtClean="0"/>
              <a:t>The Face of Health Disparities:  Brianna</a:t>
            </a:r>
            <a:endParaRPr lang="en-US" dirty="0"/>
          </a:p>
        </p:txBody>
      </p:sp>
      <p:sp>
        <p:nvSpPr>
          <p:cNvPr id="3" name="Content Placeholder 2"/>
          <p:cNvSpPr>
            <a:spLocks noGrp="1"/>
          </p:cNvSpPr>
          <p:nvPr>
            <p:ph idx="1"/>
          </p:nvPr>
        </p:nvSpPr>
        <p:spPr>
          <a:xfrm>
            <a:off x="685800" y="1524000"/>
            <a:ext cx="8001000" cy="3962400"/>
          </a:xfrm>
        </p:spPr>
        <p:txBody>
          <a:bodyPr/>
          <a:lstStyle/>
          <a:p>
            <a:r>
              <a:rPr lang="en-US" dirty="0" smtClean="0"/>
              <a:t>Brianna is a 9 year old African-American female who is admitted to the pediatrics unit for respiratory failure related to undiagnosed asthma</a:t>
            </a:r>
          </a:p>
          <a:p>
            <a:pPr>
              <a:buFont typeface="Arial" pitchFamily="34" charset="0"/>
              <a:buChar char="•"/>
            </a:pPr>
            <a:r>
              <a:rPr lang="en-US" dirty="0" smtClean="0"/>
              <a:t>Brianna receives almost all of her medical care from emergency room and urgent care visits</a:t>
            </a:r>
          </a:p>
          <a:p>
            <a:pPr>
              <a:buFont typeface="Arial" pitchFamily="34" charset="0"/>
              <a:buChar char="•"/>
            </a:pPr>
            <a:r>
              <a:rPr lang="en-US" dirty="0" smtClean="0"/>
              <a:t>She lives at home with her mother and 2 siblings</a:t>
            </a:r>
          </a:p>
          <a:p>
            <a:pPr>
              <a:buFont typeface="Arial" pitchFamily="34" charset="0"/>
              <a:buChar char="•"/>
            </a:pPr>
            <a:r>
              <a:rPr lang="en-US" dirty="0" smtClean="0"/>
              <a:t>Brianna’s mom works as a clerk at a construction company and earns $29,232 a year; she cannot afford to pay for the additional health insurance fees for her 3 children and has become increasingly depressed due to numerous stressors</a:t>
            </a:r>
            <a:endParaRPr lang="en-US" dirty="0"/>
          </a:p>
        </p:txBody>
      </p:sp>
    </p:spTree>
    <p:extLst>
      <p:ext uri="{BB962C8B-B14F-4D97-AF65-F5344CB8AC3E}">
        <p14:creationId xmlns:p14="http://schemas.microsoft.com/office/powerpoint/2010/main" val="3796409374"/>
      </p:ext>
    </p:extLst>
  </p:cSld>
  <p:clrMapOvr>
    <a:masterClrMapping/>
  </p:clrMapOvr>
</p:sld>
</file>

<file path=ppt/theme/theme1.xml><?xml version="1.0" encoding="utf-8"?>
<a:theme xmlns:a="http://schemas.openxmlformats.org/drawingml/2006/main" name="CIHS Powerpoint Template">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Bold"/>
        <a:ea typeface="ヒラギノ角ゴ Pro W3"/>
        <a:cs typeface="ヒラギノ角ゴ Pro W3"/>
      </a:majorFont>
      <a:minorFont>
        <a:latin typeface="Arial"/>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ヒラギノ角ゴ Pro W3" charset="0"/>
            <a:cs typeface="ヒラギノ角ゴ Pro W3"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ヒラギノ角ゴ Pro W3" charset="0"/>
            <a:cs typeface="ヒラギノ角ゴ Pro W3" charset="0"/>
          </a:defRPr>
        </a:defPPr>
      </a:lstStyle>
    </a:ln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CIHS Powerpoint Template</Template>
  <TotalTime>724</TotalTime>
  <Words>2992</Words>
  <Application>Microsoft Macintosh PowerPoint</Application>
  <PresentationFormat>On-screen Show (4:3)</PresentationFormat>
  <Paragraphs>225</Paragraphs>
  <Slides>28</Slides>
  <Notes>19</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CIHS Powerpoint Template</vt:lpstr>
      <vt:lpstr>Health Disparities, Health Equity,  and Social Justice in  Integrated Behavioral Health Care </vt:lpstr>
      <vt:lpstr>Learning Objectives</vt:lpstr>
      <vt:lpstr>Who deals with  health disparity issues in the US?</vt:lpstr>
      <vt:lpstr>Definitions</vt:lpstr>
      <vt:lpstr>Definition:  Disparities in Health</vt:lpstr>
      <vt:lpstr>Definitions: Disparities in Health Care</vt:lpstr>
      <vt:lpstr>Defining “Health Equity”</vt:lpstr>
      <vt:lpstr>Why is it Important to Define These Terms?</vt:lpstr>
      <vt:lpstr>The Face of Health Disparities:  Brianna</vt:lpstr>
      <vt:lpstr>The Face of Health Disparities:  Maria</vt:lpstr>
      <vt:lpstr>Health Disparities:  The Context</vt:lpstr>
      <vt:lpstr>PowerPoint Presentation</vt:lpstr>
      <vt:lpstr>Examples of Health Disparities in Mental Health</vt:lpstr>
      <vt:lpstr>More Examples of Health Disparities  in Mental Health  </vt:lpstr>
      <vt:lpstr>How Do We Measure Health Disparity?12</vt:lpstr>
      <vt:lpstr>Causes of Disparities in Mental Health and Substance Use Disorders</vt:lpstr>
      <vt:lpstr>Approaches to Reduce or Eliminate Health/Health Care Disparities</vt:lpstr>
      <vt:lpstr>PowerPoint Presentation</vt:lpstr>
      <vt:lpstr>Equity in Mental and Substance Use Disorders  Health Care Policy</vt:lpstr>
      <vt:lpstr>Health Disparities and the Patient Protection and Affordable Care Act</vt:lpstr>
      <vt:lpstr>PPACA and Integration</vt:lpstr>
      <vt:lpstr>Achieving Health Equity for All – an Organizational Model for Change</vt:lpstr>
      <vt:lpstr>BARHII Organizational Assessment –Organizational Characteristics and Workforce Competencies15</vt:lpstr>
      <vt:lpstr>Additional Models for Organizational Self Assessment</vt:lpstr>
      <vt:lpstr>Health Equity Beyond Race and Ethnicity</vt:lpstr>
      <vt:lpstr>Implications for Social Work</vt:lpstr>
      <vt:lpstr>References</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Cobb</dc:creator>
  <cp:lastModifiedBy>Lauren Schermerhorn</cp:lastModifiedBy>
  <cp:revision>58</cp:revision>
  <dcterms:created xsi:type="dcterms:W3CDTF">2012-02-08T16:22:52Z</dcterms:created>
  <dcterms:modified xsi:type="dcterms:W3CDTF">2015-01-19T18:16:59Z</dcterms:modified>
</cp:coreProperties>
</file>