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5"/>
  </p:notesMasterIdLst>
  <p:sldIdLst>
    <p:sldId id="259" r:id="rId2"/>
    <p:sldId id="340" r:id="rId3"/>
    <p:sldId id="261" r:id="rId4"/>
    <p:sldId id="321" r:id="rId5"/>
    <p:sldId id="266" r:id="rId6"/>
    <p:sldId id="332" r:id="rId7"/>
    <p:sldId id="267" r:id="rId8"/>
    <p:sldId id="333" r:id="rId9"/>
    <p:sldId id="277" r:id="rId10"/>
    <p:sldId id="298" r:id="rId11"/>
    <p:sldId id="299" r:id="rId12"/>
    <p:sldId id="269" r:id="rId13"/>
    <p:sldId id="329" r:id="rId14"/>
    <p:sldId id="330" r:id="rId15"/>
    <p:sldId id="331" r:id="rId16"/>
    <p:sldId id="341" r:id="rId17"/>
    <p:sldId id="342" r:id="rId18"/>
    <p:sldId id="344" r:id="rId19"/>
    <p:sldId id="271" r:id="rId20"/>
    <p:sldId id="272" r:id="rId21"/>
    <p:sldId id="273" r:id="rId22"/>
    <p:sldId id="265" r:id="rId23"/>
    <p:sldId id="334" r:id="rId24"/>
    <p:sldId id="280" r:id="rId25"/>
    <p:sldId id="281" r:id="rId26"/>
    <p:sldId id="282" r:id="rId27"/>
    <p:sldId id="284" r:id="rId28"/>
    <p:sldId id="286" r:id="rId29"/>
    <p:sldId id="337" r:id="rId30"/>
    <p:sldId id="336" r:id="rId31"/>
    <p:sldId id="290" r:id="rId32"/>
    <p:sldId id="320" r:id="rId33"/>
    <p:sldId id="345" r:id="rId34"/>
    <p:sldId id="351" r:id="rId35"/>
    <p:sldId id="346" r:id="rId36"/>
    <p:sldId id="347" r:id="rId37"/>
    <p:sldId id="348" r:id="rId38"/>
    <p:sldId id="349" r:id="rId39"/>
    <p:sldId id="350" r:id="rId40"/>
    <p:sldId id="343" r:id="rId41"/>
    <p:sldId id="327" r:id="rId42"/>
    <p:sldId id="328" r:id="rId43"/>
    <p:sldId id="338" r:id="rId4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952" autoAdjust="0"/>
  </p:normalViewPr>
  <p:slideViewPr>
    <p:cSldViewPr>
      <p:cViewPr>
        <p:scale>
          <a:sx n="70" d="100"/>
          <a:sy n="70" d="100"/>
        </p:scale>
        <p:origin x="-2208" y="-18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1884"/>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E539E5-C423-47B1-8859-A01F98982C38}" type="datetimeFigureOut">
              <a:rPr lang="en-US" smtClean="0"/>
              <a:pPr/>
              <a:t>1/19/15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802A37-B447-45A9-A452-7C377B70D1C1}" type="slidenum">
              <a:rPr lang="en-US" smtClean="0"/>
              <a:pPr/>
              <a:t>‹#›</a:t>
            </a:fld>
            <a:endParaRPr lang="en-US"/>
          </a:p>
        </p:txBody>
      </p:sp>
    </p:spTree>
    <p:extLst>
      <p:ext uri="{BB962C8B-B14F-4D97-AF65-F5344CB8AC3E}">
        <p14:creationId xmlns:p14="http://schemas.microsoft.com/office/powerpoint/2010/main" val="1093047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Integrated</a:t>
            </a:r>
            <a:r>
              <a:rPr lang="en-US" baseline="0" dirty="0" smtClean="0"/>
              <a:t> Care Resource Center (2011, October).  State Options for Integrating Physical and Behavioral Health Care, p. 1-12.</a:t>
            </a:r>
            <a:endParaRPr lang="en-US" dirty="0"/>
          </a:p>
        </p:txBody>
      </p:sp>
      <p:sp>
        <p:nvSpPr>
          <p:cNvPr id="4" name="Slide Number Placeholder 3"/>
          <p:cNvSpPr>
            <a:spLocks noGrp="1"/>
          </p:cNvSpPr>
          <p:nvPr>
            <p:ph type="sldNum" sz="quarter" idx="10"/>
          </p:nvPr>
        </p:nvSpPr>
        <p:spPr/>
        <p:txBody>
          <a:bodyPr/>
          <a:lstStyle/>
          <a:p>
            <a:fld id="{D28E39CE-60BF-41DD-A3A6-19AB07B36D98}"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8E39CE-60BF-41DD-A3A6-19AB07B36D98}"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8E39CE-60BF-41DD-A3A6-19AB07B36D98}"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8E39CE-60BF-41DD-A3A6-19AB07B36D98}"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8E39CE-60BF-41DD-A3A6-19AB07B36D98}"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8E39CE-60BF-41DD-A3A6-19AB07B36D98}"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smtClean="0"/>
              <a:t>Findings also suggest that</a:t>
            </a:r>
          </a:p>
          <a:p>
            <a:pPr>
              <a:buFont typeface="Arial" pitchFamily="34" charset="0"/>
              <a:buChar char="•"/>
            </a:pPr>
            <a:r>
              <a:rPr lang="en-US" dirty="0" smtClean="0"/>
              <a:t>States plans that strive to restrict benefits because of budget constraints reduces participation</a:t>
            </a:r>
          </a:p>
          <a:p>
            <a:pPr>
              <a:buFont typeface="Arial" pitchFamily="34" charset="0"/>
              <a:buChar char="•"/>
            </a:pPr>
            <a:r>
              <a:rPr lang="en-US" dirty="0" smtClean="0"/>
              <a:t>This, in turn,  will hamper “maintenance of effort” requirements (currently being challenged)</a:t>
            </a:r>
          </a:p>
          <a:p>
            <a:pPr>
              <a:buFont typeface="Arial" pitchFamily="34" charset="0"/>
              <a:buChar char="•"/>
            </a:pPr>
            <a:r>
              <a:rPr lang="en-US" dirty="0" smtClean="0"/>
              <a:t>This suggests that take-up rates among those eligible in 2014 expansion may be below expectations given that the required “benchmark coverage” can result in a more limited benefit package</a:t>
            </a:r>
          </a:p>
          <a:p>
            <a:pPr>
              <a:buFont typeface="Arial" pitchFamily="34" charset="0"/>
              <a:buChar char="•"/>
            </a:pPr>
            <a:endParaRPr lang="en-US" dirty="0" smtClean="0"/>
          </a:p>
          <a:p>
            <a:pPr>
              <a:buFont typeface="Arial" pitchFamily="34" charset="0"/>
              <a:buChar char="•"/>
            </a:pPr>
            <a:r>
              <a:rPr lang="en-US" dirty="0" smtClean="0"/>
              <a:t>Other factors that influence higher participation rates include</a:t>
            </a:r>
          </a:p>
          <a:p>
            <a:pPr>
              <a:buFont typeface="Arial" pitchFamily="34" charset="0"/>
              <a:buChar char="•"/>
            </a:pPr>
            <a:r>
              <a:rPr lang="en-US" dirty="0" smtClean="0"/>
              <a:t>Having a higher percentage of Medicaid beneficiaries in a managed care plan -  The use of per-person capitation rates may encourage extra efforts by providers to members</a:t>
            </a:r>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r>
              <a:rPr lang="en-US" dirty="0" smtClean="0"/>
              <a:t>Research also suggests that incremental (as opposed to bold) steps to reduce cumbersome elements of the enrollment process may have a limited impact on enrollment rates – one factor that does seem to matter is elimination of assets tests.</a:t>
            </a:r>
          </a:p>
          <a:p>
            <a:pPr>
              <a:buFont typeface="Arial" pitchFamily="34" charset="0"/>
              <a:buChar char="•"/>
            </a:pPr>
            <a:r>
              <a:rPr lang="en-US" dirty="0" smtClean="0"/>
              <a:t>The ACA requirement for “navigators” -- people or organizations that conduct public information and assist in enrollment in Medicaid and other insurance plans may be useful based on experience in the enrollment of children and in Massachusetts  where active outreach efforts have been made</a:t>
            </a:r>
          </a:p>
          <a:p>
            <a:pPr>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7B802A37-B447-45A9-A452-7C377B70D1C1}" type="slidenum">
              <a:rPr lang="en-US" smtClean="0"/>
              <a:pPr/>
              <a:t>11</a:t>
            </a:fld>
            <a:endParaRPr lang="en-US"/>
          </a:p>
        </p:txBody>
      </p:sp>
    </p:spTree>
    <p:extLst>
      <p:ext uri="{BB962C8B-B14F-4D97-AF65-F5344CB8AC3E}">
        <p14:creationId xmlns:p14="http://schemas.microsoft.com/office/powerpoint/2010/main" val="4105682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i="1" u="none" dirty="0"/>
          </a:p>
        </p:txBody>
      </p:sp>
      <p:sp>
        <p:nvSpPr>
          <p:cNvPr id="4" name="Slide Number Placeholder 3"/>
          <p:cNvSpPr>
            <a:spLocks noGrp="1"/>
          </p:cNvSpPr>
          <p:nvPr>
            <p:ph type="sldNum" sz="quarter" idx="10"/>
          </p:nvPr>
        </p:nvSpPr>
        <p:spPr/>
        <p:txBody>
          <a:bodyPr/>
          <a:lstStyle/>
          <a:p>
            <a:fld id="{D28E39CE-60BF-41DD-A3A6-19AB07B36D98}"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smtClean="0"/>
              <a:t>One possible plan to consider as ACO’s develop and best practices are determined is the notion of Tiered models</a:t>
            </a:r>
          </a:p>
          <a:p>
            <a:pPr>
              <a:buFont typeface="Arial" pitchFamily="34" charset="0"/>
              <a:buNone/>
            </a:pPr>
            <a:r>
              <a:rPr lang="en-US" b="1" dirty="0" smtClean="0"/>
              <a:t>Tier 1 </a:t>
            </a:r>
            <a:r>
              <a:rPr lang="en-US" dirty="0" smtClean="0"/>
              <a:t>–  Operate as fee for services – thus accept less risk. In return shared savings comes from meeting quality benchmarks and reducing per beneficiary spending </a:t>
            </a:r>
          </a:p>
          <a:p>
            <a:r>
              <a:rPr lang="en-US" b="1" dirty="0" smtClean="0"/>
              <a:t>Tier 2</a:t>
            </a:r>
            <a:r>
              <a:rPr lang="en-US" dirty="0" smtClean="0"/>
              <a:t> -  Organization would accept bundled or partial  capitation payments.  The would be in line to generated more from shared saving but have more data reporting responsibilities.</a:t>
            </a:r>
          </a:p>
          <a:p>
            <a:r>
              <a:rPr lang="en-US" b="1" dirty="0" smtClean="0"/>
              <a:t>Tier 3</a:t>
            </a:r>
            <a:r>
              <a:rPr lang="en-US" dirty="0" smtClean="0"/>
              <a:t> -  Organization would accept full or partial capitation payments. By accepting the most risk the organization can reap the highest rewards. Reporting requirements may be more stringent. </a:t>
            </a:r>
          </a:p>
          <a:p>
            <a:pPr>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7B802A37-B447-45A9-A452-7C377B70D1C1}" type="slidenum">
              <a:rPr lang="en-US" smtClean="0"/>
              <a:pPr/>
              <a:t>15</a:t>
            </a:fld>
            <a:endParaRPr lang="en-US"/>
          </a:p>
        </p:txBody>
      </p:sp>
    </p:spTree>
    <p:extLst>
      <p:ext uri="{BB962C8B-B14F-4D97-AF65-F5344CB8AC3E}">
        <p14:creationId xmlns:p14="http://schemas.microsoft.com/office/powerpoint/2010/main" val="28663024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28E39CE-60BF-41DD-A3A6-19AB07B36D98}"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819400"/>
            <a:ext cx="8839200" cy="2133600"/>
          </a:xfrm>
        </p:spPr>
        <p:txBody>
          <a:bodyPr>
            <a:noAutofit/>
          </a:bodyPr>
          <a:lstStyle/>
          <a:p>
            <a:r>
              <a:rPr lang="en-US" sz="3200" b="1" dirty="0" smtClean="0">
                <a:cs typeface="Arial" pitchFamily="34" charset="0"/>
              </a:rPr>
              <a:t>Integrated Behavioral </a:t>
            </a:r>
            <a:br>
              <a:rPr lang="en-US" sz="3200" b="1" dirty="0" smtClean="0">
                <a:cs typeface="Arial" pitchFamily="34" charset="0"/>
              </a:rPr>
            </a:br>
            <a:r>
              <a:rPr lang="en-US" sz="3200" b="1" dirty="0" smtClean="0">
                <a:cs typeface="Arial" pitchFamily="34" charset="0"/>
              </a:rPr>
              <a:t>Health Care</a:t>
            </a:r>
            <a:br>
              <a:rPr lang="en-US" sz="3200" b="1" dirty="0" smtClean="0">
                <a:cs typeface="Arial" pitchFamily="34" charset="0"/>
              </a:rPr>
            </a:br>
            <a:r>
              <a:rPr lang="en-US" sz="3200" b="1" dirty="0" smtClean="0">
                <a:cs typeface="Arial" pitchFamily="34" charset="0"/>
              </a:rPr>
              <a:t>- Funding</a:t>
            </a:r>
            <a:r>
              <a:rPr lang="en-US" sz="3200" b="1" dirty="0"/>
              <a:t/>
            </a:r>
            <a:br>
              <a:rPr lang="en-US" sz="3200" b="1" dirty="0"/>
            </a:br>
            <a:endParaRPr lang="en-US" sz="3200" dirty="0"/>
          </a:p>
        </p:txBody>
      </p:sp>
      <p:sp>
        <p:nvSpPr>
          <p:cNvPr id="3" name="Subtitle 2"/>
          <p:cNvSpPr>
            <a:spLocks noGrp="1"/>
          </p:cNvSpPr>
          <p:nvPr>
            <p:ph type="subTitle" idx="1"/>
          </p:nvPr>
        </p:nvSpPr>
        <p:spPr>
          <a:xfrm>
            <a:off x="1447800" y="4572000"/>
            <a:ext cx="6400800" cy="1219200"/>
          </a:xfrm>
        </p:spPr>
        <p:txBody>
          <a:bodyPr>
            <a:noAutofit/>
          </a:bodyPr>
          <a:lstStyle/>
          <a:p>
            <a:r>
              <a:rPr lang="en-US" dirty="0" smtClean="0">
                <a:cs typeface="Arial" pitchFamily="34" charset="0"/>
              </a:rPr>
              <a:t>Module 6</a:t>
            </a:r>
            <a:endParaRPr lang="en-US" dirty="0">
              <a:cs typeface="Arial" pitchFamily="34" charset="0"/>
            </a:endParaRPr>
          </a:p>
          <a:p>
            <a:r>
              <a:rPr lang="en-US" dirty="0" smtClean="0">
                <a:solidFill>
                  <a:schemeClr val="tx1"/>
                </a:solidFill>
                <a:cs typeface="Arial" pitchFamily="34" charset="0"/>
              </a:rPr>
              <a:t>W. Patrick Sullivan, PhD</a:t>
            </a:r>
          </a:p>
          <a:p>
            <a:r>
              <a:rPr lang="en-US" dirty="0" smtClean="0">
                <a:cs typeface="Arial" pitchFamily="34" charset="0"/>
              </a:rPr>
              <a:t>Indiana University</a:t>
            </a:r>
            <a:endParaRPr lang="en-US" dirty="0">
              <a:solidFill>
                <a:schemeClr val="tx1"/>
              </a:solidFill>
              <a:cs typeface="Arial" pitchFamily="34" charset="0"/>
            </a:endParaRPr>
          </a:p>
        </p:txBody>
      </p:sp>
    </p:spTree>
    <p:extLst>
      <p:ext uri="{BB962C8B-B14F-4D97-AF65-F5344CB8AC3E}">
        <p14:creationId xmlns:p14="http://schemas.microsoft.com/office/powerpoint/2010/main" val="337870156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Medicaid Participation</a:t>
            </a:r>
            <a:r>
              <a:rPr lang="en-US" sz="3200" baseline="30000" dirty="0" smtClean="0"/>
              <a:t>5</a:t>
            </a:r>
            <a:endParaRPr lang="en-US" sz="3200" baseline="30000"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t>In a recent survey – Medicaid participation rates (the percentage of those who are eligible who enroll) was estimated at 62.6% </a:t>
            </a:r>
            <a:endParaRPr lang="en-US" dirty="0"/>
          </a:p>
          <a:p>
            <a:pPr>
              <a:buFont typeface="Arial" pitchFamily="34" charset="0"/>
              <a:buChar char="•"/>
            </a:pPr>
            <a:r>
              <a:rPr lang="en-US" dirty="0" smtClean="0"/>
              <a:t>State variation ranging from 43% (Arkansas) to 82.8% (Massachusetts) </a:t>
            </a:r>
          </a:p>
          <a:p>
            <a:pPr>
              <a:buFont typeface="Arial" pitchFamily="34" charset="0"/>
              <a:buChar char="•"/>
            </a:pPr>
            <a:r>
              <a:rPr lang="en-US" dirty="0" smtClean="0"/>
              <a:t>Participation higher among disabled adults (75.8%) and lowest among “childless” adults 38.3% - and “category of eligibility” is seen as the strongest predictor of take up rates </a:t>
            </a:r>
            <a:endParaRPr lang="en-US" dirty="0"/>
          </a:p>
        </p:txBody>
      </p:sp>
    </p:spTree>
    <p:extLst>
      <p:ext uri="{BB962C8B-B14F-4D97-AF65-F5344CB8AC3E}">
        <p14:creationId xmlns:p14="http://schemas.microsoft.com/office/powerpoint/2010/main" val="3071147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Participation Factors</a:t>
            </a:r>
            <a:endParaRPr lang="en-US" dirty="0"/>
          </a:p>
        </p:txBody>
      </p:sp>
      <p:sp>
        <p:nvSpPr>
          <p:cNvPr id="3" name="Content Placeholder 2"/>
          <p:cNvSpPr>
            <a:spLocks noGrp="1"/>
          </p:cNvSpPr>
          <p:nvPr>
            <p:ph idx="1"/>
          </p:nvPr>
        </p:nvSpPr>
        <p:spPr/>
        <p:txBody>
          <a:bodyPr>
            <a:normAutofit fontScale="85000" lnSpcReduction="10000"/>
          </a:bodyPr>
          <a:lstStyle/>
          <a:p>
            <a:pPr marL="457200" indent="-457200">
              <a:lnSpc>
                <a:spcPct val="120000"/>
              </a:lnSpc>
              <a:buFont typeface="Arial" pitchFamily="34" charset="0"/>
              <a:buChar char="•"/>
            </a:pPr>
            <a:r>
              <a:rPr lang="en-US" sz="2800" dirty="0" smtClean="0"/>
              <a:t>More generous benefits in state plans – including preventive dental care and other optional services</a:t>
            </a:r>
          </a:p>
          <a:p>
            <a:pPr marL="457200" indent="-457200">
              <a:lnSpc>
                <a:spcPct val="120000"/>
              </a:lnSpc>
              <a:buFont typeface="Arial" pitchFamily="34" charset="0"/>
              <a:buChar char="•"/>
            </a:pPr>
            <a:r>
              <a:rPr lang="en-US" sz="2800" dirty="0" smtClean="0"/>
              <a:t>Increasing provider reimbursement</a:t>
            </a:r>
          </a:p>
          <a:p>
            <a:pPr marL="457200" indent="-457200">
              <a:lnSpc>
                <a:spcPct val="120000"/>
              </a:lnSpc>
              <a:buFont typeface="Arial" pitchFamily="34" charset="0"/>
              <a:buChar char="•"/>
            </a:pPr>
            <a:r>
              <a:rPr lang="en-US" sz="2800" dirty="0" smtClean="0"/>
              <a:t>Increases in recipient cost sharing results in lower rates</a:t>
            </a:r>
          </a:p>
          <a:p>
            <a:pPr marL="457200" indent="-457200">
              <a:lnSpc>
                <a:spcPct val="120000"/>
              </a:lnSpc>
              <a:buFont typeface="Arial" pitchFamily="34" charset="0"/>
              <a:buChar char="•"/>
            </a:pPr>
            <a:r>
              <a:rPr lang="en-US" sz="2800" dirty="0" smtClean="0"/>
              <a:t>As an interaction effect the above may increase the odds that an individual may interact with providers who will facilitate, rather than discourage, enrollment</a:t>
            </a:r>
            <a:endParaRPr lang="en-US" sz="2800" dirty="0"/>
          </a:p>
        </p:txBody>
      </p:sp>
    </p:spTree>
    <p:extLst>
      <p:ext uri="{BB962C8B-B14F-4D97-AF65-F5344CB8AC3E}">
        <p14:creationId xmlns:p14="http://schemas.microsoft.com/office/powerpoint/2010/main" val="4282379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PPACA:  Mechanisms to Integrate Care</a:t>
            </a:r>
            <a:endParaRPr lang="en-US" dirty="0"/>
          </a:p>
        </p:txBody>
      </p:sp>
      <p:sp>
        <p:nvSpPr>
          <p:cNvPr id="3" name="Content Placeholder 2"/>
          <p:cNvSpPr>
            <a:spLocks noGrp="1"/>
          </p:cNvSpPr>
          <p:nvPr>
            <p:ph idx="1"/>
          </p:nvPr>
        </p:nvSpPr>
        <p:spPr/>
        <p:txBody>
          <a:bodyPr>
            <a:normAutofit fontScale="85000" lnSpcReduction="20000"/>
          </a:bodyPr>
          <a:lstStyle/>
          <a:p>
            <a:pPr marL="457200" indent="-457200">
              <a:lnSpc>
                <a:spcPct val="120000"/>
              </a:lnSpc>
              <a:buFont typeface="+mj-lt"/>
              <a:buAutoNum type="arabicPeriod"/>
            </a:pPr>
            <a:r>
              <a:rPr lang="en-US" u="sng" dirty="0" smtClean="0"/>
              <a:t>Medical Homes </a:t>
            </a:r>
            <a:r>
              <a:rPr lang="en-US" dirty="0" smtClean="0"/>
              <a:t>-  builds on primary care, the chronic care model, patient-centered care and health information technology</a:t>
            </a:r>
          </a:p>
          <a:p>
            <a:pPr lvl="1">
              <a:lnSpc>
                <a:spcPct val="120000"/>
              </a:lnSpc>
              <a:buFont typeface="Arial" pitchFamily="34" charset="0"/>
              <a:buChar char="•"/>
            </a:pPr>
            <a:r>
              <a:rPr lang="en-US" dirty="0" smtClean="0"/>
              <a:t>For those with serious behavioral health challenges – a Behavioral Health Organization can become the primary medical home</a:t>
            </a:r>
          </a:p>
          <a:p>
            <a:pPr marL="457200" indent="-457200">
              <a:lnSpc>
                <a:spcPct val="120000"/>
              </a:lnSpc>
              <a:buFont typeface="+mj-lt"/>
              <a:buAutoNum type="arabicPeriod"/>
            </a:pPr>
            <a:r>
              <a:rPr lang="en-US" u="sng" dirty="0" smtClean="0"/>
              <a:t>Accountable </a:t>
            </a:r>
            <a:r>
              <a:rPr lang="en-US" u="sng" dirty="0"/>
              <a:t>Care Organizations: </a:t>
            </a:r>
            <a:r>
              <a:rPr lang="en-US" dirty="0"/>
              <a:t> In general for those enrolled in </a:t>
            </a:r>
            <a:r>
              <a:rPr lang="en-US" dirty="0" smtClean="0"/>
              <a:t>Medicare</a:t>
            </a:r>
            <a:endParaRPr lang="en-US" u="sng" dirty="0" smtClean="0"/>
          </a:p>
          <a:p>
            <a:pPr marL="857250" lvl="1" indent="-457200">
              <a:lnSpc>
                <a:spcPct val="120000"/>
              </a:lnSpc>
              <a:buFont typeface="Arial" pitchFamily="34" charset="0"/>
              <a:buChar char="•"/>
            </a:pPr>
            <a:r>
              <a:rPr lang="en-US" dirty="0" smtClean="0"/>
              <a:t>Groups </a:t>
            </a:r>
            <a:r>
              <a:rPr lang="en-US" dirty="0"/>
              <a:t>of providers who form collaborative agreements to share responsibility, improve quality and control </a:t>
            </a:r>
            <a:r>
              <a:rPr lang="en-US" dirty="0" smtClean="0"/>
              <a:t>costs</a:t>
            </a:r>
          </a:p>
          <a:p>
            <a:pPr marL="857250" lvl="1" indent="-457200">
              <a:lnSpc>
                <a:spcPct val="120000"/>
              </a:lnSpc>
              <a:buFont typeface="Arial" pitchFamily="34" charset="0"/>
              <a:buChar char="•"/>
            </a:pPr>
            <a:r>
              <a:rPr lang="en-US" dirty="0" smtClean="0"/>
              <a:t>There </a:t>
            </a:r>
            <a:r>
              <a:rPr lang="en-US" dirty="0"/>
              <a:t>is great potential for behavioral health to be key players in ACO’s depending on contractual details, risk-sharing obligations and opportunities, and reimbursement mechanisms. </a:t>
            </a:r>
          </a:p>
          <a:p>
            <a:pPr marL="514350" indent="-514350">
              <a:buAutoNum type="arabicPeriod" startAt="2"/>
            </a:pPr>
            <a:endParaRPr lang="en-US" dirty="0"/>
          </a:p>
          <a:p>
            <a:pPr marL="514350" indent="-514350">
              <a:buAutoNum type="arabicPeriod" startAt="2"/>
            </a:pPr>
            <a:endParaRPr lang="en-US" dirty="0"/>
          </a:p>
        </p:txBody>
      </p:sp>
    </p:spTree>
    <p:extLst>
      <p:ext uri="{BB962C8B-B14F-4D97-AF65-F5344CB8AC3E}">
        <p14:creationId xmlns:p14="http://schemas.microsoft.com/office/powerpoint/2010/main" val="3740348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PPACA:  Medicare</a:t>
            </a:r>
            <a:r>
              <a:rPr lang="en-US" baseline="30000" dirty="0" smtClean="0"/>
              <a:t>6</a:t>
            </a:r>
            <a:endParaRPr lang="en-US" baseline="30000" dirty="0"/>
          </a:p>
        </p:txBody>
      </p:sp>
      <p:sp>
        <p:nvSpPr>
          <p:cNvPr id="3" name="Content Placeholder 2"/>
          <p:cNvSpPr>
            <a:spLocks noGrp="1"/>
          </p:cNvSpPr>
          <p:nvPr>
            <p:ph idx="1"/>
          </p:nvPr>
        </p:nvSpPr>
        <p:spPr>
          <a:xfrm>
            <a:off x="685800" y="1752600"/>
            <a:ext cx="8001000" cy="3886200"/>
          </a:xfrm>
        </p:spPr>
        <p:txBody>
          <a:bodyPr>
            <a:normAutofit fontScale="77500" lnSpcReduction="20000"/>
          </a:bodyPr>
          <a:lstStyle/>
          <a:p>
            <a:pPr>
              <a:lnSpc>
                <a:spcPct val="120000"/>
              </a:lnSpc>
              <a:buFont typeface="Arial" pitchFamily="34" charset="0"/>
              <a:buChar char="•"/>
            </a:pPr>
            <a:r>
              <a:rPr lang="en-US" dirty="0" smtClean="0"/>
              <a:t>Goal to slow growth in Medicare costs through improvements in care</a:t>
            </a:r>
          </a:p>
          <a:p>
            <a:pPr>
              <a:lnSpc>
                <a:spcPct val="120000"/>
              </a:lnSpc>
              <a:buFont typeface="Arial" pitchFamily="34" charset="0"/>
              <a:buChar char="•"/>
            </a:pPr>
            <a:r>
              <a:rPr lang="en-US" dirty="0" smtClean="0"/>
              <a:t>An ACO “assumes responsibility for a clearly defined population of Medicare beneficiaries, attributed to it on the basis of their patterns of primary care” </a:t>
            </a:r>
            <a:endParaRPr lang="en-US" dirty="0"/>
          </a:p>
          <a:p>
            <a:pPr>
              <a:lnSpc>
                <a:spcPct val="120000"/>
              </a:lnSpc>
              <a:buFont typeface="Arial" pitchFamily="34" charset="0"/>
              <a:buChar char="•"/>
            </a:pPr>
            <a:r>
              <a:rPr lang="en-US" dirty="0" smtClean="0"/>
              <a:t>One </a:t>
            </a:r>
            <a:r>
              <a:rPr lang="en-US" dirty="0"/>
              <a:t>key feature if ACO’s is shared savings – requiring the provision of high quality care and “reducing cost below what would have been expected” </a:t>
            </a:r>
          </a:p>
          <a:p>
            <a:pPr>
              <a:lnSpc>
                <a:spcPct val="120000"/>
              </a:lnSpc>
              <a:buFont typeface="Arial" pitchFamily="34" charset="0"/>
              <a:buChar char="•"/>
            </a:pPr>
            <a:r>
              <a:rPr lang="en-US" dirty="0"/>
              <a:t>But similar to provisions in Medicare – recipients have the opportunity to opt out.</a:t>
            </a:r>
          </a:p>
          <a:p>
            <a:pPr>
              <a:lnSpc>
                <a:spcPct val="120000"/>
              </a:lnSpc>
              <a:buFont typeface="Arial" pitchFamily="34" charset="0"/>
              <a:buChar char="•"/>
            </a:pPr>
            <a:r>
              <a:rPr lang="en-US" dirty="0"/>
              <a:t>The opportunity for shared savings will be a factor in an ACO’s willingness to assume risk </a:t>
            </a:r>
          </a:p>
          <a:p>
            <a:pPr>
              <a:buFont typeface="Arial" pitchFamily="34" charset="0"/>
              <a:buChar char="•"/>
            </a:pPr>
            <a:endParaRPr lang="en-US" dirty="0"/>
          </a:p>
        </p:txBody>
      </p:sp>
    </p:spTree>
    <p:extLst>
      <p:ext uri="{BB962C8B-B14F-4D97-AF65-F5344CB8AC3E}">
        <p14:creationId xmlns:p14="http://schemas.microsoft.com/office/powerpoint/2010/main" val="42056236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ACO Structure</a:t>
            </a:r>
            <a:endParaRPr lang="en-US" dirty="0"/>
          </a:p>
        </p:txBody>
      </p:sp>
      <p:sp>
        <p:nvSpPr>
          <p:cNvPr id="3" name="Content Placeholder 2"/>
          <p:cNvSpPr>
            <a:spLocks noGrp="1"/>
          </p:cNvSpPr>
          <p:nvPr>
            <p:ph idx="1"/>
          </p:nvPr>
        </p:nvSpPr>
        <p:spPr/>
        <p:txBody>
          <a:bodyPr>
            <a:normAutofit fontScale="92500" lnSpcReduction="20000"/>
          </a:bodyPr>
          <a:lstStyle/>
          <a:p>
            <a:pPr marL="457200" indent="-457200">
              <a:lnSpc>
                <a:spcPct val="120000"/>
              </a:lnSpc>
              <a:buFont typeface="Arial" pitchFamily="34" charset="0"/>
              <a:buChar char="•"/>
            </a:pPr>
            <a:r>
              <a:rPr lang="en-US" dirty="0"/>
              <a:t>ACO’s must include primary care providers who cover at least 5000 Medicare beneficiaries </a:t>
            </a:r>
          </a:p>
          <a:p>
            <a:pPr marL="457200" indent="-457200">
              <a:lnSpc>
                <a:spcPct val="120000"/>
              </a:lnSpc>
              <a:buFont typeface="Arial" pitchFamily="34" charset="0"/>
              <a:buChar char="•"/>
            </a:pPr>
            <a:r>
              <a:rPr lang="en-US" dirty="0"/>
              <a:t>Have a formal legal structure</a:t>
            </a:r>
          </a:p>
          <a:p>
            <a:pPr marL="457200" indent="-457200">
              <a:lnSpc>
                <a:spcPct val="120000"/>
              </a:lnSpc>
              <a:buFont typeface="Arial" pitchFamily="34" charset="0"/>
              <a:buChar char="•"/>
            </a:pPr>
            <a:r>
              <a:rPr lang="en-US" dirty="0"/>
              <a:t>Possess a leadership and management structure that includes clinical and administrative systems</a:t>
            </a:r>
          </a:p>
          <a:p>
            <a:pPr marL="457200" indent="-457200">
              <a:lnSpc>
                <a:spcPct val="120000"/>
              </a:lnSpc>
              <a:buFont typeface="Arial" pitchFamily="34" charset="0"/>
              <a:buChar char="•"/>
            </a:pPr>
            <a:r>
              <a:rPr lang="en-US" dirty="0"/>
              <a:t>Provide data on cost and quality and other items requested by CMS</a:t>
            </a:r>
          </a:p>
          <a:p>
            <a:pPr marL="457200" indent="-457200">
              <a:lnSpc>
                <a:spcPct val="120000"/>
              </a:lnSpc>
              <a:buFont typeface="Arial" pitchFamily="34" charset="0"/>
              <a:buChar char="•"/>
            </a:pPr>
            <a:r>
              <a:rPr lang="en-US" dirty="0"/>
              <a:t>Accept principles of </a:t>
            </a:r>
            <a:r>
              <a:rPr lang="en-US" dirty="0" smtClean="0"/>
              <a:t>evidence-based </a:t>
            </a:r>
            <a:r>
              <a:rPr lang="en-US" dirty="0"/>
              <a:t>medicine, “patient” engagement, and “patient centeredness”</a:t>
            </a:r>
          </a:p>
          <a:p>
            <a:endParaRPr lang="en-US" dirty="0"/>
          </a:p>
        </p:txBody>
      </p:sp>
    </p:spTree>
    <p:extLst>
      <p:ext uri="{BB962C8B-B14F-4D97-AF65-F5344CB8AC3E}">
        <p14:creationId xmlns:p14="http://schemas.microsoft.com/office/powerpoint/2010/main" val="3258271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Savings</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lnSpc>
                <a:spcPct val="120000"/>
              </a:lnSpc>
              <a:buFont typeface="+mj-lt"/>
              <a:buAutoNum type="arabicPeriod"/>
            </a:pPr>
            <a:r>
              <a:rPr lang="en-US" dirty="0"/>
              <a:t>Stakeholders including providers and payers must work together to identify targets that reduce cost and reduce variations in order to ensure quality care</a:t>
            </a:r>
          </a:p>
          <a:p>
            <a:pPr marL="514350" indent="-514350">
              <a:lnSpc>
                <a:spcPct val="120000"/>
              </a:lnSpc>
              <a:buFont typeface="+mj-lt"/>
              <a:buAutoNum type="arabicPeriod"/>
            </a:pPr>
            <a:r>
              <a:rPr lang="en-US" dirty="0"/>
              <a:t>Evaluate objectively and together if targets were met and measure </a:t>
            </a:r>
            <a:r>
              <a:rPr lang="en-US" dirty="0" smtClean="0"/>
              <a:t>savings</a:t>
            </a:r>
          </a:p>
          <a:p>
            <a:pPr marL="514350" indent="-514350">
              <a:lnSpc>
                <a:spcPct val="120000"/>
              </a:lnSpc>
              <a:buAutoNum type="arabicPeriod" startAt="3"/>
            </a:pPr>
            <a:r>
              <a:rPr lang="en-US" dirty="0"/>
              <a:t>All should share success (financial) </a:t>
            </a:r>
            <a:r>
              <a:rPr lang="en-US" dirty="0" smtClean="0"/>
              <a:t>that </a:t>
            </a:r>
            <a:r>
              <a:rPr lang="en-US" dirty="0"/>
              <a:t>provides equitable rewards to stakeholders and avoids “perverse incentives” </a:t>
            </a:r>
            <a:r>
              <a:rPr lang="en-US" dirty="0" smtClean="0"/>
              <a:t>(</a:t>
            </a:r>
            <a:r>
              <a:rPr lang="en-US" dirty="0"/>
              <a:t>i.e. rewarding volume over quality for example)</a:t>
            </a:r>
          </a:p>
          <a:p>
            <a:pPr marL="514350" indent="-514350">
              <a:lnSpc>
                <a:spcPct val="120000"/>
              </a:lnSpc>
              <a:buAutoNum type="arabicPeriod" startAt="3"/>
            </a:pPr>
            <a:r>
              <a:rPr lang="en-US" dirty="0"/>
              <a:t>Engage in the process of continued monitoring to ensure quality of care is improved </a:t>
            </a:r>
          </a:p>
          <a:p>
            <a:pPr marL="514350" indent="-514350">
              <a:buFont typeface="+mj-lt"/>
              <a:buAutoNum type="arabicPeriod"/>
            </a:pPr>
            <a:endParaRPr lang="en-US" dirty="0"/>
          </a:p>
          <a:p>
            <a:endParaRPr lang="en-US" dirty="0"/>
          </a:p>
        </p:txBody>
      </p:sp>
    </p:spTree>
    <p:extLst>
      <p:ext uri="{BB962C8B-B14F-4D97-AF65-F5344CB8AC3E}">
        <p14:creationId xmlns:p14="http://schemas.microsoft.com/office/powerpoint/2010/main" val="25028739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 to Ponder</a:t>
            </a:r>
            <a:endParaRPr lang="en-US" dirty="0"/>
          </a:p>
        </p:txBody>
      </p:sp>
      <p:sp>
        <p:nvSpPr>
          <p:cNvPr id="3" name="Content Placeholder 2"/>
          <p:cNvSpPr>
            <a:spLocks noGrp="1"/>
          </p:cNvSpPr>
          <p:nvPr>
            <p:ph idx="1"/>
          </p:nvPr>
        </p:nvSpPr>
        <p:spPr/>
        <p:txBody>
          <a:bodyPr/>
          <a:lstStyle/>
          <a:p>
            <a:r>
              <a:rPr lang="en-US" dirty="0" smtClean="0"/>
              <a:t>How can the cost of providing care be reduced while still meeting quality standards?</a:t>
            </a:r>
          </a:p>
          <a:p>
            <a:r>
              <a:rPr lang="en-US" dirty="0" smtClean="0"/>
              <a:t>What role might social workers play in the effort to reduce costs while enhancing quality?</a:t>
            </a:r>
          </a:p>
          <a:p>
            <a:r>
              <a:rPr lang="en-US" dirty="0" smtClean="0"/>
              <a:t>What traditional social work roles fit well within an ACO framework?</a:t>
            </a:r>
          </a:p>
          <a:p>
            <a:r>
              <a:rPr lang="en-US" dirty="0" smtClean="0"/>
              <a:t>Could social work play a prominent role in an ACO framework?  Why?</a:t>
            </a:r>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001000" cy="914400"/>
          </a:xfrm>
        </p:spPr>
        <p:txBody>
          <a:bodyPr/>
          <a:lstStyle/>
          <a:p>
            <a:pPr algn="ctr"/>
            <a:r>
              <a:rPr lang="en-US" sz="2800" dirty="0" smtClean="0"/>
              <a:t> Mechanisms to reduce cost and accrue savings</a:t>
            </a:r>
            <a:endParaRPr lang="en-US" sz="2800" dirty="0"/>
          </a:p>
        </p:txBody>
      </p:sp>
      <p:sp>
        <p:nvSpPr>
          <p:cNvPr id="3" name="Content Placeholder 2"/>
          <p:cNvSpPr>
            <a:spLocks noGrp="1"/>
          </p:cNvSpPr>
          <p:nvPr>
            <p:ph idx="1"/>
          </p:nvPr>
        </p:nvSpPr>
        <p:spPr>
          <a:xfrm>
            <a:off x="685800" y="1905000"/>
            <a:ext cx="8001000" cy="3733800"/>
          </a:xfrm>
        </p:spPr>
        <p:txBody>
          <a:bodyPr/>
          <a:lstStyle/>
          <a:p>
            <a:pPr marL="457200" indent="-457200">
              <a:buAutoNum type="arabicPeriod"/>
            </a:pPr>
            <a:r>
              <a:rPr lang="en-US" sz="2000" dirty="0" smtClean="0"/>
              <a:t>Successful prevention activities – including promoting healthy lifestyle choices, preventative care, screening and early detection</a:t>
            </a:r>
          </a:p>
          <a:p>
            <a:pPr marL="457200" indent="-457200">
              <a:buAutoNum type="arabicPeriod"/>
            </a:pPr>
            <a:r>
              <a:rPr lang="en-US" sz="2000" dirty="0" smtClean="0"/>
              <a:t>Reduction in the overall “quantity” of services used</a:t>
            </a:r>
          </a:p>
          <a:p>
            <a:pPr marL="457200" indent="-457200">
              <a:buAutoNum type="arabicPeriod"/>
            </a:pPr>
            <a:r>
              <a:rPr lang="en-US" sz="2000" dirty="0" smtClean="0"/>
              <a:t>Substitution of less intensive and less expensive services for intense expensive care – i.e. reduction in use of the emergency room for non-emergencies and inpatient hospitalization</a:t>
            </a:r>
          </a:p>
          <a:p>
            <a:pPr marL="457200" indent="-457200">
              <a:buAutoNum type="arabicPeriod"/>
            </a:pPr>
            <a:r>
              <a:rPr lang="en-US" sz="2000" dirty="0" smtClean="0"/>
              <a:t>Less reliance on specialty ancillary services  and greater emphasis on natural community supports </a:t>
            </a:r>
          </a:p>
          <a:p>
            <a:pPr marL="457200" indent="-457200">
              <a:buAutoNum type="arabicPeriod"/>
            </a:pPr>
            <a:r>
              <a:rPr lang="en-US" sz="2000" dirty="0" smtClean="0"/>
              <a:t>Effective use of group modalities – including peer supports</a:t>
            </a:r>
          </a:p>
          <a:p>
            <a:pPr marL="457200" indent="-457200">
              <a:buAutoNum type="arabicPeriod"/>
            </a:pPr>
            <a:r>
              <a:rPr lang="en-US" sz="2000" dirty="0" smtClean="0"/>
              <a:t>Use of alternative delivery methods include telemedicine </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914400"/>
          </a:xfrm>
        </p:spPr>
        <p:txBody>
          <a:bodyPr/>
          <a:lstStyle/>
          <a:p>
            <a:pPr algn="ctr"/>
            <a:r>
              <a:rPr lang="en-US" sz="2800" dirty="0" smtClean="0"/>
              <a:t>Social Work in a “shared savings” environment</a:t>
            </a:r>
            <a:endParaRPr lang="en-US" sz="2800" dirty="0"/>
          </a:p>
        </p:txBody>
      </p:sp>
      <p:sp>
        <p:nvSpPr>
          <p:cNvPr id="3" name="Content Placeholder 2"/>
          <p:cNvSpPr>
            <a:spLocks noGrp="1"/>
          </p:cNvSpPr>
          <p:nvPr>
            <p:ph idx="1"/>
          </p:nvPr>
        </p:nvSpPr>
        <p:spPr>
          <a:xfrm>
            <a:off x="685800" y="1752600"/>
            <a:ext cx="8001000" cy="4267200"/>
          </a:xfrm>
        </p:spPr>
        <p:txBody>
          <a:bodyPr/>
          <a:lstStyle/>
          <a:p>
            <a:pPr>
              <a:buFont typeface="Arial" pitchFamily="34" charset="0"/>
              <a:buChar char="•"/>
            </a:pPr>
            <a:r>
              <a:rPr lang="en-US" dirty="0" smtClean="0"/>
              <a:t>Case and care management, traditional social work roles may be emphasized in accountable care and other “at risk” delivery models</a:t>
            </a:r>
          </a:p>
          <a:p>
            <a:pPr>
              <a:buFont typeface="Arial" pitchFamily="34" charset="0"/>
              <a:buChar char="•"/>
            </a:pPr>
            <a:r>
              <a:rPr lang="en-US" dirty="0" smtClean="0"/>
              <a:t>Social work has great experience in working with those facing the greatest challenges including those with significant physical, mental, and developmental challenges that can be costly to serve in medical settings</a:t>
            </a:r>
          </a:p>
          <a:p>
            <a:pPr>
              <a:buFont typeface="Arial" pitchFamily="34" charset="0"/>
              <a:buChar char="•"/>
            </a:pPr>
            <a:r>
              <a:rPr lang="en-US" dirty="0" smtClean="0"/>
              <a:t>Social work emphasis on tapping community resources and natural supports can lead to effective and less costly care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PPACA:  Increased Funding for Integrated Care</a:t>
            </a:r>
            <a:endParaRPr lang="en-US" dirty="0"/>
          </a:p>
        </p:txBody>
      </p:sp>
      <p:sp>
        <p:nvSpPr>
          <p:cNvPr id="3" name="Content Placeholder 2"/>
          <p:cNvSpPr>
            <a:spLocks noGrp="1"/>
          </p:cNvSpPr>
          <p:nvPr>
            <p:ph idx="1"/>
          </p:nvPr>
        </p:nvSpPr>
        <p:spPr>
          <a:xfrm>
            <a:off x="685800" y="2209800"/>
            <a:ext cx="8001000" cy="3429000"/>
          </a:xfrm>
        </p:spPr>
        <p:txBody>
          <a:bodyPr/>
          <a:lstStyle/>
          <a:p>
            <a:pPr>
              <a:buNone/>
            </a:pPr>
            <a:r>
              <a:rPr lang="en-US" u="sng" dirty="0" smtClean="0"/>
              <a:t>Increased reimbursement for primary care</a:t>
            </a:r>
            <a:r>
              <a:rPr lang="en-US" dirty="0" smtClean="0"/>
              <a:t>:</a:t>
            </a:r>
          </a:p>
          <a:p>
            <a:pPr>
              <a:buNone/>
            </a:pPr>
            <a:r>
              <a:rPr lang="en-US" dirty="0" smtClean="0"/>
              <a:t>	Regardless of a fee-for-service arrangement or within a managed care plan – reimbursement for primary care is slated to increase by half</a:t>
            </a:r>
          </a:p>
          <a:p>
            <a:pPr>
              <a:buNone/>
            </a:pPr>
            <a:endParaRPr lang="en-US" dirty="0" smtClean="0"/>
          </a:p>
          <a:p>
            <a:pPr>
              <a:buNone/>
            </a:pPr>
            <a:r>
              <a:rPr lang="en-US" u="sng" dirty="0" smtClean="0"/>
              <a:t>Co-location of services:  </a:t>
            </a:r>
          </a:p>
          <a:p>
            <a:pPr>
              <a:buNone/>
            </a:pPr>
            <a:r>
              <a:rPr lang="en-US" dirty="0"/>
              <a:t> </a:t>
            </a:r>
            <a:r>
              <a:rPr lang="en-US" dirty="0" smtClean="0"/>
              <a:t> 	Additional grants are available for co-location of primary and specialty care in behavioral health settings</a:t>
            </a:r>
            <a:endParaRPr lang="en-US" dirty="0"/>
          </a:p>
        </p:txBody>
      </p:sp>
    </p:spTree>
    <p:extLst>
      <p:ext uri="{BB962C8B-B14F-4D97-AF65-F5344CB8AC3E}">
        <p14:creationId xmlns:p14="http://schemas.microsoft.com/office/powerpoint/2010/main" val="190620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001000" cy="838200"/>
          </a:xfrm>
        </p:spPr>
        <p:txBody>
          <a:bodyPr/>
          <a:lstStyle/>
          <a:p>
            <a:r>
              <a:rPr lang="en-US" dirty="0" smtClean="0"/>
              <a:t>Learning Objectives</a:t>
            </a:r>
            <a:endParaRPr lang="en-US" dirty="0"/>
          </a:p>
        </p:txBody>
      </p:sp>
      <p:sp>
        <p:nvSpPr>
          <p:cNvPr id="3" name="Content Placeholder 2"/>
          <p:cNvSpPr>
            <a:spLocks noGrp="1"/>
          </p:cNvSpPr>
          <p:nvPr>
            <p:ph idx="1"/>
          </p:nvPr>
        </p:nvSpPr>
        <p:spPr>
          <a:xfrm>
            <a:off x="685800" y="1600200"/>
            <a:ext cx="8001000" cy="4343400"/>
          </a:xfrm>
        </p:spPr>
        <p:txBody>
          <a:bodyPr/>
          <a:lstStyle/>
          <a:p>
            <a:pPr marL="457200" indent="-457200">
              <a:buAutoNum type="arabicPeriod"/>
            </a:pPr>
            <a:r>
              <a:rPr lang="en-US" dirty="0" smtClean="0"/>
              <a:t>To describe key provisions in the PPACA and how they impact the effort to integrate care</a:t>
            </a:r>
          </a:p>
          <a:p>
            <a:pPr marL="457200" indent="-457200">
              <a:buAutoNum type="arabicPeriod"/>
            </a:pPr>
            <a:r>
              <a:rPr lang="en-US" dirty="0" smtClean="0"/>
              <a:t>Discuss how the PPACA hopes to expand health insurance and ensure access to care for all citizens</a:t>
            </a:r>
          </a:p>
          <a:p>
            <a:pPr marL="457200" indent="-457200">
              <a:buAutoNum type="arabicPeriod"/>
            </a:pPr>
            <a:r>
              <a:rPr lang="en-US" dirty="0" smtClean="0"/>
              <a:t>Discuss fiscal barriers to integrated care as well as fiscal mechanisms that encourage integration</a:t>
            </a:r>
          </a:p>
          <a:p>
            <a:pPr marL="457200" indent="-457200">
              <a:buAutoNum type="arabicPeriod"/>
            </a:pPr>
            <a:r>
              <a:rPr lang="en-US" dirty="0" smtClean="0"/>
              <a:t>Explore different reimbursement models that undergird health care and the implications for how services are delivered</a:t>
            </a:r>
          </a:p>
          <a:p>
            <a:pPr marL="457200" indent="-457200">
              <a:buAutoNum type="arabicPeriod"/>
            </a:pPr>
            <a:r>
              <a:rPr lang="en-US" dirty="0" smtClean="0"/>
              <a:t>Explore how these initiatives impact social work practice</a:t>
            </a:r>
          </a:p>
          <a:p>
            <a:pPr marL="457200" indent="-457200">
              <a:buAutoNum type="arabicPeriod"/>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8229600" cy="838200"/>
          </a:xfrm>
        </p:spPr>
        <p:txBody>
          <a:bodyPr>
            <a:normAutofit fontScale="90000"/>
          </a:bodyPr>
          <a:lstStyle/>
          <a:p>
            <a:r>
              <a:rPr lang="en-US" dirty="0" smtClean="0"/>
              <a:t>PPACA: Services for Co-Occurring Disorders</a:t>
            </a:r>
            <a:endParaRPr lang="en-US" dirty="0"/>
          </a:p>
        </p:txBody>
      </p:sp>
      <p:sp>
        <p:nvSpPr>
          <p:cNvPr id="3" name="Content Placeholder 2"/>
          <p:cNvSpPr>
            <a:spLocks noGrp="1"/>
          </p:cNvSpPr>
          <p:nvPr>
            <p:ph idx="1"/>
          </p:nvPr>
        </p:nvSpPr>
        <p:spPr>
          <a:xfrm>
            <a:off x="685800" y="2209800"/>
            <a:ext cx="8001000" cy="3429000"/>
          </a:xfrm>
        </p:spPr>
        <p:txBody>
          <a:bodyPr>
            <a:normAutofit fontScale="92500" lnSpcReduction="10000"/>
          </a:bodyPr>
          <a:lstStyle/>
          <a:p>
            <a:pPr>
              <a:buNone/>
            </a:pPr>
            <a:r>
              <a:rPr lang="en-US" u="sng" dirty="0" smtClean="0"/>
              <a:t>Home and community-based services for those with co-occurring disorders.</a:t>
            </a:r>
          </a:p>
          <a:p>
            <a:pPr>
              <a:buNone/>
            </a:pPr>
            <a:endParaRPr lang="en-US" dirty="0" smtClean="0"/>
          </a:p>
          <a:p>
            <a:pPr>
              <a:lnSpc>
                <a:spcPct val="110000"/>
              </a:lnSpc>
              <a:buFont typeface="Arial" pitchFamily="34" charset="0"/>
              <a:buChar char="•"/>
            </a:pPr>
            <a:r>
              <a:rPr lang="en-US" dirty="0" smtClean="0"/>
              <a:t>Services can include: vocational </a:t>
            </a:r>
            <a:r>
              <a:rPr lang="en-US" dirty="0"/>
              <a:t>support, </a:t>
            </a:r>
            <a:r>
              <a:rPr lang="en-US" dirty="0" smtClean="0"/>
              <a:t>case </a:t>
            </a:r>
            <a:r>
              <a:rPr lang="en-US" dirty="0"/>
              <a:t>management, </a:t>
            </a:r>
            <a:r>
              <a:rPr lang="en-US" dirty="0" smtClean="0"/>
              <a:t>peer </a:t>
            </a:r>
            <a:r>
              <a:rPr lang="en-US" dirty="0"/>
              <a:t>support</a:t>
            </a:r>
          </a:p>
          <a:p>
            <a:pPr>
              <a:lnSpc>
                <a:spcPct val="110000"/>
              </a:lnSpc>
              <a:buFont typeface="Arial" pitchFamily="34" charset="0"/>
              <a:buChar char="•"/>
            </a:pPr>
            <a:r>
              <a:rPr lang="en-US" dirty="0" smtClean="0"/>
              <a:t>These services can be offered as a part of a regular state Medicaid program (to people with incomes up to 300% of maximum SSI payment and high need</a:t>
            </a:r>
          </a:p>
          <a:p>
            <a:pPr>
              <a:lnSpc>
                <a:spcPct val="110000"/>
              </a:lnSpc>
              <a:buFont typeface="Arial" pitchFamily="34" charset="0"/>
              <a:buChar char="•"/>
            </a:pPr>
            <a:r>
              <a:rPr lang="en-US" dirty="0" smtClean="0"/>
              <a:t>Or through a waiver granted by  HHS</a:t>
            </a:r>
            <a:endParaRPr lang="en-US" dirty="0"/>
          </a:p>
        </p:txBody>
      </p:sp>
    </p:spTree>
    <p:extLst>
      <p:ext uri="{BB962C8B-B14F-4D97-AF65-F5344CB8AC3E}">
        <p14:creationId xmlns:p14="http://schemas.microsoft.com/office/powerpoint/2010/main" val="571634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PPACA: Infrastructure Supports</a:t>
            </a:r>
            <a:endParaRPr lang="en-US" dirty="0"/>
          </a:p>
        </p:txBody>
      </p:sp>
      <p:sp>
        <p:nvSpPr>
          <p:cNvPr id="3" name="Content Placeholder 2"/>
          <p:cNvSpPr>
            <a:spLocks noGrp="1"/>
          </p:cNvSpPr>
          <p:nvPr>
            <p:ph idx="1"/>
          </p:nvPr>
        </p:nvSpPr>
        <p:spPr/>
        <p:txBody>
          <a:bodyPr>
            <a:normAutofit fontScale="47500" lnSpcReduction="20000"/>
          </a:bodyPr>
          <a:lstStyle/>
          <a:p>
            <a:pPr marL="571500" indent="-571500">
              <a:lnSpc>
                <a:spcPct val="120000"/>
              </a:lnSpc>
              <a:buFont typeface="Arial" pitchFamily="34" charset="0"/>
              <a:buChar char="•"/>
            </a:pPr>
            <a:r>
              <a:rPr lang="en-US" sz="3800" u="sng" dirty="0" smtClean="0"/>
              <a:t>Community-based Collaborative Care Network Program: </a:t>
            </a:r>
            <a:r>
              <a:rPr lang="en-US" sz="3800" dirty="0" smtClean="0"/>
              <a:t>The development of a collaborative consortium of providers to coordinate and integrate services</a:t>
            </a:r>
          </a:p>
          <a:p>
            <a:pPr marL="571500" indent="-571500">
              <a:lnSpc>
                <a:spcPct val="120000"/>
              </a:lnSpc>
              <a:buFont typeface="Arial" pitchFamily="34" charset="0"/>
              <a:buChar char="•"/>
            </a:pPr>
            <a:r>
              <a:rPr lang="en-US" sz="3800" u="sng" dirty="0" smtClean="0"/>
              <a:t>Federal Coordinated Care Office: </a:t>
            </a:r>
            <a:r>
              <a:rPr lang="en-US" sz="3800" dirty="0" smtClean="0"/>
              <a:t>Designed to help those who are dually eligible for Medicaid and Medicare and will attempt to reduce fragmentation and the navigation challenges people face trying to work in both systems.</a:t>
            </a:r>
          </a:p>
          <a:p>
            <a:pPr marL="571500" indent="-571500">
              <a:lnSpc>
                <a:spcPct val="120000"/>
              </a:lnSpc>
              <a:buFont typeface="Arial" pitchFamily="34" charset="0"/>
              <a:buChar char="•"/>
            </a:pPr>
            <a:r>
              <a:rPr lang="en-US" sz="3800" u="sng" dirty="0" smtClean="0"/>
              <a:t>Workforce Development:</a:t>
            </a:r>
            <a:r>
              <a:rPr lang="en-US" sz="3800" dirty="0" smtClean="0"/>
              <a:t> The ACA sets aside funds to support training programs on medical homes, team management of chronic illness, and integration of physical health and behavioral health care</a:t>
            </a:r>
            <a:endParaRPr lang="en-US" sz="3800" u="sng" dirty="0"/>
          </a:p>
          <a:p>
            <a:pPr>
              <a:buNone/>
            </a:pPr>
            <a:r>
              <a:rPr lang="en-US" sz="3600" dirty="0" smtClean="0"/>
              <a:t> </a:t>
            </a:r>
            <a:endParaRPr lang="en-US" sz="3600" dirty="0"/>
          </a:p>
        </p:txBody>
      </p:sp>
    </p:spTree>
    <p:extLst>
      <p:ext uri="{BB962C8B-B14F-4D97-AF65-F5344CB8AC3E}">
        <p14:creationId xmlns:p14="http://schemas.microsoft.com/office/powerpoint/2010/main" val="650307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Options for Integrating Care</a:t>
            </a:r>
            <a:endParaRPr lang="en-US" sz="3200"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a:t>L</a:t>
            </a:r>
            <a:r>
              <a:rPr lang="en-US" dirty="0" smtClean="0"/>
              <a:t>everage existing delivery system or build new capacity </a:t>
            </a:r>
          </a:p>
          <a:p>
            <a:pPr>
              <a:buFont typeface="Arial" pitchFamily="34" charset="0"/>
              <a:buChar char="•"/>
            </a:pPr>
            <a:r>
              <a:rPr lang="en-US" dirty="0"/>
              <a:t>H</a:t>
            </a:r>
            <a:r>
              <a:rPr lang="en-US" dirty="0" smtClean="0"/>
              <a:t>ave Managed Care Organizations or Behavioral Health Organizations take the lead in integration efforts</a:t>
            </a:r>
          </a:p>
          <a:p>
            <a:pPr>
              <a:buFont typeface="Arial" pitchFamily="34" charset="0"/>
              <a:buChar char="•"/>
            </a:pPr>
            <a:r>
              <a:rPr lang="en-US" dirty="0"/>
              <a:t>D</a:t>
            </a:r>
            <a:r>
              <a:rPr lang="en-US" dirty="0" smtClean="0"/>
              <a:t>evelop a single integrated system or multiple, specialized systems of care for subsets of beneficiaries</a:t>
            </a:r>
          </a:p>
          <a:p>
            <a:endParaRPr lang="en-US" dirty="0"/>
          </a:p>
        </p:txBody>
      </p:sp>
    </p:spTree>
    <p:extLst>
      <p:ext uri="{BB962C8B-B14F-4D97-AF65-F5344CB8AC3E}">
        <p14:creationId xmlns:p14="http://schemas.microsoft.com/office/powerpoint/2010/main" val="1215529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8001000" cy="990600"/>
          </a:xfrm>
        </p:spPr>
        <p:txBody>
          <a:bodyPr>
            <a:normAutofit/>
          </a:bodyPr>
          <a:lstStyle/>
          <a:p>
            <a:r>
              <a:rPr lang="en-US" b="1" dirty="0" smtClean="0"/>
              <a:t>Components of Integrated Care</a:t>
            </a:r>
            <a:endParaRPr lang="en-US" sz="3200" dirty="0"/>
          </a:p>
        </p:txBody>
      </p:sp>
      <p:sp>
        <p:nvSpPr>
          <p:cNvPr id="3" name="Content Placeholder 2"/>
          <p:cNvSpPr>
            <a:spLocks noGrp="1"/>
          </p:cNvSpPr>
          <p:nvPr>
            <p:ph idx="1"/>
          </p:nvPr>
        </p:nvSpPr>
        <p:spPr>
          <a:xfrm>
            <a:off x="685800" y="1981200"/>
            <a:ext cx="8001000" cy="3124200"/>
          </a:xfrm>
        </p:spPr>
        <p:txBody>
          <a:bodyPr>
            <a:normAutofit fontScale="85000" lnSpcReduction="20000"/>
          </a:bodyPr>
          <a:lstStyle/>
          <a:p>
            <a:pPr>
              <a:lnSpc>
                <a:spcPct val="120000"/>
              </a:lnSpc>
              <a:buFont typeface="Arial" pitchFamily="34" charset="0"/>
              <a:buChar char="•"/>
            </a:pPr>
            <a:r>
              <a:rPr lang="en-US" dirty="0" smtClean="0"/>
              <a:t>Aligned financial incentives across physical and behavioral health systems</a:t>
            </a:r>
          </a:p>
          <a:p>
            <a:pPr>
              <a:lnSpc>
                <a:spcPct val="120000"/>
              </a:lnSpc>
              <a:buFont typeface="Arial" pitchFamily="34" charset="0"/>
              <a:buChar char="•"/>
            </a:pPr>
            <a:r>
              <a:rPr lang="en-US" dirty="0" smtClean="0"/>
              <a:t>Real-time information sharing across systems to ensure that relevant information is available to all members of a care team</a:t>
            </a:r>
          </a:p>
          <a:p>
            <a:pPr>
              <a:lnSpc>
                <a:spcPct val="120000"/>
              </a:lnSpc>
              <a:buFont typeface="Arial" pitchFamily="34" charset="0"/>
              <a:buChar char="•"/>
            </a:pPr>
            <a:r>
              <a:rPr lang="en-US" dirty="0" smtClean="0"/>
              <a:t>Interprofessional </a:t>
            </a:r>
            <a:r>
              <a:rPr lang="en-US" dirty="0"/>
              <a:t>care teams that are accountable for coordinating the full range of medical, behavioral, and long term support services as needed</a:t>
            </a:r>
          </a:p>
          <a:p>
            <a:pPr>
              <a:lnSpc>
                <a:spcPct val="120000"/>
              </a:lnSpc>
              <a:buFont typeface="Arial" pitchFamily="34" charset="0"/>
              <a:buChar char="•"/>
            </a:pPr>
            <a:r>
              <a:rPr lang="en-US" dirty="0"/>
              <a:t>Competent provider networks</a:t>
            </a:r>
          </a:p>
          <a:p>
            <a:pPr>
              <a:lnSpc>
                <a:spcPct val="120000"/>
              </a:lnSpc>
              <a:buFont typeface="Arial" pitchFamily="34" charset="0"/>
              <a:buChar char="•"/>
            </a:pPr>
            <a:r>
              <a:rPr lang="en-US" dirty="0"/>
              <a:t>Mechanisms for assessing and rewarding high quality care</a:t>
            </a:r>
          </a:p>
          <a:p>
            <a:pPr>
              <a:buFont typeface="Arial" pitchFamily="34" charset="0"/>
              <a:buChar char="•"/>
            </a:pPr>
            <a:endParaRPr lang="en-US" dirty="0" smtClean="0"/>
          </a:p>
        </p:txBody>
      </p:sp>
    </p:spTree>
    <p:extLst>
      <p:ext uri="{BB962C8B-B14F-4D97-AF65-F5344CB8AC3E}">
        <p14:creationId xmlns:p14="http://schemas.microsoft.com/office/powerpoint/2010/main" val="4012746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Managed Care Organizations</a:t>
            </a:r>
            <a:r>
              <a:rPr lang="en-US" baseline="30000" dirty="0" smtClean="0"/>
              <a:t>7</a:t>
            </a:r>
            <a:endParaRPr lang="en-US" baseline="30000" dirty="0"/>
          </a:p>
        </p:txBody>
      </p:sp>
      <p:sp>
        <p:nvSpPr>
          <p:cNvPr id="3" name="Content Placeholder 2"/>
          <p:cNvSpPr>
            <a:spLocks noGrp="1"/>
          </p:cNvSpPr>
          <p:nvPr>
            <p:ph idx="1"/>
          </p:nvPr>
        </p:nvSpPr>
        <p:spPr/>
        <p:txBody>
          <a:bodyPr>
            <a:normAutofit/>
          </a:bodyPr>
          <a:lstStyle/>
          <a:p>
            <a:pPr>
              <a:buNone/>
            </a:pPr>
            <a:r>
              <a:rPr lang="en-US" dirty="0" smtClean="0"/>
              <a:t>	In places where the normal plan has been to carve out behavioral health care, states must contract with entity prepared to offer integrated care – or the MCO can subcontract for behavioral health services</a:t>
            </a:r>
          </a:p>
          <a:p>
            <a:pPr>
              <a:buNone/>
            </a:pPr>
            <a:r>
              <a:rPr lang="en-US" dirty="0" smtClean="0"/>
              <a:t>	</a:t>
            </a:r>
            <a:r>
              <a:rPr lang="en-US" u="sng" dirty="0" smtClean="0"/>
              <a:t>However</a:t>
            </a:r>
            <a:r>
              <a:rPr lang="en-US" dirty="0" smtClean="0"/>
              <a:t>: agreements must be secured for onsite services  - and same day billing for physical and behavioral health care must be allowed. </a:t>
            </a:r>
            <a:endParaRPr lang="en-US" dirty="0"/>
          </a:p>
        </p:txBody>
      </p:sp>
    </p:spTree>
    <p:extLst>
      <p:ext uri="{BB962C8B-B14F-4D97-AF65-F5344CB8AC3E}">
        <p14:creationId xmlns:p14="http://schemas.microsoft.com/office/powerpoint/2010/main" val="36667561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MCO:  Pros &amp; Cons</a:t>
            </a:r>
            <a:endParaRPr lang="en-US" dirty="0"/>
          </a:p>
        </p:txBody>
      </p:sp>
      <p:sp>
        <p:nvSpPr>
          <p:cNvPr id="3" name="Content Placeholder 2"/>
          <p:cNvSpPr>
            <a:spLocks noGrp="1"/>
          </p:cNvSpPr>
          <p:nvPr>
            <p:ph idx="1"/>
          </p:nvPr>
        </p:nvSpPr>
        <p:spPr/>
        <p:txBody>
          <a:bodyPr>
            <a:normAutofit fontScale="70000" lnSpcReduction="20000"/>
          </a:bodyPr>
          <a:lstStyle/>
          <a:p>
            <a:pPr>
              <a:lnSpc>
                <a:spcPct val="120000"/>
              </a:lnSpc>
              <a:buNone/>
            </a:pPr>
            <a:r>
              <a:rPr lang="en-US" sz="2600" b="1" dirty="0" smtClean="0"/>
              <a:t>Pros</a:t>
            </a:r>
            <a:r>
              <a:rPr lang="en-US" sz="2600" dirty="0" smtClean="0"/>
              <a:t>:</a:t>
            </a:r>
          </a:p>
          <a:p>
            <a:pPr marL="457200" indent="-457200">
              <a:lnSpc>
                <a:spcPct val="120000"/>
              </a:lnSpc>
              <a:buFont typeface="Arial" pitchFamily="34" charset="0"/>
              <a:buChar char="•"/>
            </a:pPr>
            <a:r>
              <a:rPr lang="en-US" sz="2600" dirty="0" smtClean="0"/>
              <a:t>Administrative systems are integrated and data needed for care management is accessible</a:t>
            </a:r>
          </a:p>
          <a:p>
            <a:pPr marL="457200" indent="-457200">
              <a:lnSpc>
                <a:spcPct val="120000"/>
              </a:lnSpc>
              <a:buFont typeface="Arial" pitchFamily="34" charset="0"/>
              <a:buChar char="•"/>
            </a:pPr>
            <a:r>
              <a:rPr lang="en-US" sz="2600" dirty="0" smtClean="0"/>
              <a:t>Seamless system for beneficiaries </a:t>
            </a:r>
          </a:p>
          <a:p>
            <a:pPr marL="457200" indent="-457200">
              <a:lnSpc>
                <a:spcPct val="120000"/>
              </a:lnSpc>
              <a:buFont typeface="Arial" pitchFamily="34" charset="0"/>
              <a:buChar char="•"/>
            </a:pPr>
            <a:r>
              <a:rPr lang="en-US" sz="2600" dirty="0" smtClean="0"/>
              <a:t>Clinical integration is possible </a:t>
            </a:r>
          </a:p>
          <a:p>
            <a:pPr>
              <a:lnSpc>
                <a:spcPct val="120000"/>
              </a:lnSpc>
              <a:buNone/>
            </a:pPr>
            <a:r>
              <a:rPr lang="en-US" sz="2600" b="1" dirty="0" smtClean="0"/>
              <a:t>Cons</a:t>
            </a:r>
            <a:r>
              <a:rPr lang="en-US" sz="2600" dirty="0" smtClean="0"/>
              <a:t>:</a:t>
            </a:r>
          </a:p>
          <a:p>
            <a:pPr marL="457200" indent="-457200">
              <a:lnSpc>
                <a:spcPct val="120000"/>
              </a:lnSpc>
              <a:buFont typeface="Arial" pitchFamily="34" charset="0"/>
              <a:buChar char="•"/>
            </a:pPr>
            <a:r>
              <a:rPr lang="en-US" sz="2600" dirty="0" smtClean="0"/>
              <a:t>Subcontracts may thwart true integration</a:t>
            </a:r>
          </a:p>
          <a:p>
            <a:pPr marL="457200" indent="-457200">
              <a:lnSpc>
                <a:spcPct val="120000"/>
              </a:lnSpc>
              <a:buFont typeface="Arial" pitchFamily="34" charset="0"/>
              <a:buChar char="•"/>
            </a:pPr>
            <a:r>
              <a:rPr lang="en-US" sz="2600" dirty="0" smtClean="0"/>
              <a:t>Clinical capacity to recognize and provide effective services for behavioral health issue may be lacking</a:t>
            </a:r>
          </a:p>
          <a:p>
            <a:pPr marL="457200" indent="-457200">
              <a:lnSpc>
                <a:spcPct val="120000"/>
              </a:lnSpc>
              <a:buFont typeface="Arial" pitchFamily="34" charset="0"/>
              <a:buChar char="•"/>
            </a:pPr>
            <a:r>
              <a:rPr lang="en-US" sz="2600" dirty="0" smtClean="0"/>
              <a:t>Special MCO’s for those with serious and persistent mental illnesses may be needed</a:t>
            </a:r>
          </a:p>
          <a:p>
            <a:pPr>
              <a:buNone/>
            </a:pPr>
            <a:endParaRPr lang="en-US" dirty="0"/>
          </a:p>
        </p:txBody>
      </p:sp>
    </p:spTree>
    <p:extLst>
      <p:ext uri="{BB962C8B-B14F-4D97-AF65-F5344CB8AC3E}">
        <p14:creationId xmlns:p14="http://schemas.microsoft.com/office/powerpoint/2010/main" val="28066829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8229600" cy="1143000"/>
          </a:xfrm>
        </p:spPr>
        <p:txBody>
          <a:bodyPr/>
          <a:lstStyle/>
          <a:p>
            <a:r>
              <a:rPr lang="en-US" dirty="0" smtClean="0"/>
              <a:t>Primary Care Case Management</a:t>
            </a:r>
            <a:endParaRPr lang="en-US" dirty="0"/>
          </a:p>
        </p:txBody>
      </p:sp>
      <p:sp>
        <p:nvSpPr>
          <p:cNvPr id="3" name="Content Placeholder 2"/>
          <p:cNvSpPr>
            <a:spLocks noGrp="1"/>
          </p:cNvSpPr>
          <p:nvPr>
            <p:ph sz="half" idx="2"/>
          </p:nvPr>
        </p:nvSpPr>
        <p:spPr>
          <a:xfrm>
            <a:off x="457200" y="1600200"/>
            <a:ext cx="4267200" cy="4267200"/>
          </a:xfrm>
        </p:spPr>
        <p:txBody>
          <a:bodyPr>
            <a:normAutofit fontScale="70000" lnSpcReduction="20000"/>
          </a:bodyPr>
          <a:lstStyle/>
          <a:p>
            <a:pPr>
              <a:lnSpc>
                <a:spcPct val="120000"/>
              </a:lnSpc>
              <a:buFont typeface="Arial" pitchFamily="34" charset="0"/>
              <a:buChar char="•"/>
            </a:pPr>
            <a:r>
              <a:rPr lang="en-US" dirty="0" smtClean="0"/>
              <a:t>Does not require the use of a MCO – the integration initiative can be achieved via:</a:t>
            </a:r>
          </a:p>
          <a:p>
            <a:pPr marL="1314450" lvl="2" indent="-514350">
              <a:lnSpc>
                <a:spcPct val="120000"/>
              </a:lnSpc>
              <a:buFont typeface="Arial" pitchFamily="34" charset="0"/>
              <a:buChar char="•"/>
            </a:pPr>
            <a:r>
              <a:rPr lang="en-US" dirty="0" smtClean="0"/>
              <a:t>Offering enhanced fees to primary care entities to support care/case management </a:t>
            </a:r>
          </a:p>
          <a:p>
            <a:pPr marL="1314450" lvl="2" indent="-514350">
              <a:lnSpc>
                <a:spcPct val="120000"/>
              </a:lnSpc>
              <a:buFont typeface="Arial" pitchFamily="34" charset="0"/>
              <a:buChar char="•"/>
            </a:pPr>
            <a:r>
              <a:rPr lang="en-US" dirty="0" smtClean="0"/>
              <a:t>Support development of community –based care teams to “extend the reach of primary care.”</a:t>
            </a:r>
            <a:r>
              <a:rPr lang="en-US" baseline="30000" dirty="0" smtClean="0"/>
              <a:t>8</a:t>
            </a:r>
            <a:r>
              <a:rPr lang="en-US" dirty="0" smtClean="0"/>
              <a:t>  </a:t>
            </a:r>
          </a:p>
          <a:p>
            <a:pPr>
              <a:lnSpc>
                <a:spcPct val="120000"/>
              </a:lnSpc>
              <a:buFont typeface="Arial" pitchFamily="34" charset="0"/>
              <a:buChar char="•"/>
            </a:pPr>
            <a:r>
              <a:rPr lang="en-US" dirty="0"/>
              <a:t>Support health information technology for information exchange, population management, performance measurement</a:t>
            </a:r>
          </a:p>
          <a:p>
            <a:pPr>
              <a:lnSpc>
                <a:spcPct val="120000"/>
              </a:lnSpc>
              <a:buFont typeface="Arial" pitchFamily="34" charset="0"/>
              <a:buChar char="•"/>
            </a:pPr>
            <a:r>
              <a:rPr lang="en-US" dirty="0"/>
              <a:t>Develop other incentives to integrate care</a:t>
            </a:r>
          </a:p>
          <a:p>
            <a:pPr marL="0" indent="0"/>
            <a:r>
              <a:rPr lang="en-US" dirty="0" smtClean="0"/>
              <a:t> </a:t>
            </a:r>
            <a:endParaRPr lang="en-US" dirty="0"/>
          </a:p>
        </p:txBody>
      </p:sp>
      <p:sp>
        <p:nvSpPr>
          <p:cNvPr id="6" name="Content Placeholder 5"/>
          <p:cNvSpPr>
            <a:spLocks noGrp="1"/>
          </p:cNvSpPr>
          <p:nvPr>
            <p:ph sz="quarter" idx="4"/>
          </p:nvPr>
        </p:nvSpPr>
        <p:spPr>
          <a:xfrm>
            <a:off x="4648200" y="1600200"/>
            <a:ext cx="4041775" cy="4027488"/>
          </a:xfrm>
        </p:spPr>
        <p:txBody>
          <a:bodyPr/>
          <a:lstStyle/>
          <a:p>
            <a:pPr>
              <a:buFont typeface="Arial" pitchFamily="34" charset="0"/>
              <a:buChar char="•"/>
            </a:pPr>
            <a:r>
              <a:rPr lang="en-US" b="1" dirty="0"/>
              <a:t>Pros</a:t>
            </a:r>
            <a:r>
              <a:rPr lang="en-US" dirty="0"/>
              <a:t>:  Can build on existing systems – including fee-for-service models</a:t>
            </a:r>
          </a:p>
          <a:p>
            <a:pPr>
              <a:buFont typeface="Arial" pitchFamily="34" charset="0"/>
              <a:buChar char="•"/>
            </a:pPr>
            <a:r>
              <a:rPr lang="en-US" b="1" dirty="0"/>
              <a:t>Cons</a:t>
            </a:r>
            <a:r>
              <a:rPr lang="en-US" dirty="0"/>
              <a:t>: Infrastructure may be difficult to build – implementation may be difficult</a:t>
            </a:r>
          </a:p>
          <a:p>
            <a:endParaRPr lang="en-US" dirty="0"/>
          </a:p>
        </p:txBody>
      </p:sp>
    </p:spTree>
    <p:extLst>
      <p:ext uri="{BB962C8B-B14F-4D97-AF65-F5344CB8AC3E}">
        <p14:creationId xmlns:p14="http://schemas.microsoft.com/office/powerpoint/2010/main" val="18876869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Behavioral Health Organization</a:t>
            </a:r>
            <a:endParaRPr lang="en-US" dirty="0"/>
          </a:p>
        </p:txBody>
      </p:sp>
      <p:sp>
        <p:nvSpPr>
          <p:cNvPr id="3" name="Content Placeholder 2"/>
          <p:cNvSpPr>
            <a:spLocks noGrp="1"/>
          </p:cNvSpPr>
          <p:nvPr>
            <p:ph sz="half" idx="1"/>
          </p:nvPr>
        </p:nvSpPr>
        <p:spPr/>
        <p:txBody>
          <a:bodyPr>
            <a:normAutofit fontScale="77500" lnSpcReduction="20000"/>
          </a:bodyPr>
          <a:lstStyle/>
          <a:p>
            <a:pPr marL="457200" indent="-457200">
              <a:lnSpc>
                <a:spcPct val="120000"/>
              </a:lnSpc>
              <a:buFont typeface="Arial" pitchFamily="34" charset="0"/>
              <a:buChar char="•"/>
            </a:pPr>
            <a:r>
              <a:rPr lang="en-US" dirty="0" smtClean="0"/>
              <a:t>Here the organizations have expertise with those with significant behavioral health challenges  - this moves toward the idea of a Patient-Centered Medical Home where a BHO is the designated home</a:t>
            </a:r>
            <a:endParaRPr lang="en-US" dirty="0"/>
          </a:p>
        </p:txBody>
      </p:sp>
      <p:sp>
        <p:nvSpPr>
          <p:cNvPr id="4" name="Content Placeholder 3"/>
          <p:cNvSpPr>
            <a:spLocks noGrp="1"/>
          </p:cNvSpPr>
          <p:nvPr>
            <p:ph sz="half" idx="2"/>
          </p:nvPr>
        </p:nvSpPr>
        <p:spPr/>
        <p:txBody>
          <a:bodyPr>
            <a:normAutofit fontScale="77500" lnSpcReduction="20000"/>
          </a:bodyPr>
          <a:lstStyle/>
          <a:p>
            <a:pPr>
              <a:lnSpc>
                <a:spcPct val="110000"/>
              </a:lnSpc>
              <a:buFont typeface="Arial" pitchFamily="34" charset="0"/>
              <a:buChar char="•"/>
            </a:pPr>
            <a:r>
              <a:rPr lang="en-US" b="1" dirty="0"/>
              <a:t>Pros</a:t>
            </a:r>
            <a:r>
              <a:rPr lang="en-US" dirty="0"/>
              <a:t> – all those we observed with standard MCO’s with the exception that these organizations have a greater capacity to serve this special population </a:t>
            </a:r>
          </a:p>
          <a:p>
            <a:pPr>
              <a:lnSpc>
                <a:spcPct val="110000"/>
              </a:lnSpc>
              <a:buFont typeface="Arial" pitchFamily="34" charset="0"/>
              <a:buChar char="•"/>
            </a:pPr>
            <a:r>
              <a:rPr lang="en-US" b="1" dirty="0"/>
              <a:t>Cons</a:t>
            </a:r>
            <a:r>
              <a:rPr lang="en-US" dirty="0"/>
              <a:t> – little experience using this arrangement to date </a:t>
            </a:r>
          </a:p>
          <a:p>
            <a:endParaRPr lang="en-US" dirty="0"/>
          </a:p>
        </p:txBody>
      </p:sp>
    </p:spTree>
    <p:extLst>
      <p:ext uri="{BB962C8B-B14F-4D97-AF65-F5344CB8AC3E}">
        <p14:creationId xmlns:p14="http://schemas.microsoft.com/office/powerpoint/2010/main" val="42232408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MCO/PCCM/BHO Partnership</a:t>
            </a:r>
            <a:endParaRPr lang="en-US" dirty="0"/>
          </a:p>
        </p:txBody>
      </p:sp>
      <p:sp>
        <p:nvSpPr>
          <p:cNvPr id="3" name="Content Placeholder 2"/>
          <p:cNvSpPr>
            <a:spLocks noGrp="1"/>
          </p:cNvSpPr>
          <p:nvPr>
            <p:ph idx="1"/>
          </p:nvPr>
        </p:nvSpPr>
        <p:spPr>
          <a:xfrm>
            <a:off x="762000" y="1752600"/>
            <a:ext cx="8001000" cy="3581400"/>
          </a:xfrm>
        </p:spPr>
        <p:txBody>
          <a:bodyPr/>
          <a:lstStyle/>
          <a:p>
            <a:pPr>
              <a:buFont typeface="Arial" pitchFamily="34" charset="0"/>
              <a:buChar char="•"/>
            </a:pPr>
            <a:r>
              <a:rPr lang="en-US" b="1" dirty="0"/>
              <a:t>P</a:t>
            </a:r>
            <a:r>
              <a:rPr lang="en-US" b="1" dirty="0" smtClean="0"/>
              <a:t>artnership facilitated by financial alignment</a:t>
            </a:r>
          </a:p>
          <a:p>
            <a:pPr marL="914400" lvl="1" indent="-514350">
              <a:buFont typeface="Arial" pitchFamily="34" charset="0"/>
              <a:buChar char="•"/>
            </a:pPr>
            <a:r>
              <a:rPr lang="en-US" dirty="0" smtClean="0"/>
              <a:t>Develop shared saving models</a:t>
            </a:r>
          </a:p>
          <a:p>
            <a:pPr marL="914400" lvl="1" indent="-514350">
              <a:buFont typeface="Arial" pitchFamily="34" charset="0"/>
              <a:buChar char="•"/>
            </a:pPr>
            <a:r>
              <a:rPr lang="en-US" dirty="0" smtClean="0"/>
              <a:t>In capitated environment this can be accomplished in a prospective payment plan</a:t>
            </a:r>
          </a:p>
          <a:p>
            <a:pPr marL="914400" lvl="1" indent="-514350">
              <a:buFont typeface="Arial" pitchFamily="34" charset="0"/>
              <a:buChar char="•"/>
            </a:pPr>
            <a:r>
              <a:rPr lang="en-US" dirty="0" smtClean="0"/>
              <a:t>Fee for service requires that shared savings are calculated</a:t>
            </a:r>
          </a:p>
          <a:p>
            <a:pPr marL="914400" lvl="1" indent="-514350">
              <a:buFont typeface="Arial" pitchFamily="34" charset="0"/>
              <a:buChar char="•"/>
            </a:pPr>
            <a:r>
              <a:rPr lang="en-US" dirty="0" smtClean="0"/>
              <a:t>Performance incentives </a:t>
            </a:r>
          </a:p>
          <a:p>
            <a:pPr marL="914400" lvl="1" indent="-514350">
              <a:buFont typeface="Arial" pitchFamily="34" charset="0"/>
              <a:buChar char="•"/>
            </a:pPr>
            <a:r>
              <a:rPr lang="en-US" dirty="0"/>
              <a:t>This can maintain current BHO carve-outs which may remain the most viable plan for the serving those facing serious mental illnesses </a:t>
            </a:r>
          </a:p>
          <a:p>
            <a:pPr marL="914400" lvl="1" indent="-514350">
              <a:buFont typeface="Arial" pitchFamily="34" charset="0"/>
              <a:buChar char="•"/>
            </a:pPr>
            <a:endParaRPr lang="en-US" dirty="0"/>
          </a:p>
        </p:txBody>
      </p:sp>
    </p:spTree>
    <p:extLst>
      <p:ext uri="{BB962C8B-B14F-4D97-AF65-F5344CB8AC3E}">
        <p14:creationId xmlns:p14="http://schemas.microsoft.com/office/powerpoint/2010/main" val="17142478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 &amp; Cons</a:t>
            </a:r>
            <a:endParaRPr lang="en-US" dirty="0"/>
          </a:p>
        </p:txBody>
      </p:sp>
      <p:sp>
        <p:nvSpPr>
          <p:cNvPr id="3" name="Content Placeholder 2"/>
          <p:cNvSpPr>
            <a:spLocks noGrp="1"/>
          </p:cNvSpPr>
          <p:nvPr>
            <p:ph idx="1"/>
          </p:nvPr>
        </p:nvSpPr>
        <p:spPr>
          <a:xfrm>
            <a:off x="685800" y="1828800"/>
            <a:ext cx="8001000" cy="3581400"/>
          </a:xfrm>
        </p:spPr>
        <p:txBody>
          <a:bodyPr/>
          <a:lstStyle/>
          <a:p>
            <a:pPr>
              <a:buFont typeface="Arial" pitchFamily="34" charset="0"/>
              <a:buChar char="•"/>
            </a:pPr>
            <a:r>
              <a:rPr lang="en-US" b="1" dirty="0" smtClean="0"/>
              <a:t>Pros:</a:t>
            </a:r>
          </a:p>
          <a:p>
            <a:r>
              <a:rPr lang="en-US" dirty="0" smtClean="0"/>
              <a:t>	Risk can be shared widely</a:t>
            </a:r>
          </a:p>
          <a:p>
            <a:r>
              <a:rPr lang="en-US" dirty="0" smtClean="0"/>
              <a:t>	Shared administrative costs and functions</a:t>
            </a:r>
          </a:p>
          <a:p>
            <a:r>
              <a:rPr lang="en-US" dirty="0" smtClean="0"/>
              <a:t>	Can facilitate shared record keeping and the development of a client registry</a:t>
            </a:r>
          </a:p>
          <a:p>
            <a:pPr>
              <a:buFont typeface="Arial" pitchFamily="34" charset="0"/>
              <a:buChar char="•"/>
            </a:pPr>
            <a:r>
              <a:rPr lang="en-US" b="1" dirty="0" smtClean="0"/>
              <a:t>Cons:</a:t>
            </a:r>
          </a:p>
          <a:p>
            <a:r>
              <a:rPr lang="en-US" dirty="0" smtClean="0"/>
              <a:t>	Separate systems remain</a:t>
            </a:r>
          </a:p>
          <a:p>
            <a:r>
              <a:rPr lang="en-US" dirty="0" smtClean="0"/>
              <a:t>	Shared saving difficult to calculate </a:t>
            </a:r>
          </a:p>
          <a:p>
            <a:r>
              <a:rPr lang="en-US" dirty="0" smtClean="0"/>
              <a:t>	Controlling costs may trump providing appropriate care</a:t>
            </a:r>
            <a:endParaRPr lang="en-US" dirty="0"/>
          </a:p>
        </p:txBody>
      </p:sp>
    </p:spTree>
    <p:extLst>
      <p:ext uri="{BB962C8B-B14F-4D97-AF65-F5344CB8AC3E}">
        <p14:creationId xmlns:p14="http://schemas.microsoft.com/office/powerpoint/2010/main" val="3750934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Disproportionate Cost Burden</a:t>
            </a:r>
            <a:endParaRPr lang="en-US" dirty="0"/>
          </a:p>
        </p:txBody>
      </p:sp>
      <p:sp>
        <p:nvSpPr>
          <p:cNvPr id="5" name="Content Placeholder 4"/>
          <p:cNvSpPr>
            <a:spLocks noGrp="1"/>
          </p:cNvSpPr>
          <p:nvPr>
            <p:ph idx="1"/>
          </p:nvPr>
        </p:nvSpPr>
        <p:spPr/>
        <p:txBody>
          <a:bodyPr>
            <a:normAutofit fontScale="77500" lnSpcReduction="20000"/>
          </a:bodyPr>
          <a:lstStyle/>
          <a:p>
            <a:pPr marL="457200" indent="-457200">
              <a:lnSpc>
                <a:spcPct val="120000"/>
              </a:lnSpc>
              <a:buFont typeface="Arial" pitchFamily="34" charset="0"/>
              <a:buChar char="•"/>
            </a:pPr>
            <a:r>
              <a:rPr lang="en-US" sz="2800" dirty="0" smtClean="0"/>
              <a:t>Over half of all Medicaid beneficiaries with disabilities are diagnosed with mental illness</a:t>
            </a:r>
          </a:p>
          <a:p>
            <a:pPr marL="457200" indent="-457200">
              <a:lnSpc>
                <a:spcPct val="120000"/>
              </a:lnSpc>
              <a:buFont typeface="Arial" pitchFamily="34" charset="0"/>
              <a:buChar char="•"/>
            </a:pPr>
            <a:r>
              <a:rPr lang="en-US" sz="2800" dirty="0" smtClean="0"/>
              <a:t>For those with chronic conditions health care costs are as much as 75% higher for those with a mental illness – with the rates for those with a co-occurring substance use disorder resulting in a two to three fold cost increase</a:t>
            </a:r>
          </a:p>
          <a:p>
            <a:pPr marL="457200" indent="-457200">
              <a:lnSpc>
                <a:spcPct val="120000"/>
              </a:lnSpc>
              <a:buFont typeface="Arial" pitchFamily="34" charset="0"/>
              <a:buChar char="•"/>
            </a:pPr>
            <a:r>
              <a:rPr lang="en-US" sz="2800" dirty="0" smtClean="0"/>
              <a:t>Among those eligible for both Medicaid and Medicare 44% have 1 mental health diagnosis 20% have more than 1 mental health diagnosis</a:t>
            </a:r>
            <a:r>
              <a:rPr lang="en-US" sz="2800" baseline="30000" dirty="0" smtClean="0"/>
              <a:t>1</a:t>
            </a:r>
            <a:r>
              <a:rPr lang="en-US" sz="2800" dirty="0" smtClean="0"/>
              <a:t> (Integrated Care Resource Center, 2011, p. 1).</a:t>
            </a:r>
            <a:endParaRPr lang="en-US" sz="2800" dirty="0"/>
          </a:p>
        </p:txBody>
      </p:sp>
    </p:spTree>
    <p:extLst>
      <p:ext uri="{BB962C8B-B14F-4D97-AF65-F5344CB8AC3E}">
        <p14:creationId xmlns:p14="http://schemas.microsoft.com/office/powerpoint/2010/main" val="29213752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Reimbursement Issues</a:t>
            </a:r>
            <a:endParaRPr lang="en-US" dirty="0"/>
          </a:p>
        </p:txBody>
      </p:sp>
      <p:sp>
        <p:nvSpPr>
          <p:cNvPr id="3" name="Content Placeholder 2"/>
          <p:cNvSpPr>
            <a:spLocks noGrp="1"/>
          </p:cNvSpPr>
          <p:nvPr>
            <p:ph idx="1"/>
          </p:nvPr>
        </p:nvSpPr>
        <p:spPr>
          <a:xfrm>
            <a:off x="762000" y="1752600"/>
            <a:ext cx="8001000" cy="3886200"/>
          </a:xfrm>
        </p:spPr>
        <p:txBody>
          <a:bodyPr>
            <a:normAutofit fontScale="85000" lnSpcReduction="20000"/>
          </a:bodyPr>
          <a:lstStyle/>
          <a:p>
            <a:pPr>
              <a:lnSpc>
                <a:spcPct val="120000"/>
              </a:lnSpc>
              <a:buFont typeface="Arial" pitchFamily="34" charset="0"/>
              <a:buChar char="•"/>
            </a:pPr>
            <a:r>
              <a:rPr lang="en-US" sz="2100" dirty="0"/>
              <a:t>Same day visit billing </a:t>
            </a:r>
            <a:r>
              <a:rPr lang="en-US" sz="2100" dirty="0" smtClean="0"/>
              <a:t>barriers</a:t>
            </a:r>
          </a:p>
          <a:p>
            <a:pPr lvl="1">
              <a:lnSpc>
                <a:spcPct val="120000"/>
              </a:lnSpc>
              <a:buFont typeface="Arial" pitchFamily="34" charset="0"/>
              <a:buChar char="•"/>
            </a:pPr>
            <a:r>
              <a:rPr lang="en-US" sz="2100" dirty="0" smtClean="0"/>
              <a:t>Under </a:t>
            </a:r>
            <a:r>
              <a:rPr lang="en-US" sz="2100" dirty="0"/>
              <a:t>Medicaid law, states may charge for same-day medical and mental health visits, with matching dollars provided, however, </a:t>
            </a:r>
            <a:r>
              <a:rPr lang="en-US" sz="2100" dirty="0" smtClean="0"/>
              <a:t>states do </a:t>
            </a:r>
            <a:r>
              <a:rPr lang="en-US" sz="2100" dirty="0"/>
              <a:t>not take advantage of this </a:t>
            </a:r>
            <a:r>
              <a:rPr lang="en-US" sz="2100" dirty="0" smtClean="0"/>
              <a:t>opportunity</a:t>
            </a:r>
          </a:p>
          <a:p>
            <a:pPr>
              <a:lnSpc>
                <a:spcPct val="120000"/>
              </a:lnSpc>
              <a:buFont typeface="Arial" pitchFamily="34" charset="0"/>
              <a:buChar char="•"/>
            </a:pPr>
            <a:r>
              <a:rPr lang="en-US" sz="2100" dirty="0"/>
              <a:t>Historically many states have implemented primary care case management programs that limit a beneficiaries free choice of </a:t>
            </a:r>
            <a:r>
              <a:rPr lang="en-US" sz="2100" dirty="0" smtClean="0"/>
              <a:t>provider</a:t>
            </a:r>
            <a:endParaRPr lang="en-US" sz="2100" dirty="0"/>
          </a:p>
          <a:p>
            <a:pPr>
              <a:lnSpc>
                <a:spcPct val="120000"/>
              </a:lnSpc>
              <a:buFont typeface="Arial" pitchFamily="34" charset="0"/>
              <a:buChar char="•"/>
            </a:pPr>
            <a:r>
              <a:rPr lang="en-US" sz="2100" dirty="0"/>
              <a:t>T</a:t>
            </a:r>
            <a:r>
              <a:rPr lang="en-US" sz="2100" dirty="0" smtClean="0"/>
              <a:t>here </a:t>
            </a:r>
            <a:r>
              <a:rPr lang="en-US" sz="2100" dirty="0"/>
              <a:t>is considerable confusion about billing for </a:t>
            </a:r>
            <a:r>
              <a:rPr lang="en-US" sz="2100" dirty="0" smtClean="0"/>
              <a:t>ICM </a:t>
            </a:r>
            <a:r>
              <a:rPr lang="en-US" sz="2100" dirty="0"/>
              <a:t>services with no clear </a:t>
            </a:r>
            <a:r>
              <a:rPr lang="en-US" sz="2100" dirty="0" smtClean="0"/>
              <a:t>guidelines</a:t>
            </a:r>
          </a:p>
          <a:p>
            <a:pPr>
              <a:lnSpc>
                <a:spcPct val="120000"/>
              </a:lnSpc>
              <a:buFont typeface="Arial" pitchFamily="34" charset="0"/>
              <a:buChar char="•"/>
            </a:pPr>
            <a:r>
              <a:rPr lang="en-US" sz="2100" dirty="0" smtClean="0"/>
              <a:t>States will decide the </a:t>
            </a:r>
            <a:r>
              <a:rPr lang="en-US" sz="2100" dirty="0"/>
              <a:t>qualified providers eligible to receive ICM payments</a:t>
            </a:r>
          </a:p>
          <a:p>
            <a:pPr>
              <a:lnSpc>
                <a:spcPct val="120000"/>
              </a:lnSpc>
              <a:buFont typeface="Arial" pitchFamily="34" charset="0"/>
              <a:buChar char="•"/>
            </a:pPr>
            <a:r>
              <a:rPr lang="en-US" sz="2100" dirty="0" smtClean="0"/>
              <a:t>States will decide </a:t>
            </a:r>
            <a:r>
              <a:rPr lang="en-US" sz="2100" dirty="0"/>
              <a:t>if reimbursement is for a set of activities (what a provider “does”), practice characteristics (what a provider “is”) or improvements in practice behavior (how the provider performs) </a:t>
            </a:r>
          </a:p>
          <a:p>
            <a:pPr>
              <a:buFont typeface="Arial" pitchFamily="34" charset="0"/>
              <a:buChar char="•"/>
            </a:pPr>
            <a:endParaRPr lang="en-US" dirty="0" smtClean="0"/>
          </a:p>
          <a:p>
            <a:endParaRPr lang="en-US" dirty="0"/>
          </a:p>
        </p:txBody>
      </p:sp>
    </p:spTree>
    <p:extLst>
      <p:ext uri="{BB962C8B-B14F-4D97-AF65-F5344CB8AC3E}">
        <p14:creationId xmlns:p14="http://schemas.microsoft.com/office/powerpoint/2010/main" val="16199816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Aligning Fiscal Incentives </a:t>
            </a:r>
            <a:endParaRPr lang="en-US" dirty="0"/>
          </a:p>
        </p:txBody>
      </p:sp>
      <p:sp>
        <p:nvSpPr>
          <p:cNvPr id="3" name="Content Placeholder 2"/>
          <p:cNvSpPr>
            <a:spLocks noGrp="1"/>
          </p:cNvSpPr>
          <p:nvPr>
            <p:ph idx="1"/>
          </p:nvPr>
        </p:nvSpPr>
        <p:spPr>
          <a:xfrm>
            <a:off x="685800" y="2057400"/>
            <a:ext cx="8001000" cy="3733800"/>
          </a:xfrm>
        </p:spPr>
        <p:txBody>
          <a:bodyPr>
            <a:normAutofit fontScale="70000" lnSpcReduction="20000"/>
          </a:bodyPr>
          <a:lstStyle/>
          <a:p>
            <a:pPr>
              <a:lnSpc>
                <a:spcPct val="120000"/>
              </a:lnSpc>
              <a:buFont typeface="Arial" pitchFamily="34" charset="0"/>
              <a:buChar char="•"/>
            </a:pPr>
            <a:r>
              <a:rPr lang="en-US" dirty="0" smtClean="0"/>
              <a:t>Create incentive payments for providers who demonstrate improved      performance on quality and cost measures</a:t>
            </a:r>
          </a:p>
          <a:p>
            <a:pPr>
              <a:lnSpc>
                <a:spcPct val="120000"/>
              </a:lnSpc>
              <a:buFont typeface="Arial" pitchFamily="34" charset="0"/>
              <a:buChar char="•"/>
            </a:pPr>
            <a:r>
              <a:rPr lang="en-US" dirty="0"/>
              <a:t>Reimbursing providers on a </a:t>
            </a:r>
            <a:r>
              <a:rPr lang="en-US" dirty="0" smtClean="0"/>
              <a:t>per-member-per-month based on care coordination</a:t>
            </a:r>
            <a:endParaRPr lang="en-US" dirty="0"/>
          </a:p>
          <a:p>
            <a:pPr>
              <a:lnSpc>
                <a:spcPct val="120000"/>
              </a:lnSpc>
              <a:buFont typeface="Arial" pitchFamily="34" charset="0"/>
              <a:buChar char="•"/>
            </a:pPr>
            <a:r>
              <a:rPr lang="en-US" dirty="0"/>
              <a:t>Quality incentive programs calculated as a percentage of program </a:t>
            </a:r>
            <a:r>
              <a:rPr lang="en-US" dirty="0" smtClean="0"/>
              <a:t>savings which can </a:t>
            </a:r>
            <a:r>
              <a:rPr lang="en-US" dirty="0"/>
              <a:t>be shared directly with providers or provider networks as “shared savings” </a:t>
            </a:r>
          </a:p>
          <a:p>
            <a:pPr>
              <a:lnSpc>
                <a:spcPct val="120000"/>
              </a:lnSpc>
              <a:buFont typeface="Arial" pitchFamily="34" charset="0"/>
              <a:buChar char="•"/>
            </a:pPr>
            <a:r>
              <a:rPr lang="en-US" dirty="0"/>
              <a:t>States plans may need to seek approval or a “waiver” to test some of these new initiatives – particularly when choice is restricted and benefit plans are altered </a:t>
            </a:r>
            <a:endParaRPr lang="en-US" dirty="0" smtClean="0"/>
          </a:p>
          <a:p>
            <a:pPr>
              <a:lnSpc>
                <a:spcPct val="120000"/>
              </a:lnSpc>
              <a:buFont typeface="Arial" pitchFamily="34" charset="0"/>
              <a:buChar char="•"/>
            </a:pPr>
            <a:r>
              <a:rPr lang="en-US" dirty="0"/>
              <a:t>States can also set payments on a stratified basis distinguishing low to high case management needs </a:t>
            </a:r>
            <a:r>
              <a:rPr lang="en-US" dirty="0" smtClean="0"/>
              <a:t> </a:t>
            </a:r>
            <a:endParaRPr lang="en-US" dirty="0"/>
          </a:p>
        </p:txBody>
      </p:sp>
    </p:spTree>
    <p:extLst>
      <p:ext uri="{BB962C8B-B14F-4D97-AF65-F5344CB8AC3E}">
        <p14:creationId xmlns:p14="http://schemas.microsoft.com/office/powerpoint/2010/main" val="14298288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Billing for Integrated Care</a:t>
            </a:r>
            <a:endParaRPr lang="en-US" dirty="0"/>
          </a:p>
        </p:txBody>
      </p:sp>
      <p:sp>
        <p:nvSpPr>
          <p:cNvPr id="3" name="Content Placeholder 2"/>
          <p:cNvSpPr>
            <a:spLocks noGrp="1"/>
          </p:cNvSpPr>
          <p:nvPr>
            <p:ph idx="1"/>
          </p:nvPr>
        </p:nvSpPr>
        <p:spPr/>
        <p:txBody>
          <a:bodyPr>
            <a:normAutofit fontScale="85000" lnSpcReduction="10000"/>
          </a:bodyPr>
          <a:lstStyle/>
          <a:p>
            <a:pPr>
              <a:lnSpc>
                <a:spcPct val="120000"/>
              </a:lnSpc>
              <a:buFont typeface="Arial" pitchFamily="34" charset="0"/>
              <a:buChar char="•"/>
            </a:pPr>
            <a:r>
              <a:rPr lang="en-US" dirty="0"/>
              <a:t>Proper use of Health and Behavioral Assessment Billing Codes and modification of same can be used to properly to advance integrated </a:t>
            </a:r>
            <a:r>
              <a:rPr lang="en-US" dirty="0" smtClean="0"/>
              <a:t>care</a:t>
            </a:r>
          </a:p>
          <a:p>
            <a:pPr>
              <a:lnSpc>
                <a:spcPct val="120000"/>
              </a:lnSpc>
              <a:buFont typeface="Arial" pitchFamily="34" charset="0"/>
              <a:buChar char="•"/>
            </a:pPr>
            <a:r>
              <a:rPr lang="en-US" dirty="0" smtClean="0"/>
              <a:t>Ensure codes include assessment activities, education, and cognitive and behavioral, and services geared toward health and illness management, </a:t>
            </a:r>
            <a:r>
              <a:rPr lang="en-US" dirty="0" err="1" smtClean="0"/>
              <a:t>i.e.,diet</a:t>
            </a:r>
            <a:r>
              <a:rPr lang="en-US" dirty="0" smtClean="0"/>
              <a:t>, exercise, smoking cessation</a:t>
            </a:r>
            <a:endParaRPr lang="en-US" dirty="0"/>
          </a:p>
          <a:p>
            <a:pPr>
              <a:lnSpc>
                <a:spcPct val="120000"/>
              </a:lnSpc>
              <a:buFont typeface="Arial" pitchFamily="34" charset="0"/>
              <a:buChar char="•"/>
            </a:pPr>
            <a:r>
              <a:rPr lang="en-US" dirty="0" smtClean="0"/>
              <a:t>Include codes for group interventions – and even educational and instruction (relaxation training, medication management) to family with and without identified client present</a:t>
            </a:r>
          </a:p>
        </p:txBody>
      </p:sp>
    </p:spTree>
    <p:extLst>
      <p:ext uri="{BB962C8B-B14F-4D97-AF65-F5344CB8AC3E}">
        <p14:creationId xmlns:p14="http://schemas.microsoft.com/office/powerpoint/2010/main" val="39753846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Reimbursement Continuum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sz="3200" dirty="0" smtClean="0"/>
              <a:t>Fee for Service             Full Risk Capitation </a:t>
            </a:r>
            <a:r>
              <a:rPr lang="en-US" dirty="0" smtClean="0"/>
              <a:t>                            </a:t>
            </a:r>
            <a:endParaRPr lang="en-US" dirty="0"/>
          </a:p>
        </p:txBody>
      </p:sp>
      <p:sp>
        <p:nvSpPr>
          <p:cNvPr id="6" name="Left-Right Arrow 5"/>
          <p:cNvSpPr/>
          <p:nvPr/>
        </p:nvSpPr>
        <p:spPr bwMode="auto">
          <a:xfrm>
            <a:off x="3657600" y="2971800"/>
            <a:ext cx="1216152" cy="560832"/>
          </a:xfrm>
          <a:prstGeom prst="lef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a wide range if reimbursement models in health care. These models determine what services are reimbursable and those that are not, have implications for professional autonomy, and in many ways support or hinder the integration of care. </a:t>
            </a:r>
          </a:p>
          <a:p>
            <a:r>
              <a:rPr lang="en-US" dirty="0" smtClean="0"/>
              <a:t>In a simplified world – the continuum ranges from the traditional fee-for-service model on one end – and full risk capitation on </a:t>
            </a:r>
            <a:r>
              <a:rPr lang="en-US" smtClean="0"/>
              <a:t>the other.</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In Fee for Service</a:t>
            </a:r>
          </a:p>
          <a:p>
            <a:pPr>
              <a:buFont typeface="Arial" pitchFamily="34" charset="0"/>
              <a:buChar char="•"/>
            </a:pPr>
            <a:r>
              <a:rPr lang="en-US" dirty="0" smtClean="0"/>
              <a:t>Each discrete </a:t>
            </a:r>
            <a:r>
              <a:rPr lang="en-US" b="1" dirty="0" smtClean="0"/>
              <a:t>reimbursable</a:t>
            </a:r>
            <a:r>
              <a:rPr lang="en-US" dirty="0" smtClean="0"/>
              <a:t> service is billed separately</a:t>
            </a:r>
          </a:p>
          <a:p>
            <a:pPr>
              <a:buFont typeface="Arial" pitchFamily="34" charset="0"/>
              <a:buChar char="•"/>
            </a:pPr>
            <a:r>
              <a:rPr lang="en-US" dirty="0" smtClean="0"/>
              <a:t>There can be a built in incentive to provide more services – and the most expensive services</a:t>
            </a:r>
          </a:p>
          <a:p>
            <a:pPr>
              <a:buFont typeface="Arial" pitchFamily="34" charset="0"/>
              <a:buChar char="•"/>
            </a:pPr>
            <a:r>
              <a:rPr lang="en-US" dirty="0" smtClean="0"/>
              <a:t>In contrast, services that the consumer need may be more costly that the rate of reimbursement – creating a disincentive for use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Fee for Service cont</a:t>
            </a:r>
            <a:r>
              <a:rPr lang="en-US" dirty="0" smtClean="0"/>
              <a:t>….</a:t>
            </a:r>
          </a:p>
          <a:p>
            <a:pPr>
              <a:buFont typeface="Arial" pitchFamily="34" charset="0"/>
              <a:buChar char="•"/>
            </a:pPr>
            <a:r>
              <a:rPr lang="en-US" dirty="0" smtClean="0"/>
              <a:t>When specialty providers are used, the mechanism to integrate care from basic communication to shared information may be lacking due to a lack of a system or a designated gatekeeper</a:t>
            </a:r>
          </a:p>
          <a:p>
            <a:pPr>
              <a:buFont typeface="Arial" pitchFamily="34" charset="0"/>
              <a:buChar char="•"/>
            </a:pPr>
            <a:r>
              <a:rPr lang="en-US" dirty="0" smtClean="0"/>
              <a:t>This model offers maximum autonomy to professionals within the fiscal parameters of the primary source of funding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the other end of the continuum…. </a:t>
            </a:r>
            <a:br>
              <a:rPr lang="en-US" dirty="0" smtClean="0"/>
            </a:br>
            <a:endParaRPr lang="en-US" dirty="0"/>
          </a:p>
        </p:txBody>
      </p:sp>
      <p:sp>
        <p:nvSpPr>
          <p:cNvPr id="3" name="Content Placeholder 2"/>
          <p:cNvSpPr>
            <a:spLocks noGrp="1"/>
          </p:cNvSpPr>
          <p:nvPr>
            <p:ph idx="1"/>
          </p:nvPr>
        </p:nvSpPr>
        <p:spPr/>
        <p:txBody>
          <a:bodyPr/>
          <a:lstStyle/>
          <a:p>
            <a:r>
              <a:rPr lang="en-US" b="1" dirty="0" smtClean="0"/>
              <a:t>Full Risk Capitation </a:t>
            </a:r>
          </a:p>
          <a:p>
            <a:pPr>
              <a:buFont typeface="Arial" pitchFamily="34" charset="0"/>
              <a:buChar char="•"/>
            </a:pPr>
            <a:r>
              <a:rPr lang="en-US" dirty="0" smtClean="0"/>
              <a:t>Providers are paid a set rate per person prospectively (often per person per month) to provide the necessary services for a member</a:t>
            </a:r>
          </a:p>
          <a:p>
            <a:pPr>
              <a:buFont typeface="Arial" pitchFamily="34" charset="0"/>
              <a:buChar char="•"/>
            </a:pPr>
            <a:r>
              <a:rPr lang="en-US" dirty="0" smtClean="0"/>
              <a:t>When the provider spends less than the prospective payment rate they profit – if they exceed the cap they lose  (hence the term “at risk”)</a:t>
            </a:r>
          </a:p>
          <a:p>
            <a:pPr>
              <a:buFont typeface="Arial" pitchFamily="34" charset="0"/>
              <a:buChar char="•"/>
            </a:pPr>
            <a:endParaRPr lang="en-US" b="1"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Full Risk Capitation cont…..</a:t>
            </a:r>
            <a:br>
              <a:rPr lang="en-US" b="1" dirty="0" smtClean="0"/>
            </a:b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By remaining unfettered from a fee-for service framework that determines what services are reimbursable this model allows for flexibility in the range of services offered </a:t>
            </a:r>
          </a:p>
          <a:p>
            <a:pPr>
              <a:buFont typeface="Arial" pitchFamily="34" charset="0"/>
              <a:buChar char="•"/>
            </a:pPr>
            <a:r>
              <a:rPr lang="en-US" dirty="0" smtClean="0"/>
              <a:t>Because fiscal risk is involved, care and case management become key services, preventative services are emphasized, and disease management and chronic care approaches can be useful</a:t>
            </a:r>
          </a:p>
          <a:p>
            <a:endParaRPr lang="en-US"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8001000" cy="533400"/>
          </a:xfrm>
        </p:spPr>
        <p:txBody>
          <a:bodyPr/>
          <a:lstStyle/>
          <a:p>
            <a:r>
              <a:rPr lang="en-US" b="1" dirty="0" smtClean="0"/>
              <a:t>Full Risk Capitation cont…</a:t>
            </a:r>
            <a:br>
              <a:rPr lang="en-US" b="1" dirty="0" smtClean="0"/>
            </a:br>
            <a:endParaRPr lang="en-US" dirty="0"/>
          </a:p>
        </p:txBody>
      </p:sp>
      <p:sp>
        <p:nvSpPr>
          <p:cNvPr id="3" name="Content Placeholder 2"/>
          <p:cNvSpPr>
            <a:spLocks noGrp="1"/>
          </p:cNvSpPr>
          <p:nvPr>
            <p:ph idx="1"/>
          </p:nvPr>
        </p:nvSpPr>
        <p:spPr>
          <a:xfrm>
            <a:off x="685800" y="1676400"/>
            <a:ext cx="8001000" cy="3962400"/>
          </a:xfrm>
        </p:spPr>
        <p:txBody>
          <a:bodyPr/>
          <a:lstStyle/>
          <a:p>
            <a:pPr>
              <a:buFont typeface="Arial" pitchFamily="34" charset="0"/>
              <a:buChar char="•"/>
            </a:pPr>
            <a:r>
              <a:rPr lang="en-US" dirty="0" smtClean="0"/>
              <a:t>Because providers are at risk there may be an incentive to avoid high risk and expensive clients</a:t>
            </a:r>
          </a:p>
          <a:p>
            <a:pPr>
              <a:buFont typeface="Arial" pitchFamily="34" charset="0"/>
              <a:buChar char="•"/>
            </a:pPr>
            <a:r>
              <a:rPr lang="en-US" dirty="0" smtClean="0"/>
              <a:t>There is an incentive to reduce the use of intensive and expensive services (i.e. hospitalization) even if such services are truly necessary</a:t>
            </a:r>
          </a:p>
          <a:p>
            <a:pPr>
              <a:buFont typeface="Arial" pitchFamily="34" charset="0"/>
              <a:buChar char="•"/>
            </a:pPr>
            <a:r>
              <a:rPr lang="en-US" dirty="0" smtClean="0"/>
              <a:t>Because of the business model issues like prior authorization and concurrent review puts clinical decisions in the hands of non-clinicians – thus reducing professional autonomy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534400" cy="838200"/>
          </a:xfrm>
        </p:spPr>
        <p:txBody>
          <a:bodyPr>
            <a:normAutofit fontScale="90000"/>
          </a:bodyPr>
          <a:lstStyle/>
          <a:p>
            <a:r>
              <a:rPr lang="en-US" sz="3200" dirty="0" smtClean="0"/>
              <a:t>Barriers to Reimbursement for Integrated Care</a:t>
            </a:r>
            <a:r>
              <a:rPr lang="en-US" sz="3200" baseline="30000" dirty="0" smtClean="0"/>
              <a:t>2</a:t>
            </a:r>
            <a:endParaRPr lang="en-US" sz="3200" baseline="30000" dirty="0"/>
          </a:p>
        </p:txBody>
      </p:sp>
      <p:sp>
        <p:nvSpPr>
          <p:cNvPr id="3" name="Content Placeholder 2"/>
          <p:cNvSpPr>
            <a:spLocks noGrp="1"/>
          </p:cNvSpPr>
          <p:nvPr>
            <p:ph idx="1"/>
          </p:nvPr>
        </p:nvSpPr>
        <p:spPr>
          <a:xfrm>
            <a:off x="609600" y="1752600"/>
            <a:ext cx="8077200" cy="3962400"/>
          </a:xfrm>
        </p:spPr>
        <p:txBody>
          <a:bodyPr>
            <a:normAutofit fontScale="62500" lnSpcReduction="20000"/>
          </a:bodyPr>
          <a:lstStyle/>
          <a:p>
            <a:pPr marL="457200" indent="-457200">
              <a:lnSpc>
                <a:spcPct val="120000"/>
              </a:lnSpc>
              <a:buFont typeface="+mj-lt"/>
              <a:buAutoNum type="arabicPeriod"/>
            </a:pPr>
            <a:r>
              <a:rPr lang="en-US" sz="2500" dirty="0" smtClean="0"/>
              <a:t>State Medicaid limitations on payments for same-day billing for physical health and a mental health service visit/service</a:t>
            </a:r>
          </a:p>
          <a:p>
            <a:pPr marL="457200" indent="-457200">
              <a:lnSpc>
                <a:spcPct val="120000"/>
              </a:lnSpc>
              <a:buFont typeface="+mj-lt"/>
              <a:buAutoNum type="arabicPeriod"/>
            </a:pPr>
            <a:r>
              <a:rPr lang="en-US" sz="2500" dirty="0" smtClean="0"/>
              <a:t>Lack of reimbursement for collaborative care and case management related to mental health services</a:t>
            </a:r>
          </a:p>
          <a:p>
            <a:pPr marL="457200" indent="-457200">
              <a:lnSpc>
                <a:spcPct val="120000"/>
              </a:lnSpc>
              <a:buFont typeface="+mj-lt"/>
              <a:buAutoNum type="arabicPeriod"/>
            </a:pPr>
            <a:r>
              <a:rPr lang="en-US" sz="2500" dirty="0" smtClean="0"/>
              <a:t>Absence of reimbursement for services provided by non-physicians, alternative practitioners, and contract practitioners</a:t>
            </a:r>
          </a:p>
          <a:p>
            <a:pPr marL="457200" indent="-457200">
              <a:lnSpc>
                <a:spcPct val="120000"/>
              </a:lnSpc>
              <a:buFont typeface="+mj-lt"/>
              <a:buAutoNum type="arabicPeriod"/>
            </a:pPr>
            <a:r>
              <a:rPr lang="en-US" sz="2500" dirty="0" smtClean="0"/>
              <a:t>Medicaid </a:t>
            </a:r>
            <a:r>
              <a:rPr lang="en-US" sz="2500" dirty="0"/>
              <a:t>disallowance of reimbursement when primary care practitioners submit </a:t>
            </a:r>
            <a:r>
              <a:rPr lang="en-US" sz="2500" dirty="0" smtClean="0"/>
              <a:t>bills listing only a mental health diagnosis and corresponding treatment</a:t>
            </a:r>
          </a:p>
          <a:p>
            <a:pPr marL="457200" indent="-457200">
              <a:lnSpc>
                <a:spcPct val="120000"/>
              </a:lnSpc>
              <a:buFont typeface="+mj-lt"/>
              <a:buAutoNum type="arabicPeriod"/>
            </a:pPr>
            <a:r>
              <a:rPr lang="en-US" sz="2500" dirty="0" smtClean="0"/>
              <a:t>Level of reimbursement rates in rural and urban areas (case mix issues,  telemedicine, care coordination)</a:t>
            </a:r>
          </a:p>
          <a:p>
            <a:pPr marL="457200" indent="-457200">
              <a:lnSpc>
                <a:spcPct val="120000"/>
              </a:lnSpc>
              <a:buFont typeface="+mj-lt"/>
              <a:buAutoNum type="arabicPeriod"/>
            </a:pPr>
            <a:r>
              <a:rPr lang="en-US" sz="2500" dirty="0" smtClean="0"/>
              <a:t>Difficulties </a:t>
            </a:r>
            <a:r>
              <a:rPr lang="en-US" sz="2500" dirty="0"/>
              <a:t>in getting reimbursements for mental health services in school-based health center settings </a:t>
            </a:r>
          </a:p>
          <a:p>
            <a:pPr marL="457200" indent="-457200">
              <a:lnSpc>
                <a:spcPct val="120000"/>
              </a:lnSpc>
              <a:buAutoNum type="arabicPeriod"/>
            </a:pPr>
            <a:r>
              <a:rPr lang="en-US" sz="2500" dirty="0"/>
              <a:t>Lack of reimbursement incentives for screening and providing preventative  mental health services in primary </a:t>
            </a:r>
            <a:r>
              <a:rPr lang="en-US" sz="2500" dirty="0" smtClean="0"/>
              <a:t>setting</a:t>
            </a:r>
            <a:endParaRPr lang="en-US" sz="2400" dirty="0"/>
          </a:p>
        </p:txBody>
      </p:sp>
    </p:spTree>
    <p:extLst>
      <p:ext uri="{BB962C8B-B14F-4D97-AF65-F5344CB8AC3E}">
        <p14:creationId xmlns:p14="http://schemas.microsoft.com/office/powerpoint/2010/main" val="26167809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Key Questions</a:t>
            </a:r>
            <a:endParaRPr lang="en-US" dirty="0"/>
          </a:p>
        </p:txBody>
      </p:sp>
      <p:sp>
        <p:nvSpPr>
          <p:cNvPr id="3" name="Content Placeholder 2"/>
          <p:cNvSpPr>
            <a:spLocks noGrp="1"/>
          </p:cNvSpPr>
          <p:nvPr>
            <p:ph idx="1"/>
          </p:nvPr>
        </p:nvSpPr>
        <p:spPr/>
        <p:txBody>
          <a:bodyPr/>
          <a:lstStyle/>
          <a:p>
            <a:r>
              <a:rPr lang="en-US" dirty="0" smtClean="0"/>
              <a:t>When considering the various models offered above and they key premises of each – what are some pros and cons of these service delivery mechanisms for the individual client, professional, and society?</a:t>
            </a:r>
          </a:p>
          <a:p>
            <a:r>
              <a:rPr lang="en-US" dirty="0" smtClean="0"/>
              <a:t>What ethical dilemmas may be posed in the effort to reduced costs while enhancing quality – and how does one balance the two concerns?</a:t>
            </a:r>
          </a:p>
          <a:p>
            <a:r>
              <a:rPr lang="en-US" dirty="0" smtClean="0"/>
              <a:t>Should efforts be made to extend care to every citizen? </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Reform Going to Happen?</a:t>
            </a:r>
            <a:endParaRPr lang="en-US" dirty="0"/>
          </a:p>
        </p:txBody>
      </p:sp>
      <p:sp>
        <p:nvSpPr>
          <p:cNvPr id="3" name="Content Placeholder 2"/>
          <p:cNvSpPr>
            <a:spLocks noGrp="1"/>
          </p:cNvSpPr>
          <p:nvPr>
            <p:ph idx="1"/>
          </p:nvPr>
        </p:nvSpPr>
        <p:spPr/>
        <p:txBody>
          <a:bodyPr>
            <a:normAutofit fontScale="92500"/>
          </a:bodyPr>
          <a:lstStyle/>
          <a:p>
            <a:pPr>
              <a:lnSpc>
                <a:spcPct val="110000"/>
              </a:lnSpc>
              <a:buFont typeface="Arial" pitchFamily="34" charset="0"/>
              <a:buChar char="•"/>
            </a:pPr>
            <a:r>
              <a:rPr lang="en-US" dirty="0"/>
              <a:t>Given the timeline, challenges, and political environment the final product can take many </a:t>
            </a:r>
            <a:r>
              <a:rPr lang="en-US" dirty="0" smtClean="0"/>
              <a:t>forms</a:t>
            </a:r>
            <a:endParaRPr lang="en-US" dirty="0"/>
          </a:p>
          <a:p>
            <a:pPr>
              <a:lnSpc>
                <a:spcPct val="110000"/>
              </a:lnSpc>
              <a:buFont typeface="Arial" pitchFamily="34" charset="0"/>
              <a:buChar char="•"/>
            </a:pPr>
            <a:r>
              <a:rPr lang="en-US" dirty="0"/>
              <a:t>Given that Medicaid is a federal-state program how states will respond to various expansion initiatives remains to be seen – based on Supreme Court Decision on Individual Mandate, States can opt of the </a:t>
            </a:r>
            <a:r>
              <a:rPr lang="en-US" dirty="0" smtClean="0"/>
              <a:t>expansion</a:t>
            </a:r>
          </a:p>
          <a:p>
            <a:pPr>
              <a:lnSpc>
                <a:spcPct val="110000"/>
              </a:lnSpc>
              <a:buFont typeface="Arial" pitchFamily="34" charset="0"/>
              <a:buChar char="•"/>
            </a:pPr>
            <a:r>
              <a:rPr lang="en-US" dirty="0" smtClean="0"/>
              <a:t>Optional </a:t>
            </a:r>
            <a:r>
              <a:rPr lang="en-US" dirty="0"/>
              <a:t>programs may be difficult to launch in current economic environment – and those most important to service integration may be in the greatest peril</a:t>
            </a:r>
          </a:p>
          <a:p>
            <a:endParaRPr lang="en-US" dirty="0"/>
          </a:p>
        </p:txBody>
      </p:sp>
    </p:spTree>
    <p:extLst>
      <p:ext uri="{BB962C8B-B14F-4D97-AF65-F5344CB8AC3E}">
        <p14:creationId xmlns:p14="http://schemas.microsoft.com/office/powerpoint/2010/main" val="1626708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Challenges</a:t>
            </a:r>
            <a:endParaRPr lang="en-US" dirty="0"/>
          </a:p>
        </p:txBody>
      </p:sp>
      <p:sp>
        <p:nvSpPr>
          <p:cNvPr id="3" name="Content Placeholder 2"/>
          <p:cNvSpPr>
            <a:spLocks noGrp="1"/>
          </p:cNvSpPr>
          <p:nvPr>
            <p:ph idx="1"/>
          </p:nvPr>
        </p:nvSpPr>
        <p:spPr/>
        <p:txBody>
          <a:bodyPr>
            <a:normAutofit fontScale="92500"/>
          </a:bodyPr>
          <a:lstStyle/>
          <a:p>
            <a:pPr marL="457200" indent="-457200">
              <a:buFont typeface="Arial" pitchFamily="34" charset="0"/>
              <a:buChar char="•"/>
            </a:pPr>
            <a:r>
              <a:rPr lang="en-US" dirty="0"/>
              <a:t>Demand for behavioral health care services will increase</a:t>
            </a:r>
          </a:p>
          <a:p>
            <a:pPr marL="457200" indent="-457200">
              <a:buFont typeface="Arial" pitchFamily="34" charset="0"/>
              <a:buChar char="•"/>
            </a:pPr>
            <a:r>
              <a:rPr lang="en-US" dirty="0"/>
              <a:t>The number of available professionals may be inadequate</a:t>
            </a:r>
          </a:p>
          <a:p>
            <a:pPr marL="457200" indent="-457200">
              <a:buFont typeface="Arial" pitchFamily="34" charset="0"/>
              <a:buChar char="•"/>
            </a:pPr>
            <a:r>
              <a:rPr lang="en-US" dirty="0"/>
              <a:t>Benchmark coverage under expansion only requires that coverage is comparable to private insurance therefore, some optional services that may be central to the care of </a:t>
            </a:r>
            <a:r>
              <a:rPr lang="en-US" dirty="0" smtClean="0"/>
              <a:t>people with chronic conditions </a:t>
            </a:r>
            <a:r>
              <a:rPr lang="en-US" dirty="0"/>
              <a:t>may not be </a:t>
            </a:r>
            <a:r>
              <a:rPr lang="en-US" dirty="0" smtClean="0"/>
              <a:t>covered  </a:t>
            </a:r>
            <a:endParaRPr lang="en-US" dirty="0"/>
          </a:p>
          <a:p>
            <a:pPr marL="457200" indent="-457200">
              <a:buFont typeface="Arial" pitchFamily="34" charset="0"/>
              <a:buChar char="•"/>
            </a:pPr>
            <a:r>
              <a:rPr lang="en-US" dirty="0"/>
              <a:t>E</a:t>
            </a:r>
            <a:r>
              <a:rPr lang="en-US" dirty="0" smtClean="0"/>
              <a:t>xchange programs may not </a:t>
            </a:r>
            <a:r>
              <a:rPr lang="en-US" dirty="0"/>
              <a:t>work to enroll </a:t>
            </a:r>
            <a:r>
              <a:rPr lang="en-US" dirty="0" smtClean="0"/>
              <a:t>people with chronic conditions</a:t>
            </a:r>
            <a:endParaRPr lang="en-US" dirty="0"/>
          </a:p>
          <a:p>
            <a:endParaRPr lang="en-US" dirty="0"/>
          </a:p>
        </p:txBody>
      </p:sp>
    </p:spTree>
    <p:extLst>
      <p:ext uri="{BB962C8B-B14F-4D97-AF65-F5344CB8AC3E}">
        <p14:creationId xmlns:p14="http://schemas.microsoft.com/office/powerpoint/2010/main" val="20131339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8001000" cy="838200"/>
          </a:xfrm>
        </p:spPr>
        <p:txBody>
          <a:bodyPr/>
          <a:lstStyle/>
          <a:p>
            <a:r>
              <a:rPr lang="en-US" dirty="0" smtClean="0"/>
              <a:t>References</a:t>
            </a:r>
            <a:endParaRPr lang="en-US" dirty="0"/>
          </a:p>
        </p:txBody>
      </p:sp>
      <p:sp>
        <p:nvSpPr>
          <p:cNvPr id="3" name="Content Placeholder 2"/>
          <p:cNvSpPr>
            <a:spLocks noGrp="1"/>
          </p:cNvSpPr>
          <p:nvPr>
            <p:ph idx="1"/>
          </p:nvPr>
        </p:nvSpPr>
        <p:spPr>
          <a:xfrm>
            <a:off x="685800" y="1066800"/>
            <a:ext cx="8001000" cy="4572000"/>
          </a:xfrm>
        </p:spPr>
        <p:txBody>
          <a:bodyPr/>
          <a:lstStyle/>
          <a:p>
            <a:pPr marL="457200" indent="-457200">
              <a:buFont typeface="+mj-lt"/>
              <a:buAutoNum type="arabicPeriod"/>
            </a:pPr>
            <a:r>
              <a:rPr lang="en-US" sz="1200" dirty="0" smtClean="0"/>
              <a:t>Integrated </a:t>
            </a:r>
            <a:r>
              <a:rPr lang="en-US" sz="1200" dirty="0"/>
              <a:t>Care Resource Center (2011, October).  State Options for Integrating Physical and Behavioral Health Care, p. 1-12</a:t>
            </a:r>
            <a:r>
              <a:rPr lang="en-US" sz="1200" dirty="0" smtClean="0"/>
              <a:t>.</a:t>
            </a:r>
          </a:p>
          <a:p>
            <a:pPr marL="457200" indent="-457200">
              <a:buFont typeface="+mj-lt"/>
              <a:buAutoNum type="arabicPeriod"/>
            </a:pPr>
            <a:r>
              <a:rPr lang="en-US" sz="1200" dirty="0" err="1"/>
              <a:t>Mauch</a:t>
            </a:r>
            <a:r>
              <a:rPr lang="en-US" sz="1200" dirty="0"/>
              <a:t>, D., </a:t>
            </a:r>
            <a:r>
              <a:rPr lang="en-US" sz="1200" dirty="0" err="1"/>
              <a:t>Kautz</a:t>
            </a:r>
            <a:r>
              <a:rPr lang="en-US" sz="1200" dirty="0"/>
              <a:t>, C., &amp; Smith, S. (2008, Feb). Reimbursement of mental health services in primary care setting.  Rockville, </a:t>
            </a:r>
            <a:r>
              <a:rPr lang="en-US" sz="1200" dirty="0" smtClean="0"/>
              <a:t>MD:SAMHSA</a:t>
            </a:r>
          </a:p>
          <a:p>
            <a:pPr marL="457200" indent="-457200">
              <a:buFont typeface="+mj-lt"/>
              <a:buAutoNum type="arabicPeriod"/>
            </a:pPr>
            <a:r>
              <a:rPr lang="en-US" sz="1200" dirty="0"/>
              <a:t>Croft, B., &amp; Parish, S. (2012, Feb.) Care integration in the Patient Protection and Affordable Care Act: Implications for Behavioral Health. </a:t>
            </a:r>
            <a:r>
              <a:rPr lang="en-US" sz="1200" i="1" dirty="0"/>
              <a:t>Administration and Policy in Mental Health and Mental Health Services Research</a:t>
            </a:r>
            <a:r>
              <a:rPr lang="en-US" sz="1200" dirty="0"/>
              <a:t>.</a:t>
            </a:r>
          </a:p>
          <a:p>
            <a:pPr marL="457200" indent="-457200">
              <a:buFont typeface="+mj-lt"/>
              <a:buAutoNum type="arabicPeriod"/>
            </a:pPr>
            <a:r>
              <a:rPr lang="en-US" sz="1200" dirty="0" err="1"/>
              <a:t>Iglehart</a:t>
            </a:r>
            <a:r>
              <a:rPr lang="en-US" sz="1200" dirty="0"/>
              <a:t>, J. (2011).  Desperately seeking savings: States shift more Medicaid enrollees to managed care. </a:t>
            </a:r>
            <a:r>
              <a:rPr lang="en-US" sz="1200" i="1" dirty="0"/>
              <a:t>Health </a:t>
            </a:r>
            <a:r>
              <a:rPr lang="en-US" sz="1200" i="1" dirty="0" err="1"/>
              <a:t>Affarirs</a:t>
            </a:r>
            <a:r>
              <a:rPr lang="en-US" sz="1200" dirty="0"/>
              <a:t>, </a:t>
            </a:r>
            <a:r>
              <a:rPr lang="en-US" sz="1200" i="1" dirty="0"/>
              <a:t>30</a:t>
            </a:r>
            <a:r>
              <a:rPr lang="en-US" sz="1200" dirty="0"/>
              <a:t>(9), 1627-1629</a:t>
            </a:r>
          </a:p>
          <a:p>
            <a:pPr marL="457200" indent="-457200">
              <a:buFont typeface="+mj-lt"/>
              <a:buAutoNum type="arabicPeriod"/>
            </a:pPr>
            <a:r>
              <a:rPr lang="en-US" sz="1200" dirty="0" err="1"/>
              <a:t>Sommers</a:t>
            </a:r>
            <a:r>
              <a:rPr lang="en-US" sz="1200" dirty="0"/>
              <a:t>, B., </a:t>
            </a:r>
            <a:r>
              <a:rPr lang="en-US" sz="1200" dirty="0" err="1"/>
              <a:t>Tomasi</a:t>
            </a:r>
            <a:r>
              <a:rPr lang="en-US" sz="1200" dirty="0"/>
              <a:t>, M., Swartz, K., &amp; Epstein, A., (2012). Reasons for the wide variation in Medicaid participation rates among states hold lessons for coverage expansion in 2014.  </a:t>
            </a:r>
            <a:r>
              <a:rPr lang="en-US" sz="1200" i="1" dirty="0"/>
              <a:t>Health Affairs</a:t>
            </a:r>
            <a:r>
              <a:rPr lang="en-US" sz="1200" dirty="0"/>
              <a:t>, </a:t>
            </a:r>
            <a:r>
              <a:rPr lang="en-US" sz="1200" i="1" dirty="0"/>
              <a:t>31</a:t>
            </a:r>
            <a:r>
              <a:rPr lang="en-US" sz="1200" dirty="0"/>
              <a:t>(5), 909-919.</a:t>
            </a:r>
          </a:p>
          <a:p>
            <a:pPr marL="457200" indent="-457200">
              <a:buFont typeface="+mj-lt"/>
              <a:buAutoNum type="arabicPeriod"/>
            </a:pPr>
            <a:r>
              <a:rPr lang="en-US" sz="1200" dirty="0"/>
              <a:t>Berwick, D. (2011).  Launching accountable care organizations – the proposed rule for Medicare shared saving program. </a:t>
            </a:r>
            <a:r>
              <a:rPr lang="en-US" sz="1200" i="1" dirty="0"/>
              <a:t>The New England Journal of Medicine</a:t>
            </a:r>
            <a:r>
              <a:rPr lang="en-US" sz="1200" dirty="0"/>
              <a:t>, </a:t>
            </a:r>
            <a:r>
              <a:rPr lang="en-US" sz="1200" i="1" dirty="0"/>
              <a:t>364</a:t>
            </a:r>
            <a:r>
              <a:rPr lang="en-US" sz="1200" dirty="0"/>
              <a:t>(e32), 1-4.</a:t>
            </a:r>
            <a:endParaRPr lang="en-US" sz="1200" i="1" dirty="0"/>
          </a:p>
          <a:p>
            <a:pPr marL="457200" indent="-457200">
              <a:buFont typeface="+mj-lt"/>
              <a:buAutoNum type="arabicPeriod"/>
            </a:pPr>
            <a:r>
              <a:rPr lang="en-US" sz="1200" dirty="0"/>
              <a:t>Hamblin, A., </a:t>
            </a:r>
            <a:r>
              <a:rPr lang="en-US" sz="1200" dirty="0" err="1"/>
              <a:t>Verdier</a:t>
            </a:r>
            <a:r>
              <a:rPr lang="en-US" sz="1200" dirty="0"/>
              <a:t>, J., &amp; Au, M.  (2011, October).  State options for Integrating Physical and Behavioral Health Care.  Integrated Care Resource Center. Technical Assistance Brief, 1-12</a:t>
            </a:r>
            <a:r>
              <a:rPr lang="en-US" sz="1200" dirty="0" smtClean="0"/>
              <a:t>.</a:t>
            </a:r>
          </a:p>
          <a:p>
            <a:pPr marL="457200" indent="-457200">
              <a:buFont typeface="+mj-lt"/>
              <a:buAutoNum type="arabicPeriod"/>
            </a:pPr>
            <a:r>
              <a:rPr lang="en-US" sz="1200" dirty="0" smtClean="0"/>
              <a:t>Hamblin, A, Somers, S., </a:t>
            </a:r>
            <a:r>
              <a:rPr lang="en-US" sz="1200" dirty="0" err="1" smtClean="0"/>
              <a:t>Neese</a:t>
            </a:r>
            <a:r>
              <a:rPr lang="en-US" sz="1200" dirty="0" smtClean="0"/>
              <a:t>-Todd, S., and </a:t>
            </a:r>
            <a:r>
              <a:rPr lang="en-US" sz="1200" dirty="0" err="1" smtClean="0"/>
              <a:t>Mahadevan</a:t>
            </a:r>
            <a:r>
              <a:rPr lang="en-US" sz="1200" dirty="0" smtClean="0"/>
              <a:t>, R. (2011, January). Medicaid and Criminal Justice: The Need for Cross-System Collaboration Post Health Care Reform. </a:t>
            </a:r>
            <a:r>
              <a:rPr lang="en-US" sz="1200" i="1" dirty="0" smtClean="0"/>
              <a:t>Exploring Health Reform and Criminal Justice: Rethinking the Connection between Jails and Community Health</a:t>
            </a:r>
            <a:r>
              <a:rPr lang="en-US" sz="1200" dirty="0" smtClean="0"/>
              <a:t>, Issue Paper.</a:t>
            </a:r>
            <a:endParaRPr lang="en-US" sz="1200" dirty="0"/>
          </a:p>
          <a:p>
            <a:pPr marL="457200" indent="-457200">
              <a:buFont typeface="+mj-lt"/>
              <a:buAutoNum type="arabicPeriod"/>
            </a:pPr>
            <a:endParaRPr lang="en-US" sz="1200" dirty="0"/>
          </a:p>
          <a:p>
            <a:endParaRPr lang="en-US" dirty="0"/>
          </a:p>
        </p:txBody>
      </p:sp>
    </p:spTree>
    <p:extLst>
      <p:ext uri="{BB962C8B-B14F-4D97-AF65-F5344CB8AC3E}">
        <p14:creationId xmlns:p14="http://schemas.microsoft.com/office/powerpoint/2010/main" val="2430463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PPACA:  Expanding Coverage</a:t>
            </a:r>
            <a:r>
              <a:rPr lang="en-US" baseline="30000" dirty="0" smtClean="0"/>
              <a:t>3</a:t>
            </a:r>
            <a:r>
              <a:rPr lang="en-US" dirty="0" smtClean="0"/>
              <a:t> </a:t>
            </a:r>
            <a:endParaRPr lang="en-US" dirty="0"/>
          </a:p>
        </p:txBody>
      </p:sp>
      <p:sp>
        <p:nvSpPr>
          <p:cNvPr id="3" name="Content Placeholder 2"/>
          <p:cNvSpPr>
            <a:spLocks noGrp="1"/>
          </p:cNvSpPr>
          <p:nvPr>
            <p:ph idx="1"/>
          </p:nvPr>
        </p:nvSpPr>
        <p:spPr>
          <a:xfrm>
            <a:off x="762000" y="1905000"/>
            <a:ext cx="8001000" cy="2667000"/>
          </a:xfrm>
        </p:spPr>
        <p:txBody>
          <a:bodyPr>
            <a:normAutofit fontScale="92500" lnSpcReduction="10000"/>
          </a:bodyPr>
          <a:lstStyle/>
          <a:p>
            <a:pPr marL="0" indent="0">
              <a:lnSpc>
                <a:spcPct val="110000"/>
              </a:lnSpc>
            </a:pPr>
            <a:r>
              <a:rPr lang="en-US" dirty="0" smtClean="0"/>
              <a:t>By 2014 all individuals under the age of 65 who have incomes below 133% federal poverty level will be eligible – of the projected newly eligible 17.5% are estimated to have a mental illness or substance use disorder</a:t>
            </a:r>
          </a:p>
          <a:p>
            <a:pPr marL="0" indent="0">
              <a:lnSpc>
                <a:spcPct val="110000"/>
              </a:lnSpc>
            </a:pPr>
            <a:endParaRPr lang="en-US" dirty="0" smtClean="0"/>
          </a:p>
          <a:p>
            <a:pPr marL="0" indent="0">
              <a:lnSpc>
                <a:spcPct val="110000"/>
              </a:lnSpc>
            </a:pPr>
            <a:r>
              <a:rPr lang="en-US" dirty="0" smtClean="0"/>
              <a:t>Those who do not qualify for Medicaid will have access to insurance through the State Exchanges</a:t>
            </a:r>
          </a:p>
          <a:p>
            <a:pPr marL="0" indent="0"/>
            <a:endParaRPr lang="en-US" dirty="0" smtClean="0"/>
          </a:p>
          <a:p>
            <a:pPr marL="914400" lvl="1" indent="-514350">
              <a:buFont typeface="Arial" pitchFamily="34" charset="0"/>
              <a:buChar char="•"/>
            </a:pPr>
            <a:endParaRPr lang="en-US" dirty="0"/>
          </a:p>
        </p:txBody>
      </p:sp>
    </p:spTree>
    <p:extLst>
      <p:ext uri="{BB962C8B-B14F-4D97-AF65-F5344CB8AC3E}">
        <p14:creationId xmlns:p14="http://schemas.microsoft.com/office/powerpoint/2010/main" val="391176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PPACA: Health Insurance Exchanges</a:t>
            </a:r>
            <a:br>
              <a:rPr lang="en-US" dirty="0" smtClean="0"/>
            </a:br>
            <a:endParaRPr lang="en-US" dirty="0"/>
          </a:p>
        </p:txBody>
      </p:sp>
      <p:sp>
        <p:nvSpPr>
          <p:cNvPr id="3" name="Content Placeholder 2"/>
          <p:cNvSpPr>
            <a:spLocks noGrp="1"/>
          </p:cNvSpPr>
          <p:nvPr>
            <p:ph idx="1"/>
          </p:nvPr>
        </p:nvSpPr>
        <p:spPr>
          <a:xfrm>
            <a:off x="762000" y="1828800"/>
            <a:ext cx="8001000" cy="3581400"/>
          </a:xfrm>
        </p:spPr>
        <p:txBody>
          <a:bodyPr>
            <a:normAutofit fontScale="92500"/>
          </a:bodyPr>
          <a:lstStyle/>
          <a:p>
            <a:pPr>
              <a:buFont typeface="Arial" pitchFamily="34" charset="0"/>
              <a:buChar char="•"/>
            </a:pPr>
            <a:r>
              <a:rPr lang="en-US" dirty="0" smtClean="0"/>
              <a:t>Provides an opportunity for low to middle income persons and small businesses to purchase health insurance </a:t>
            </a:r>
          </a:p>
          <a:p>
            <a:pPr>
              <a:buFont typeface="Arial" pitchFamily="34" charset="0"/>
              <a:buChar char="•"/>
            </a:pPr>
            <a:r>
              <a:rPr lang="en-US" dirty="0"/>
              <a:t>Available to those up to 400% of Federal Poverty </a:t>
            </a:r>
            <a:r>
              <a:rPr lang="en-US" dirty="0" smtClean="0"/>
              <a:t>Level</a:t>
            </a:r>
          </a:p>
          <a:p>
            <a:pPr>
              <a:buFont typeface="Arial" pitchFamily="34" charset="0"/>
              <a:buChar char="•"/>
            </a:pPr>
            <a:r>
              <a:rPr lang="en-US" dirty="0" smtClean="0"/>
              <a:t>Exchanges are designed to help consumers determine their eligibility for the exchange – screening process also informs those who are eligible for Medicaid, CHIP or other plans</a:t>
            </a:r>
          </a:p>
          <a:p>
            <a:pPr>
              <a:buFont typeface="Arial" pitchFamily="34" charset="0"/>
              <a:buChar char="•"/>
            </a:pPr>
            <a:r>
              <a:rPr lang="en-US" dirty="0" smtClean="0"/>
              <a:t>Plans </a:t>
            </a:r>
            <a:r>
              <a:rPr lang="en-US" dirty="0"/>
              <a:t>must offer the Essential Health Benefits </a:t>
            </a:r>
            <a:endParaRPr lang="en-US" dirty="0" smtClean="0"/>
          </a:p>
          <a:p>
            <a:pPr>
              <a:buFont typeface="Arial" pitchFamily="34" charset="0"/>
              <a:buChar char="•"/>
            </a:pPr>
            <a:r>
              <a:rPr lang="en-US" dirty="0" smtClean="0"/>
              <a:t>If </a:t>
            </a:r>
            <a:r>
              <a:rPr lang="en-US" dirty="0"/>
              <a:t>States fail to establish exchanges on Jan 1 2014 the federal government will operate the </a:t>
            </a:r>
            <a:r>
              <a:rPr lang="en-US" dirty="0" smtClean="0"/>
              <a:t>exchange</a:t>
            </a:r>
            <a:endParaRPr lang="en-US" dirty="0"/>
          </a:p>
        </p:txBody>
      </p:sp>
    </p:spTree>
    <p:extLst>
      <p:ext uri="{BB962C8B-B14F-4D97-AF65-F5344CB8AC3E}">
        <p14:creationId xmlns:p14="http://schemas.microsoft.com/office/powerpoint/2010/main" val="2221873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PPACA:  Parity</a:t>
            </a:r>
            <a:endParaRPr lang="en-US" dirty="0"/>
          </a:p>
        </p:txBody>
      </p:sp>
      <p:sp>
        <p:nvSpPr>
          <p:cNvPr id="3" name="Content Placeholder 2"/>
          <p:cNvSpPr>
            <a:spLocks noGrp="1"/>
          </p:cNvSpPr>
          <p:nvPr>
            <p:ph idx="1"/>
          </p:nvPr>
        </p:nvSpPr>
        <p:spPr/>
        <p:txBody>
          <a:bodyPr>
            <a:normAutofit/>
          </a:bodyPr>
          <a:lstStyle/>
          <a:p>
            <a:pPr marL="514350" indent="-514350">
              <a:buFont typeface="Arial" pitchFamily="34" charset="0"/>
              <a:buChar char="•"/>
            </a:pPr>
            <a:r>
              <a:rPr lang="en-US" dirty="0" smtClean="0"/>
              <a:t>Parity in the essential benefit package</a:t>
            </a:r>
          </a:p>
          <a:p>
            <a:pPr marL="514350" indent="-514350">
              <a:buFont typeface="Arial" pitchFamily="34" charset="0"/>
              <a:buChar char="•"/>
            </a:pPr>
            <a:r>
              <a:rPr lang="en-US" dirty="0" smtClean="0"/>
              <a:t>Prohibitions from capping annual and lifetime benefits for mental use and substance use disorders treatment at levels below physical health care</a:t>
            </a:r>
          </a:p>
          <a:p>
            <a:pPr marL="514350" indent="-514350">
              <a:buFont typeface="Arial" pitchFamily="34" charset="0"/>
              <a:buChar char="•"/>
            </a:pPr>
            <a:r>
              <a:rPr lang="en-US" dirty="0" smtClean="0"/>
              <a:t>Behavioral health benefits are essential services in state exchanges – mental disorders and substance use disorder services  and are considered essential services in Medicaid “benchmark” expansions</a:t>
            </a:r>
            <a:endParaRPr lang="en-US" dirty="0"/>
          </a:p>
        </p:txBody>
      </p:sp>
    </p:spTree>
    <p:extLst>
      <p:ext uri="{BB962C8B-B14F-4D97-AF65-F5344CB8AC3E}">
        <p14:creationId xmlns:p14="http://schemas.microsoft.com/office/powerpoint/2010/main" val="2402167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Health Insurance Exchange Plans</a:t>
            </a:r>
            <a:endParaRPr lang="en-US" dirty="0"/>
          </a:p>
        </p:txBody>
      </p:sp>
      <p:sp>
        <p:nvSpPr>
          <p:cNvPr id="3" name="Content Placeholder 2"/>
          <p:cNvSpPr>
            <a:spLocks noGrp="1"/>
          </p:cNvSpPr>
          <p:nvPr>
            <p:ph idx="1"/>
          </p:nvPr>
        </p:nvSpPr>
        <p:spPr>
          <a:xfrm>
            <a:off x="762000" y="1828800"/>
            <a:ext cx="8001000" cy="3581400"/>
          </a:xfrm>
        </p:spPr>
        <p:txBody>
          <a:bodyPr>
            <a:normAutofit fontScale="85000" lnSpcReduction="20000"/>
          </a:bodyPr>
          <a:lstStyle/>
          <a:p>
            <a:pPr>
              <a:lnSpc>
                <a:spcPct val="120000"/>
              </a:lnSpc>
            </a:pPr>
            <a:r>
              <a:rPr lang="en-US" dirty="0"/>
              <a:t>Plans must offer the Essential Health Benefits </a:t>
            </a:r>
            <a:endParaRPr lang="en-US" dirty="0" smtClean="0"/>
          </a:p>
          <a:p>
            <a:pPr>
              <a:lnSpc>
                <a:spcPct val="120000"/>
              </a:lnSpc>
              <a:buFont typeface="Arial" pitchFamily="34" charset="0"/>
              <a:buChar char="•"/>
            </a:pPr>
            <a:r>
              <a:rPr lang="en-US" dirty="0"/>
              <a:t>There are four levels with plans paying covered costs at Bronze (60%), Silver (70%), Gold (80%) and Platinum (90%) </a:t>
            </a:r>
          </a:p>
          <a:p>
            <a:pPr>
              <a:lnSpc>
                <a:spcPct val="120000"/>
              </a:lnSpc>
              <a:buFont typeface="Arial" pitchFamily="34" charset="0"/>
              <a:buChar char="•"/>
            </a:pPr>
            <a:r>
              <a:rPr lang="en-US" dirty="0"/>
              <a:t>The “premium assistance credit” is a refundable tax credit for those who purchase through the exchange -  This is based on income -- IRS pays the pays the premium assistance credit amount directly to the insurance plan.</a:t>
            </a:r>
          </a:p>
          <a:p>
            <a:pPr>
              <a:lnSpc>
                <a:spcPct val="120000"/>
              </a:lnSpc>
              <a:buFont typeface="Arial" pitchFamily="34" charset="0"/>
              <a:buChar char="•"/>
            </a:pPr>
            <a:r>
              <a:rPr lang="en-US" dirty="0"/>
              <a:t>The benefit package and overall plans available will determine the degree to which this aspect of the ACA will forward the goals of Integrated care</a:t>
            </a:r>
          </a:p>
          <a:p>
            <a:endParaRPr lang="en-US" dirty="0"/>
          </a:p>
          <a:p>
            <a:endParaRPr lang="en-US" dirty="0"/>
          </a:p>
        </p:txBody>
      </p:sp>
    </p:spTree>
    <p:extLst>
      <p:ext uri="{BB962C8B-B14F-4D97-AF65-F5344CB8AC3E}">
        <p14:creationId xmlns:p14="http://schemas.microsoft.com/office/powerpoint/2010/main" val="3024518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PPACA: Medicaid Expansion</a:t>
            </a:r>
            <a:r>
              <a:rPr lang="en-US" baseline="30000" dirty="0" smtClean="0"/>
              <a:t>4</a:t>
            </a:r>
            <a:endParaRPr lang="en-US" baseline="30000" dirty="0"/>
          </a:p>
        </p:txBody>
      </p:sp>
      <p:sp>
        <p:nvSpPr>
          <p:cNvPr id="3" name="Content Placeholder 2"/>
          <p:cNvSpPr>
            <a:spLocks noGrp="1"/>
          </p:cNvSpPr>
          <p:nvPr>
            <p:ph idx="1"/>
          </p:nvPr>
        </p:nvSpPr>
        <p:spPr>
          <a:xfrm>
            <a:off x="685800" y="1828800"/>
            <a:ext cx="8001000" cy="3581400"/>
          </a:xfrm>
        </p:spPr>
        <p:txBody>
          <a:bodyPr>
            <a:normAutofit fontScale="85000" lnSpcReduction="10000"/>
          </a:bodyPr>
          <a:lstStyle/>
          <a:p>
            <a:pPr>
              <a:lnSpc>
                <a:spcPct val="120000"/>
              </a:lnSpc>
              <a:buFont typeface="Arial" pitchFamily="34" charset="0"/>
              <a:buChar char="•"/>
            </a:pPr>
            <a:r>
              <a:rPr lang="en-US" u="sng" dirty="0" smtClean="0"/>
              <a:t>If states opt into expansion </a:t>
            </a:r>
            <a:r>
              <a:rPr lang="en-US" dirty="0" smtClean="0"/>
              <a:t>– from 2014 to 2016 Federal government will finance 100% of those who become eligible due to expansion and by 2020 this drops to 90%</a:t>
            </a:r>
          </a:p>
          <a:p>
            <a:pPr>
              <a:lnSpc>
                <a:spcPct val="120000"/>
              </a:lnSpc>
              <a:buFont typeface="Arial" pitchFamily="34" charset="0"/>
              <a:buChar char="•"/>
            </a:pPr>
            <a:r>
              <a:rPr lang="en-US" dirty="0" smtClean="0"/>
              <a:t>At present 49 of 66 million Medicaid beneficiaries are enrolled in some form of managed care </a:t>
            </a:r>
          </a:p>
          <a:p>
            <a:pPr>
              <a:lnSpc>
                <a:spcPct val="120000"/>
              </a:lnSpc>
              <a:buFont typeface="Arial" pitchFamily="34" charset="0"/>
              <a:buChar char="•"/>
            </a:pPr>
            <a:r>
              <a:rPr lang="en-US" dirty="0" smtClean="0"/>
              <a:t>Estimates </a:t>
            </a:r>
            <a:r>
              <a:rPr lang="en-US" dirty="0"/>
              <a:t>suggest that if health care reform is fully executed </a:t>
            </a:r>
            <a:r>
              <a:rPr lang="en-US" u="sng" dirty="0"/>
              <a:t>including </a:t>
            </a:r>
            <a:r>
              <a:rPr lang="en-US" u="sng" dirty="0" smtClean="0"/>
              <a:t>expansion</a:t>
            </a:r>
            <a:r>
              <a:rPr lang="en-US" dirty="0"/>
              <a:t>– by 2019 an additional 3.7 </a:t>
            </a:r>
            <a:r>
              <a:rPr lang="en-US" dirty="0" smtClean="0"/>
              <a:t>million </a:t>
            </a:r>
            <a:r>
              <a:rPr lang="en-US" dirty="0"/>
              <a:t>people facing severe mental illness will gain coverage </a:t>
            </a:r>
            <a:r>
              <a:rPr lang="en-US" dirty="0" smtClean="0"/>
              <a:t>  </a:t>
            </a:r>
          </a:p>
          <a:p>
            <a:pPr>
              <a:lnSpc>
                <a:spcPct val="120000"/>
              </a:lnSpc>
              <a:buFont typeface="Arial" pitchFamily="34" charset="0"/>
              <a:buChar char="•"/>
            </a:pPr>
            <a:r>
              <a:rPr lang="en-US" dirty="0" smtClean="0"/>
              <a:t>Among </a:t>
            </a:r>
            <a:r>
              <a:rPr lang="en-US" dirty="0"/>
              <a:t>those without serious disorders 27.6 will gain </a:t>
            </a:r>
            <a:r>
              <a:rPr lang="en-US" dirty="0" smtClean="0"/>
              <a:t>coverage</a:t>
            </a:r>
            <a:endParaRPr lang="en-US" dirty="0"/>
          </a:p>
          <a:p>
            <a:pPr>
              <a:buFont typeface="Arial" pitchFamily="34" charset="0"/>
              <a:buChar char="•"/>
            </a:pPr>
            <a:endParaRPr lang="en-US" dirty="0"/>
          </a:p>
        </p:txBody>
      </p:sp>
    </p:spTree>
    <p:extLst>
      <p:ext uri="{BB962C8B-B14F-4D97-AF65-F5344CB8AC3E}">
        <p14:creationId xmlns:p14="http://schemas.microsoft.com/office/powerpoint/2010/main" val="745909710"/>
      </p:ext>
    </p:extLst>
  </p:cSld>
  <p:clrMapOvr>
    <a:masterClrMapping/>
  </p:clrMapOvr>
</p:sld>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645</TotalTime>
  <Words>3594</Words>
  <Application>Microsoft Macintosh PowerPoint</Application>
  <PresentationFormat>On-screen Show (4:3)</PresentationFormat>
  <Paragraphs>251</Paragraphs>
  <Slides>43</Slides>
  <Notes>10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CIHS Powerpoint Template</vt:lpstr>
      <vt:lpstr>Integrated Behavioral  Health Care - Funding </vt:lpstr>
      <vt:lpstr>Learning Objectives</vt:lpstr>
      <vt:lpstr>Disproportionate Cost Burden</vt:lpstr>
      <vt:lpstr>Barriers to Reimbursement for Integrated Care2</vt:lpstr>
      <vt:lpstr>PPACA:  Expanding Coverage3 </vt:lpstr>
      <vt:lpstr>PPACA: Health Insurance Exchanges </vt:lpstr>
      <vt:lpstr>PPACA:  Parity</vt:lpstr>
      <vt:lpstr>Health Insurance Exchange Plans</vt:lpstr>
      <vt:lpstr>PPACA: Medicaid Expansion4</vt:lpstr>
      <vt:lpstr>Medicaid Participation5</vt:lpstr>
      <vt:lpstr>Participation Factors</vt:lpstr>
      <vt:lpstr>PPACA:  Mechanisms to Integrate Care</vt:lpstr>
      <vt:lpstr>PPACA:  Medicare6</vt:lpstr>
      <vt:lpstr>ACO Structure</vt:lpstr>
      <vt:lpstr>Shared Savings</vt:lpstr>
      <vt:lpstr>Questions to Ponder</vt:lpstr>
      <vt:lpstr> Mechanisms to reduce cost and accrue savings</vt:lpstr>
      <vt:lpstr>Social Work in a “shared savings” environment</vt:lpstr>
      <vt:lpstr>PPACA:  Increased Funding for Integrated Care</vt:lpstr>
      <vt:lpstr>PPACA: Services for Co-Occurring Disorders</vt:lpstr>
      <vt:lpstr>PPACA: Infrastructure Supports</vt:lpstr>
      <vt:lpstr>Options for Integrating Care</vt:lpstr>
      <vt:lpstr>Components of Integrated Care</vt:lpstr>
      <vt:lpstr>Managed Care Organizations7</vt:lpstr>
      <vt:lpstr>MCO:  Pros &amp; Cons</vt:lpstr>
      <vt:lpstr>Primary Care Case Management</vt:lpstr>
      <vt:lpstr>Behavioral Health Organization</vt:lpstr>
      <vt:lpstr>MCO/PCCM/BHO Partnership</vt:lpstr>
      <vt:lpstr>Pros &amp; Cons</vt:lpstr>
      <vt:lpstr>Reimbursement Issues</vt:lpstr>
      <vt:lpstr>Aligning Fiscal Incentives </vt:lpstr>
      <vt:lpstr>Billing for Integrated Care</vt:lpstr>
      <vt:lpstr>Reimbursement Continuum </vt:lpstr>
      <vt:lpstr>PowerPoint Presentation</vt:lpstr>
      <vt:lpstr>PowerPoint Presentation</vt:lpstr>
      <vt:lpstr>PowerPoint Presentation</vt:lpstr>
      <vt:lpstr>At the other end of the continuum….  </vt:lpstr>
      <vt:lpstr>Full Risk Capitation cont….. </vt:lpstr>
      <vt:lpstr>Full Risk Capitation cont… </vt:lpstr>
      <vt:lpstr>Key Questions</vt:lpstr>
      <vt:lpstr>Is Reform Going to Happen?</vt:lpstr>
      <vt:lpstr>Key Challenges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55</cp:revision>
  <dcterms:created xsi:type="dcterms:W3CDTF">2012-02-08T16:22:52Z</dcterms:created>
  <dcterms:modified xsi:type="dcterms:W3CDTF">2015-01-19T18:18:00Z</dcterms:modified>
</cp:coreProperties>
</file>